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67"/>
  </p:notesMasterIdLst>
  <p:handoutMasterIdLst>
    <p:handoutMasterId r:id="rId68"/>
  </p:handoutMasterIdLst>
  <p:sldIdLst>
    <p:sldId id="699" r:id="rId3"/>
    <p:sldId id="257" r:id="rId4"/>
    <p:sldId id="632" r:id="rId5"/>
    <p:sldId id="663" r:id="rId6"/>
    <p:sldId id="664" r:id="rId7"/>
    <p:sldId id="665" r:id="rId8"/>
    <p:sldId id="666" r:id="rId9"/>
    <p:sldId id="675" r:id="rId10"/>
    <p:sldId id="676" r:id="rId11"/>
    <p:sldId id="677" r:id="rId12"/>
    <p:sldId id="652" r:id="rId13"/>
    <p:sldId id="416" r:id="rId14"/>
    <p:sldId id="653" r:id="rId15"/>
    <p:sldId id="654" r:id="rId16"/>
    <p:sldId id="655" r:id="rId17"/>
    <p:sldId id="656" r:id="rId18"/>
    <p:sldId id="657" r:id="rId19"/>
    <p:sldId id="658" r:id="rId20"/>
    <p:sldId id="659" r:id="rId21"/>
    <p:sldId id="414" r:id="rId22"/>
    <p:sldId id="660" r:id="rId23"/>
    <p:sldId id="486" r:id="rId24"/>
    <p:sldId id="336" r:id="rId25"/>
    <p:sldId id="417" r:id="rId26"/>
    <p:sldId id="418" r:id="rId27"/>
    <p:sldId id="421" r:id="rId28"/>
    <p:sldId id="422" r:id="rId29"/>
    <p:sldId id="455" r:id="rId30"/>
    <p:sldId id="310" r:id="rId31"/>
    <p:sldId id="490" r:id="rId32"/>
    <p:sldId id="439" r:id="rId33"/>
    <p:sldId id="443" r:id="rId34"/>
    <p:sldId id="273" r:id="rId35"/>
    <p:sldId id="303" r:id="rId36"/>
    <p:sldId id="304" r:id="rId37"/>
    <p:sldId id="305" r:id="rId38"/>
    <p:sldId id="306" r:id="rId39"/>
    <p:sldId id="307" r:id="rId40"/>
    <p:sldId id="396" r:id="rId41"/>
    <p:sldId id="399" r:id="rId42"/>
    <p:sldId id="302" r:id="rId43"/>
    <p:sldId id="385" r:id="rId44"/>
    <p:sldId id="647" r:id="rId45"/>
    <p:sldId id="649" r:id="rId46"/>
    <p:sldId id="446" r:id="rId47"/>
    <p:sldId id="447" r:id="rId48"/>
    <p:sldId id="449" r:id="rId49"/>
    <p:sldId id="451" r:id="rId50"/>
    <p:sldId id="448" r:id="rId51"/>
    <p:sldId id="485" r:id="rId52"/>
    <p:sldId id="462" r:id="rId53"/>
    <p:sldId id="464" r:id="rId54"/>
    <p:sldId id="467" r:id="rId55"/>
    <p:sldId id="469" r:id="rId56"/>
    <p:sldId id="474" r:id="rId57"/>
    <p:sldId id="475" r:id="rId58"/>
    <p:sldId id="476" r:id="rId59"/>
    <p:sldId id="687" r:id="rId60"/>
    <p:sldId id="688" r:id="rId61"/>
    <p:sldId id="698" r:id="rId62"/>
    <p:sldId id="695" r:id="rId63"/>
    <p:sldId id="694" r:id="rId64"/>
    <p:sldId id="697" r:id="rId65"/>
    <p:sldId id="696" r:id="rId66"/>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808080"/>
    <a:srgbClr val="FF0066"/>
    <a:srgbClr val="6666FF"/>
    <a:srgbClr val="FF3300"/>
    <a:srgbClr val="0033CC"/>
    <a:srgbClr val="CC3399"/>
    <a:srgbClr val="99FF33"/>
    <a:srgbClr val="9999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41" autoAdjust="0"/>
    <p:restoredTop sz="50000" autoAdjust="0"/>
  </p:normalViewPr>
  <p:slideViewPr>
    <p:cSldViewPr>
      <p:cViewPr varScale="1">
        <p:scale>
          <a:sx n="119" d="100"/>
          <a:sy n="119" d="100"/>
        </p:scale>
        <p:origin x="208" y="25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varScale="1">
      <p:scale>
        <a:sx n="1" d="1"/>
        <a:sy n="1" d="1"/>
      </p:scale>
      <p:origin x="0" y="936"/>
    </p:cViewPr>
  </p:sorterViewPr>
  <p:notesViewPr>
    <p:cSldViewPr>
      <p:cViewPr varScale="1">
        <p:scale>
          <a:sx n="76" d="100"/>
          <a:sy n="76" d="100"/>
        </p:scale>
        <p:origin x="-2148"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8" Type="http://schemas.openxmlformats.org/officeDocument/2006/relationships/slide" Target="slides/slide34.xml"/><Relationship Id="rId13" Type="http://schemas.openxmlformats.org/officeDocument/2006/relationships/slide" Target="slides/slide39.xml"/><Relationship Id="rId18" Type="http://schemas.openxmlformats.org/officeDocument/2006/relationships/slide" Target="slides/slide53.xml"/><Relationship Id="rId3" Type="http://schemas.openxmlformats.org/officeDocument/2006/relationships/slide" Target="slides/slide29.xml"/><Relationship Id="rId7" Type="http://schemas.openxmlformats.org/officeDocument/2006/relationships/slide" Target="slides/slide33.xml"/><Relationship Id="rId12" Type="http://schemas.openxmlformats.org/officeDocument/2006/relationships/slide" Target="slides/slide38.xml"/><Relationship Id="rId17" Type="http://schemas.openxmlformats.org/officeDocument/2006/relationships/slide" Target="slides/slide52.xml"/><Relationship Id="rId2" Type="http://schemas.openxmlformats.org/officeDocument/2006/relationships/slide" Target="slides/slide3.xml"/><Relationship Id="rId16" Type="http://schemas.openxmlformats.org/officeDocument/2006/relationships/slide" Target="slides/slide51.xml"/><Relationship Id="rId20" Type="http://schemas.openxmlformats.org/officeDocument/2006/relationships/slide" Target="slides/slide57.xml"/><Relationship Id="rId1" Type="http://schemas.openxmlformats.org/officeDocument/2006/relationships/slide" Target="slides/slide2.xml"/><Relationship Id="rId6" Type="http://schemas.openxmlformats.org/officeDocument/2006/relationships/slide" Target="slides/slide32.xml"/><Relationship Id="rId11" Type="http://schemas.openxmlformats.org/officeDocument/2006/relationships/slide" Target="slides/slide37.xml"/><Relationship Id="rId5" Type="http://schemas.openxmlformats.org/officeDocument/2006/relationships/slide" Target="slides/slide31.xml"/><Relationship Id="rId15" Type="http://schemas.openxmlformats.org/officeDocument/2006/relationships/slide" Target="slides/slide41.xml"/><Relationship Id="rId10" Type="http://schemas.openxmlformats.org/officeDocument/2006/relationships/slide" Target="slides/slide36.xml"/><Relationship Id="rId19" Type="http://schemas.openxmlformats.org/officeDocument/2006/relationships/slide" Target="slides/slide54.xml"/><Relationship Id="rId4" Type="http://schemas.openxmlformats.org/officeDocument/2006/relationships/slide" Target="slides/slide30.xml"/><Relationship Id="rId9" Type="http://schemas.openxmlformats.org/officeDocument/2006/relationships/slide" Target="slides/slide35.xml"/><Relationship Id="rId14"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85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7853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7853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7853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E9764DF-82D4-44D5-A045-62E716364AAD}" type="slidenum">
              <a:rPr lang="en-US"/>
              <a:pPr>
                <a:defRPr/>
              </a:pPr>
              <a:t>‹#›</a:t>
            </a:fld>
            <a:endParaRPr lang="en-US"/>
          </a:p>
        </p:txBody>
      </p:sp>
    </p:spTree>
    <p:extLst>
      <p:ext uri="{BB962C8B-B14F-4D97-AF65-F5344CB8AC3E}">
        <p14:creationId xmlns:p14="http://schemas.microsoft.com/office/powerpoint/2010/main" val="42080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911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CC83C63-7A54-4136-8971-D6CA0A7EFE62}" type="slidenum">
              <a:rPr lang="en-US"/>
              <a:pPr>
                <a:defRPr/>
              </a:pPr>
              <a:t>‹#›</a:t>
            </a:fld>
            <a:endParaRPr lang="en-US"/>
          </a:p>
        </p:txBody>
      </p:sp>
    </p:spTree>
    <p:extLst>
      <p:ext uri="{BB962C8B-B14F-4D97-AF65-F5344CB8AC3E}">
        <p14:creationId xmlns:p14="http://schemas.microsoft.com/office/powerpoint/2010/main" val="37502882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EC59732-D49C-4364-B03F-2A5969CF6A94}" type="slidenum">
              <a:rPr lang="en-US" smtClean="0"/>
              <a:pPr/>
              <a:t>2</a:t>
            </a:fld>
            <a:endParaRPr lang="en-US"/>
          </a:p>
        </p:txBody>
      </p:sp>
      <p:sp>
        <p:nvSpPr>
          <p:cNvPr id="92163" name="Rectangle 2"/>
          <p:cNvSpPr>
            <a:spLocks noGrp="1" noRot="1" noChangeAspect="1" noChangeArrowheads="1" noTextEdit="1"/>
          </p:cNvSpPr>
          <p:nvPr>
            <p:ph type="sldImg"/>
          </p:nvPr>
        </p:nvSpPr>
        <p:spPr>
          <a:xfrm>
            <a:off x="457200" y="720725"/>
            <a:ext cx="6400800" cy="3600450"/>
          </a:xfrm>
          <a:ln/>
        </p:spPr>
      </p:sp>
      <p:sp>
        <p:nvSpPr>
          <p:cNvPr id="92164"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207464BD-7D6B-4D6D-BB4B-4B11FBC650BE}" type="slidenum">
              <a:rPr lang="en-US" smtClean="0"/>
              <a:pPr/>
              <a:t>26</a:t>
            </a:fld>
            <a:endParaRPr lang="en-US"/>
          </a:p>
        </p:txBody>
      </p:sp>
      <p:sp>
        <p:nvSpPr>
          <p:cNvPr id="117763" name="Rectangle 2"/>
          <p:cNvSpPr>
            <a:spLocks noGrp="1" noRot="1" noChangeAspect="1" noChangeArrowheads="1" noTextEdit="1"/>
          </p:cNvSpPr>
          <p:nvPr>
            <p:ph type="sldImg"/>
          </p:nvPr>
        </p:nvSpPr>
        <p:spPr>
          <a:xfrm>
            <a:off x="457200" y="720725"/>
            <a:ext cx="6400800" cy="360045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6A4F39F3-35F2-4B68-A4C9-D27880079B94}" type="slidenum">
              <a:rPr lang="en-US" smtClean="0"/>
              <a:pPr/>
              <a:t>27</a:t>
            </a:fld>
            <a:endParaRPr lang="en-US"/>
          </a:p>
        </p:txBody>
      </p:sp>
      <p:sp>
        <p:nvSpPr>
          <p:cNvPr id="118787" name="Rectangle 2"/>
          <p:cNvSpPr>
            <a:spLocks noGrp="1" noRot="1" noChangeAspect="1" noChangeArrowheads="1" noTextEdit="1"/>
          </p:cNvSpPr>
          <p:nvPr>
            <p:ph type="sldImg"/>
          </p:nvPr>
        </p:nvSpPr>
        <p:spPr>
          <a:xfrm>
            <a:off x="457200" y="720725"/>
            <a:ext cx="6400800" cy="360045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C3007986-AF64-4A6A-B1BE-805755B5E964}" type="slidenum">
              <a:rPr lang="en-US" smtClean="0"/>
              <a:pPr/>
              <a:t>28</a:t>
            </a:fld>
            <a:endParaRPr lang="en-US"/>
          </a:p>
        </p:txBody>
      </p:sp>
      <p:sp>
        <p:nvSpPr>
          <p:cNvPr id="129027" name="Rectangle 2"/>
          <p:cNvSpPr>
            <a:spLocks noGrp="1" noRot="1" noChangeAspect="1" noChangeArrowheads="1" noTextEdit="1"/>
          </p:cNvSpPr>
          <p:nvPr>
            <p:ph type="sldImg"/>
          </p:nvPr>
        </p:nvSpPr>
        <p:spPr>
          <a:xfrm>
            <a:off x="457200" y="720725"/>
            <a:ext cx="6400800" cy="360045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6B5F0DCB-60EA-479F-A82E-6AC2856317A1}" type="slidenum">
              <a:rPr lang="en-US" smtClean="0"/>
              <a:pPr/>
              <a:t>29</a:t>
            </a:fld>
            <a:endParaRPr lang="en-US"/>
          </a:p>
        </p:txBody>
      </p:sp>
      <p:sp>
        <p:nvSpPr>
          <p:cNvPr id="99331" name="Rectangle 2"/>
          <p:cNvSpPr>
            <a:spLocks noGrp="1" noRot="1" noChangeAspect="1" noChangeArrowheads="1" noTextEdit="1"/>
          </p:cNvSpPr>
          <p:nvPr>
            <p:ph type="sldImg"/>
          </p:nvPr>
        </p:nvSpPr>
        <p:spPr>
          <a:xfrm>
            <a:off x="457200" y="720725"/>
            <a:ext cx="6400800" cy="3600450"/>
          </a:xfrm>
          <a:ln/>
        </p:spPr>
      </p:sp>
      <p:sp>
        <p:nvSpPr>
          <p:cNvPr id="99332"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itchFamily="34" charset="0"/>
              </a:defRPr>
            </a:lvl1pPr>
            <a:lvl2pPr marL="777943" indent="-299209" eaLnBrk="0" hangingPunct="0">
              <a:spcBef>
                <a:spcPct val="30000"/>
              </a:spcBef>
              <a:defRPr sz="1300">
                <a:solidFill>
                  <a:schemeClr val="tx1"/>
                </a:solidFill>
                <a:latin typeface="Arial" pitchFamily="34" charset="0"/>
              </a:defRPr>
            </a:lvl2pPr>
            <a:lvl3pPr marL="1196835" indent="-239367" eaLnBrk="0" hangingPunct="0">
              <a:spcBef>
                <a:spcPct val="30000"/>
              </a:spcBef>
              <a:defRPr sz="1300">
                <a:solidFill>
                  <a:schemeClr val="tx1"/>
                </a:solidFill>
                <a:latin typeface="Arial" pitchFamily="34" charset="0"/>
              </a:defRPr>
            </a:lvl3pPr>
            <a:lvl4pPr marL="1675569" indent="-239367" eaLnBrk="0" hangingPunct="0">
              <a:spcBef>
                <a:spcPct val="30000"/>
              </a:spcBef>
              <a:defRPr sz="1300">
                <a:solidFill>
                  <a:schemeClr val="tx1"/>
                </a:solidFill>
                <a:latin typeface="Arial" pitchFamily="34" charset="0"/>
              </a:defRPr>
            </a:lvl4pPr>
            <a:lvl5pPr marL="2154304" indent="-239367" eaLnBrk="0" hangingPunct="0">
              <a:spcBef>
                <a:spcPct val="30000"/>
              </a:spcBef>
              <a:defRPr sz="1300">
                <a:solidFill>
                  <a:schemeClr val="tx1"/>
                </a:solidFill>
                <a:latin typeface="Arial" pitchFamily="34" charset="0"/>
              </a:defRPr>
            </a:lvl5pPr>
            <a:lvl6pPr marL="2633038" indent="-239367" eaLnBrk="0" fontAlgn="base" hangingPunct="0">
              <a:spcBef>
                <a:spcPct val="30000"/>
              </a:spcBef>
              <a:spcAft>
                <a:spcPct val="0"/>
              </a:spcAft>
              <a:defRPr sz="1300">
                <a:solidFill>
                  <a:schemeClr val="tx1"/>
                </a:solidFill>
                <a:latin typeface="Arial" pitchFamily="34" charset="0"/>
              </a:defRPr>
            </a:lvl6pPr>
            <a:lvl7pPr marL="3111772" indent="-239367" eaLnBrk="0" fontAlgn="base" hangingPunct="0">
              <a:spcBef>
                <a:spcPct val="30000"/>
              </a:spcBef>
              <a:spcAft>
                <a:spcPct val="0"/>
              </a:spcAft>
              <a:defRPr sz="1300">
                <a:solidFill>
                  <a:schemeClr val="tx1"/>
                </a:solidFill>
                <a:latin typeface="Arial" pitchFamily="34" charset="0"/>
              </a:defRPr>
            </a:lvl7pPr>
            <a:lvl8pPr marL="3590506" indent="-239367" eaLnBrk="0" fontAlgn="base" hangingPunct="0">
              <a:spcBef>
                <a:spcPct val="30000"/>
              </a:spcBef>
              <a:spcAft>
                <a:spcPct val="0"/>
              </a:spcAft>
              <a:defRPr sz="1300">
                <a:solidFill>
                  <a:schemeClr val="tx1"/>
                </a:solidFill>
                <a:latin typeface="Arial" pitchFamily="34" charset="0"/>
              </a:defRPr>
            </a:lvl8pPr>
            <a:lvl9pPr marL="4069240" indent="-239367" eaLnBrk="0" fontAlgn="base" hangingPunct="0">
              <a:spcBef>
                <a:spcPct val="30000"/>
              </a:spcBef>
              <a:spcAft>
                <a:spcPct val="0"/>
              </a:spcAft>
              <a:defRPr sz="1300">
                <a:solidFill>
                  <a:schemeClr val="tx1"/>
                </a:solidFill>
                <a:latin typeface="Arial" pitchFamily="34" charset="0"/>
              </a:defRPr>
            </a:lvl9pPr>
          </a:lstStyle>
          <a:p>
            <a:pPr eaLnBrk="1" hangingPunct="1">
              <a:spcBef>
                <a:spcPct val="0"/>
              </a:spcBef>
            </a:pPr>
            <a:fld id="{4688F9DF-92B8-4988-8438-805862867AD7}" type="slidenum">
              <a:rPr lang="en-US" altLang="en-US" smtClean="0"/>
              <a:pPr eaLnBrk="1" hangingPunct="1">
                <a:spcBef>
                  <a:spcPct val="0"/>
                </a:spcBef>
              </a:pPr>
              <a:t>30</a:t>
            </a:fld>
            <a:endParaRPr lang="en-US" altLang="en-US"/>
          </a:p>
        </p:txBody>
      </p:sp>
      <p:sp>
        <p:nvSpPr>
          <p:cNvPr id="93187" name="Rectangle 2"/>
          <p:cNvSpPr>
            <a:spLocks noGrp="1" noRot="1" noChangeAspect="1" noChangeArrowheads="1" noTextEdit="1"/>
          </p:cNvSpPr>
          <p:nvPr>
            <p:ph type="sldImg"/>
          </p:nvPr>
        </p:nvSpPr>
        <p:spPr>
          <a:xfrm>
            <a:off x="457200" y="720725"/>
            <a:ext cx="6400800" cy="3600450"/>
          </a:xfrm>
          <a:ln/>
        </p:spPr>
      </p:sp>
      <p:sp>
        <p:nvSpPr>
          <p:cNvPr id="93188" name="Rectangle 3"/>
          <p:cNvSpPr>
            <a:spLocks noGrp="1" noChangeArrowheads="1"/>
          </p:cNvSpPr>
          <p:nvPr>
            <p:ph type="body" idx="1"/>
          </p:nvPr>
        </p:nvSpPr>
        <p:spPr>
          <a:xfrm>
            <a:off x="731520" y="4559587"/>
            <a:ext cx="5852160" cy="4320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343C7B1D-BE04-45C5-992E-D33B926D6CAE}" type="slidenum">
              <a:rPr lang="en-US" smtClean="0"/>
              <a:pPr/>
              <a:t>31</a:t>
            </a:fld>
            <a:endParaRPr lang="en-US"/>
          </a:p>
        </p:txBody>
      </p:sp>
      <p:sp>
        <p:nvSpPr>
          <p:cNvPr id="155651" name="Rectangle 2"/>
          <p:cNvSpPr>
            <a:spLocks noGrp="1" noRot="1" noChangeAspect="1" noChangeArrowheads="1" noTextEdit="1"/>
          </p:cNvSpPr>
          <p:nvPr>
            <p:ph type="sldImg"/>
          </p:nvPr>
        </p:nvSpPr>
        <p:spPr>
          <a:xfrm>
            <a:off x="457200" y="720725"/>
            <a:ext cx="6400800" cy="3600450"/>
          </a:xfrm>
          <a:ln/>
        </p:spPr>
      </p:sp>
      <p:sp>
        <p:nvSpPr>
          <p:cNvPr id="155652"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D7FAF45-46EC-4F03-A8FB-A50B4388D786}" type="slidenum">
              <a:rPr lang="en-US" smtClean="0"/>
              <a:pPr/>
              <a:t>32</a:t>
            </a:fld>
            <a:endParaRPr lang="en-US"/>
          </a:p>
        </p:txBody>
      </p:sp>
      <p:sp>
        <p:nvSpPr>
          <p:cNvPr id="159747" name="Rectangle 2"/>
          <p:cNvSpPr>
            <a:spLocks noGrp="1" noRot="1" noChangeAspect="1" noChangeArrowheads="1" noTextEdit="1"/>
          </p:cNvSpPr>
          <p:nvPr>
            <p:ph type="sldImg"/>
          </p:nvPr>
        </p:nvSpPr>
        <p:spPr>
          <a:xfrm>
            <a:off x="457200" y="720725"/>
            <a:ext cx="6400800" cy="3600450"/>
          </a:xfrm>
          <a:ln/>
        </p:spPr>
      </p:sp>
      <p:sp>
        <p:nvSpPr>
          <p:cNvPr id="159748"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FDCCB95-4646-4FE1-B2B4-E071CE13CEA9}" type="slidenum">
              <a:rPr lang="en-US" smtClean="0"/>
              <a:pPr/>
              <a:t>33</a:t>
            </a:fld>
            <a:endParaRPr lang="en-US"/>
          </a:p>
        </p:txBody>
      </p:sp>
      <p:sp>
        <p:nvSpPr>
          <p:cNvPr id="101379" name="Rectangle 2"/>
          <p:cNvSpPr>
            <a:spLocks noGrp="1" noRot="1" noChangeAspect="1" noChangeArrowheads="1" noTextEdit="1"/>
          </p:cNvSpPr>
          <p:nvPr>
            <p:ph type="sldImg"/>
          </p:nvPr>
        </p:nvSpPr>
        <p:spPr>
          <a:xfrm>
            <a:off x="457200" y="720725"/>
            <a:ext cx="6400800" cy="3600450"/>
          </a:xfrm>
          <a:ln/>
        </p:spPr>
      </p:sp>
      <p:sp>
        <p:nvSpPr>
          <p:cNvPr id="101380"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5C8AC1D-6707-4B42-BE1B-CB1AD448249C}" type="slidenum">
              <a:rPr lang="en-US" smtClean="0"/>
              <a:pPr/>
              <a:t>34</a:t>
            </a:fld>
            <a:endParaRPr lang="en-US"/>
          </a:p>
        </p:txBody>
      </p:sp>
      <p:sp>
        <p:nvSpPr>
          <p:cNvPr id="102403" name="Rectangle 2"/>
          <p:cNvSpPr>
            <a:spLocks noGrp="1" noRot="1" noChangeAspect="1" noChangeArrowheads="1" noTextEdit="1"/>
          </p:cNvSpPr>
          <p:nvPr>
            <p:ph type="sldImg"/>
          </p:nvPr>
        </p:nvSpPr>
        <p:spPr>
          <a:xfrm>
            <a:off x="457200" y="720725"/>
            <a:ext cx="6400800" cy="3600450"/>
          </a:xfrm>
          <a:ln/>
        </p:spPr>
      </p:sp>
      <p:sp>
        <p:nvSpPr>
          <p:cNvPr id="102404"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637C28C-7C64-4AC1-9333-6EB5E62D07DA}" type="slidenum">
              <a:rPr lang="en-US" smtClean="0"/>
              <a:pPr/>
              <a:t>35</a:t>
            </a:fld>
            <a:endParaRPr lang="en-US"/>
          </a:p>
        </p:txBody>
      </p:sp>
      <p:sp>
        <p:nvSpPr>
          <p:cNvPr id="103427" name="Rectangle 2"/>
          <p:cNvSpPr>
            <a:spLocks noGrp="1" noRot="1" noChangeAspect="1" noChangeArrowheads="1" noTextEdit="1"/>
          </p:cNvSpPr>
          <p:nvPr>
            <p:ph type="sldImg"/>
          </p:nvPr>
        </p:nvSpPr>
        <p:spPr>
          <a:xfrm>
            <a:off x="457200" y="720725"/>
            <a:ext cx="6400800" cy="3600450"/>
          </a:xfrm>
          <a:ln/>
        </p:spPr>
      </p:sp>
      <p:sp>
        <p:nvSpPr>
          <p:cNvPr id="103428"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A7B5BE3-1697-4F7C-9EF9-B93807132F08}" type="slidenum">
              <a:rPr lang="en-US" smtClean="0"/>
              <a:pPr/>
              <a:t>3</a:t>
            </a:fld>
            <a:endParaRPr lang="en-US"/>
          </a:p>
        </p:txBody>
      </p:sp>
      <p:sp>
        <p:nvSpPr>
          <p:cNvPr id="93187" name="Rectangle 2"/>
          <p:cNvSpPr>
            <a:spLocks noGrp="1" noRot="1" noChangeAspect="1" noChangeArrowheads="1" noTextEdit="1"/>
          </p:cNvSpPr>
          <p:nvPr>
            <p:ph type="sldImg"/>
          </p:nvPr>
        </p:nvSpPr>
        <p:spPr>
          <a:xfrm>
            <a:off x="457200" y="720725"/>
            <a:ext cx="6400800" cy="3600450"/>
          </a:xfrm>
          <a:ln/>
        </p:spPr>
      </p:sp>
      <p:sp>
        <p:nvSpPr>
          <p:cNvPr id="93188"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96BCA0AA-BAAA-4774-9CA8-5FA7CF2B3FFD}" type="slidenum">
              <a:rPr lang="en-US" smtClean="0"/>
              <a:pPr/>
              <a:t>36</a:t>
            </a:fld>
            <a:endParaRPr lang="en-US"/>
          </a:p>
        </p:txBody>
      </p:sp>
      <p:sp>
        <p:nvSpPr>
          <p:cNvPr id="104451" name="Rectangle 2"/>
          <p:cNvSpPr>
            <a:spLocks noGrp="1" noRot="1" noChangeAspect="1" noChangeArrowheads="1" noTextEdit="1"/>
          </p:cNvSpPr>
          <p:nvPr>
            <p:ph type="sldImg"/>
          </p:nvPr>
        </p:nvSpPr>
        <p:spPr>
          <a:xfrm>
            <a:off x="457200" y="720725"/>
            <a:ext cx="6400800" cy="3600450"/>
          </a:xfrm>
          <a:ln/>
        </p:spPr>
      </p:sp>
      <p:sp>
        <p:nvSpPr>
          <p:cNvPr id="104452"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58FAC322-BDB8-4F9F-8981-6D6951426693}" type="slidenum">
              <a:rPr lang="en-US" smtClean="0"/>
              <a:pPr/>
              <a:t>37</a:t>
            </a:fld>
            <a:endParaRPr lang="en-US"/>
          </a:p>
        </p:txBody>
      </p:sp>
      <p:sp>
        <p:nvSpPr>
          <p:cNvPr id="105475" name="Rectangle 2"/>
          <p:cNvSpPr>
            <a:spLocks noGrp="1" noRot="1" noChangeAspect="1" noChangeArrowheads="1" noTextEdit="1"/>
          </p:cNvSpPr>
          <p:nvPr>
            <p:ph type="sldImg"/>
          </p:nvPr>
        </p:nvSpPr>
        <p:spPr>
          <a:xfrm>
            <a:off x="457200" y="720725"/>
            <a:ext cx="6400800" cy="3600450"/>
          </a:xfrm>
          <a:ln/>
        </p:spPr>
      </p:sp>
      <p:sp>
        <p:nvSpPr>
          <p:cNvPr id="105476"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8405DDD-69EB-4780-AE99-5032671A0AAB}" type="slidenum">
              <a:rPr lang="en-US" smtClean="0"/>
              <a:pPr/>
              <a:t>38</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8405DDD-69EB-4780-AE99-5032671A0AAB}" type="slidenum">
              <a:rPr lang="en-US" smtClean="0"/>
              <a:pPr/>
              <a:t>39</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8405DDD-69EB-4780-AE99-5032671A0AAB}" type="slidenum">
              <a:rPr lang="en-US" smtClean="0"/>
              <a:pPr/>
              <a:t>40</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F5C8A0D-3E1F-4216-B1A7-80299BD8202B}" type="slidenum">
              <a:rPr lang="en-US" smtClean="0"/>
              <a:pPr/>
              <a:t>41</a:t>
            </a:fld>
            <a:endParaRPr lang="en-US"/>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a:xfrm>
            <a:off x="731838" y="4559300"/>
            <a:ext cx="5851525" cy="4321175"/>
          </a:xfrm>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xfrm>
            <a:off x="457200" y="720725"/>
            <a:ext cx="6400800" cy="3600450"/>
          </a:xfrm>
          <a:ln/>
        </p:spPr>
      </p:sp>
      <p:sp>
        <p:nvSpPr>
          <p:cNvPr id="119811" name="Notes Placeholder 2"/>
          <p:cNvSpPr>
            <a:spLocks noGrp="1"/>
          </p:cNvSpPr>
          <p:nvPr>
            <p:ph type="body" idx="1"/>
          </p:nvPr>
        </p:nvSpPr>
        <p:spPr>
          <a:noFill/>
          <a:ln/>
        </p:spPr>
        <p:txBody>
          <a:bodyPr/>
          <a:lstStyle/>
          <a:p>
            <a:pPr eaLnBrk="1" hangingPunct="1"/>
            <a:endParaRPr lang="en-US"/>
          </a:p>
        </p:txBody>
      </p:sp>
      <p:sp>
        <p:nvSpPr>
          <p:cNvPr id="119812" name="Slide Number Placeholder 3"/>
          <p:cNvSpPr>
            <a:spLocks noGrp="1"/>
          </p:cNvSpPr>
          <p:nvPr>
            <p:ph type="sldNum" sz="quarter" idx="5"/>
          </p:nvPr>
        </p:nvSpPr>
        <p:spPr>
          <a:noFill/>
        </p:spPr>
        <p:txBody>
          <a:bodyPr/>
          <a:lstStyle/>
          <a:p>
            <a:fld id="{90815FB8-BFE6-4DD1-8493-29944B727374}"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36BC9CAB-8BDA-4B5C-8339-8E04EA9B1160}" type="slidenum">
              <a:rPr lang="en-US" smtClean="0"/>
              <a:pPr/>
              <a:t>45</a:t>
            </a:fld>
            <a:endParaRPr lang="en-US"/>
          </a:p>
        </p:txBody>
      </p:sp>
      <p:sp>
        <p:nvSpPr>
          <p:cNvPr id="120835" name="Rectangle 2"/>
          <p:cNvSpPr>
            <a:spLocks noGrp="1" noRot="1" noChangeAspect="1" noChangeArrowheads="1" noTextEdit="1"/>
          </p:cNvSpPr>
          <p:nvPr>
            <p:ph type="sldImg"/>
          </p:nvPr>
        </p:nvSpPr>
        <p:spPr>
          <a:xfrm>
            <a:off x="457200" y="720725"/>
            <a:ext cx="6400800" cy="360045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ECCDA851-0A7F-4045-87F4-884CF508FCA6}" type="slidenum">
              <a:rPr lang="en-US" smtClean="0"/>
              <a:pPr/>
              <a:t>46</a:t>
            </a:fld>
            <a:endParaRPr lang="en-US"/>
          </a:p>
        </p:txBody>
      </p:sp>
      <p:sp>
        <p:nvSpPr>
          <p:cNvPr id="121859" name="Rectangle 2"/>
          <p:cNvSpPr>
            <a:spLocks noGrp="1" noRot="1" noChangeAspect="1" noChangeArrowheads="1" noTextEdit="1"/>
          </p:cNvSpPr>
          <p:nvPr>
            <p:ph type="sldImg"/>
          </p:nvPr>
        </p:nvSpPr>
        <p:spPr>
          <a:xfrm>
            <a:off x="457200" y="720725"/>
            <a:ext cx="6400800" cy="36004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BE52DD92-6B11-4C6B-9953-E55C570B314B}" type="slidenum">
              <a:rPr lang="en-US" smtClean="0"/>
              <a:pPr/>
              <a:t>47</a:t>
            </a:fld>
            <a:endParaRPr lang="en-US"/>
          </a:p>
        </p:txBody>
      </p:sp>
      <p:sp>
        <p:nvSpPr>
          <p:cNvPr id="123907" name="Rectangle 2"/>
          <p:cNvSpPr>
            <a:spLocks noGrp="1" noRot="1" noChangeAspect="1" noChangeArrowheads="1" noTextEdit="1"/>
          </p:cNvSpPr>
          <p:nvPr>
            <p:ph type="sldImg"/>
          </p:nvPr>
        </p:nvSpPr>
        <p:spPr>
          <a:xfrm>
            <a:off x="457200" y="720725"/>
            <a:ext cx="6400800" cy="36004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AD8BD-5A22-534B-902D-5069047C9916}" type="slidenum">
              <a:rPr lang="en-US" altLang="en-US">
                <a:solidFill>
                  <a:srgbClr val="000000"/>
                </a:solidFill>
              </a:rPr>
              <a:pPr/>
              <a:t>10</a:t>
            </a:fld>
            <a:endParaRPr lang="en-US" altLang="en-US">
              <a:solidFill>
                <a:srgbClr val="000000"/>
              </a:solidFill>
            </a:endParaRPr>
          </a:p>
        </p:txBody>
      </p:sp>
      <p:sp>
        <p:nvSpPr>
          <p:cNvPr id="237570" name="Rectangle 2"/>
          <p:cNvSpPr>
            <a:spLocks noGrp="1" noRot="1" noChangeAspect="1" noChangeArrowheads="1"/>
          </p:cNvSpPr>
          <p:nvPr>
            <p:ph type="sldImg"/>
          </p:nvPr>
        </p:nvSpPr>
        <p:spPr bwMode="auto">
          <a:xfrm>
            <a:off x="381000" y="685800"/>
            <a:ext cx="6094413" cy="3429000"/>
          </a:xfrm>
          <a:prstGeom prst="rect">
            <a:avLst/>
          </a:prstGeom>
          <a:solidFill>
            <a:srgbClr val="FFFFFF"/>
          </a:solidFill>
          <a:ln>
            <a:solidFill>
              <a:srgbClr val="000000"/>
            </a:solidFill>
            <a:miter lim="800000"/>
            <a:headEnd/>
            <a:tailEnd/>
          </a:ln>
        </p:spPr>
      </p:sp>
      <p:sp>
        <p:nvSpPr>
          <p:cNvPr id="237571" name="Rectangle 3"/>
          <p:cNvSpPr>
            <a:spLocks noGrp="1" noChangeArrowheads="1"/>
          </p:cNvSpPr>
          <p:nvPr>
            <p:ph type="body" idx="1"/>
          </p:nvPr>
        </p:nvSpPr>
        <p:spPr bwMode="auto">
          <a:xfrm>
            <a:off x="915988" y="4338638"/>
            <a:ext cx="5026025" cy="4594225"/>
          </a:xfrm>
          <a:prstGeom prst="rect">
            <a:avLst/>
          </a:prstGeom>
          <a:solidFill>
            <a:srgbClr val="FFFFFF"/>
          </a:solidFill>
          <a:ln>
            <a:solidFill>
              <a:srgbClr val="000000"/>
            </a:solidFill>
            <a:miter lim="800000"/>
            <a:headEnd/>
            <a:tailEnd/>
          </a:ln>
        </p:spPr>
        <p:txBody>
          <a:bodyPr lIns="90169" tIns="45084" rIns="90169" bIns="45084"/>
          <a:lstStyle/>
          <a:p>
            <a:endParaRPr lang="en-US" altLang="en-US"/>
          </a:p>
        </p:txBody>
      </p:sp>
    </p:spTree>
    <p:extLst>
      <p:ext uri="{BB962C8B-B14F-4D97-AF65-F5344CB8AC3E}">
        <p14:creationId xmlns:p14="http://schemas.microsoft.com/office/powerpoint/2010/main" val="2732211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7CECE9A4-C45B-4E76-BE7D-2B4100A77F9D}" type="slidenum">
              <a:rPr lang="en-US" smtClean="0"/>
              <a:pPr/>
              <a:t>48</a:t>
            </a:fld>
            <a:endParaRPr lang="en-US"/>
          </a:p>
        </p:txBody>
      </p:sp>
      <p:sp>
        <p:nvSpPr>
          <p:cNvPr id="125955" name="Rectangle 2"/>
          <p:cNvSpPr>
            <a:spLocks noGrp="1" noRot="1" noChangeAspect="1" noChangeArrowheads="1" noTextEdit="1"/>
          </p:cNvSpPr>
          <p:nvPr>
            <p:ph type="sldImg"/>
          </p:nvPr>
        </p:nvSpPr>
        <p:spPr>
          <a:xfrm>
            <a:off x="457200" y="720725"/>
            <a:ext cx="6400800" cy="36004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BA955FC9-5E9C-4FBD-BC21-B84CDA183CE3}" type="slidenum">
              <a:rPr lang="en-US" smtClean="0"/>
              <a:pPr/>
              <a:t>49</a:t>
            </a:fld>
            <a:endParaRPr lang="en-US"/>
          </a:p>
        </p:txBody>
      </p:sp>
      <p:sp>
        <p:nvSpPr>
          <p:cNvPr id="122883" name="Rectangle 2"/>
          <p:cNvSpPr>
            <a:spLocks noGrp="1" noRot="1" noChangeAspect="1" noChangeArrowheads="1" noTextEdit="1"/>
          </p:cNvSpPr>
          <p:nvPr>
            <p:ph type="sldImg"/>
          </p:nvPr>
        </p:nvSpPr>
        <p:spPr>
          <a:xfrm>
            <a:off x="457200" y="720725"/>
            <a:ext cx="6400800" cy="36004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BA955FC9-5E9C-4FBD-BC21-B84CDA183CE3}" type="slidenum">
              <a:rPr lang="en-US" smtClean="0"/>
              <a:pPr/>
              <a:t>50</a:t>
            </a:fld>
            <a:endParaRPr lang="en-US"/>
          </a:p>
        </p:txBody>
      </p:sp>
      <p:sp>
        <p:nvSpPr>
          <p:cNvPr id="122883" name="Rectangle 2"/>
          <p:cNvSpPr>
            <a:spLocks noGrp="1" noRot="1" noChangeAspect="1" noChangeArrowheads="1" noTextEdit="1"/>
          </p:cNvSpPr>
          <p:nvPr>
            <p:ph type="sldImg"/>
          </p:nvPr>
        </p:nvSpPr>
        <p:spPr>
          <a:xfrm>
            <a:off x="457200" y="720725"/>
            <a:ext cx="6400800" cy="36004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59EAC-7E60-4C4D-8798-BEF93432A3D1}" type="slidenum">
              <a:rPr lang="en-US"/>
              <a:pPr/>
              <a:t>51</a:t>
            </a:fld>
            <a:endParaRPr lang="en-US"/>
          </a:p>
        </p:txBody>
      </p:sp>
      <p:sp>
        <p:nvSpPr>
          <p:cNvPr id="299010" name="Rectangle 2"/>
          <p:cNvSpPr>
            <a:spLocks noGrp="1" noRot="1" noChangeAspect="1" noChangeArrowheads="1" noTextEdit="1"/>
          </p:cNvSpPr>
          <p:nvPr>
            <p:ph type="sldImg"/>
          </p:nvPr>
        </p:nvSpPr>
        <p:spPr>
          <a:xfrm>
            <a:off x="458788" y="720725"/>
            <a:ext cx="6400800" cy="3600450"/>
          </a:xfrm>
          <a:ln/>
        </p:spPr>
      </p:sp>
      <p:sp>
        <p:nvSpPr>
          <p:cNvPr id="299011" name="Rectangle 3"/>
          <p:cNvSpPr>
            <a:spLocks noGrp="1" noChangeArrowheads="1"/>
          </p:cNvSpPr>
          <p:nvPr>
            <p:ph type="body" idx="1"/>
          </p:nvPr>
        </p:nvSpPr>
        <p:spPr>
          <a:xfrm>
            <a:off x="731838" y="4559300"/>
            <a:ext cx="5851525" cy="4321175"/>
          </a:xfr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56A72-F6F8-4D42-B3B4-BA8B2907D3A6}" type="slidenum">
              <a:rPr lang="en-US"/>
              <a:pPr/>
              <a:t>52</a:t>
            </a:fld>
            <a:endParaRPr lang="en-US"/>
          </a:p>
        </p:txBody>
      </p:sp>
      <p:sp>
        <p:nvSpPr>
          <p:cNvPr id="304130" name="Rectangle 2"/>
          <p:cNvSpPr>
            <a:spLocks noGrp="1" noRot="1" noChangeAspect="1" noChangeArrowheads="1" noTextEdit="1"/>
          </p:cNvSpPr>
          <p:nvPr>
            <p:ph type="sldImg"/>
          </p:nvPr>
        </p:nvSpPr>
        <p:spPr>
          <a:xfrm>
            <a:off x="458788" y="720725"/>
            <a:ext cx="6400800" cy="3600450"/>
          </a:xfrm>
          <a:ln/>
        </p:spPr>
      </p:sp>
      <p:sp>
        <p:nvSpPr>
          <p:cNvPr id="304131" name="Rectangle 3"/>
          <p:cNvSpPr>
            <a:spLocks noGrp="1" noChangeArrowheads="1"/>
          </p:cNvSpPr>
          <p:nvPr>
            <p:ph type="body" idx="1"/>
          </p:nvPr>
        </p:nvSpPr>
        <p:spPr>
          <a:xfrm>
            <a:off x="731838" y="4559300"/>
            <a:ext cx="5851525" cy="4321175"/>
          </a:xfr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453973-5CFB-45C6-A825-B61359737381}" type="slidenum">
              <a:rPr lang="en-US"/>
              <a:pPr/>
              <a:t>53</a:t>
            </a:fld>
            <a:endParaRPr lang="en-US"/>
          </a:p>
        </p:txBody>
      </p:sp>
      <p:sp>
        <p:nvSpPr>
          <p:cNvPr id="312322" name="Rectangle 2"/>
          <p:cNvSpPr>
            <a:spLocks noGrp="1" noRot="1" noChangeAspect="1" noChangeArrowheads="1" noTextEdit="1"/>
          </p:cNvSpPr>
          <p:nvPr>
            <p:ph type="sldImg"/>
          </p:nvPr>
        </p:nvSpPr>
        <p:spPr>
          <a:xfrm>
            <a:off x="458788" y="720725"/>
            <a:ext cx="6400800" cy="3600450"/>
          </a:xfrm>
          <a:ln/>
        </p:spPr>
      </p:sp>
      <p:sp>
        <p:nvSpPr>
          <p:cNvPr id="312323" name="Rectangle 3"/>
          <p:cNvSpPr>
            <a:spLocks noGrp="1" noChangeArrowheads="1"/>
          </p:cNvSpPr>
          <p:nvPr>
            <p:ph type="body" idx="1"/>
          </p:nvPr>
        </p:nvSpPr>
        <p:spPr>
          <a:xfrm>
            <a:off x="731838" y="4559300"/>
            <a:ext cx="5851525" cy="4321175"/>
          </a:xfr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71735-E3D8-4C48-836E-372AFE30CDC6}" type="slidenum">
              <a:rPr lang="en-US"/>
              <a:pPr/>
              <a:t>54</a:t>
            </a:fld>
            <a:endParaRPr lang="en-US"/>
          </a:p>
        </p:txBody>
      </p:sp>
      <p:sp>
        <p:nvSpPr>
          <p:cNvPr id="486402" name="Rectangle 2"/>
          <p:cNvSpPr>
            <a:spLocks noGrp="1" noRot="1" noChangeAspect="1" noChangeArrowheads="1" noTextEdit="1"/>
          </p:cNvSpPr>
          <p:nvPr>
            <p:ph type="sldImg"/>
          </p:nvPr>
        </p:nvSpPr>
        <p:spPr>
          <a:xfrm>
            <a:off x="457200" y="720725"/>
            <a:ext cx="6400800" cy="3600450"/>
          </a:xfrm>
          <a:ln/>
        </p:spPr>
      </p:sp>
      <p:sp>
        <p:nvSpPr>
          <p:cNvPr id="486403" name="Rectangle 3"/>
          <p:cNvSpPr>
            <a:spLocks noGrp="1" noChangeArrowheads="1"/>
          </p:cNvSpPr>
          <p:nvPr>
            <p:ph type="body" idx="1"/>
          </p:nvPr>
        </p:nvSpPr>
        <p:spPr>
          <a:xfrm>
            <a:off x="731838" y="4559300"/>
            <a:ext cx="5851525" cy="4321175"/>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08C64E-9CB3-49BC-B428-C298E29CDB0C}" type="slidenum">
              <a:rPr lang="en-US"/>
              <a:pPr/>
              <a:t>57</a:t>
            </a:fld>
            <a:endParaRPr lang="en-US"/>
          </a:p>
        </p:txBody>
      </p:sp>
      <p:sp>
        <p:nvSpPr>
          <p:cNvPr id="525314" name="Rectangle 2"/>
          <p:cNvSpPr>
            <a:spLocks noGrp="1" noRot="1" noChangeAspect="1" noChangeArrowheads="1" noTextEdit="1"/>
          </p:cNvSpPr>
          <p:nvPr>
            <p:ph type="sldImg"/>
          </p:nvPr>
        </p:nvSpPr>
        <p:spPr>
          <a:xfrm>
            <a:off x="458788" y="720725"/>
            <a:ext cx="6400800" cy="3600450"/>
          </a:xfrm>
          <a:ln/>
        </p:spPr>
      </p:sp>
      <p:sp>
        <p:nvSpPr>
          <p:cNvPr id="525315" name="Rectangle 3"/>
          <p:cNvSpPr>
            <a:spLocks noGrp="1" noChangeArrowheads="1"/>
          </p:cNvSpPr>
          <p:nvPr>
            <p:ph type="body" idx="1"/>
          </p:nvPr>
        </p:nvSpPr>
        <p:spPr>
          <a:xfrm>
            <a:off x="731838" y="4559300"/>
            <a:ext cx="5851525" cy="4321175"/>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BD3654D0-6A65-466C-9268-E6386C4F3BEF}" type="slidenum">
              <a:rPr lang="en-US" smtClean="0"/>
              <a:pPr/>
              <a:t>12</a:t>
            </a:fld>
            <a:endParaRPr lang="en-US"/>
          </a:p>
        </p:txBody>
      </p:sp>
      <p:sp>
        <p:nvSpPr>
          <p:cNvPr id="112643" name="Rectangle 2"/>
          <p:cNvSpPr>
            <a:spLocks noGrp="1" noRot="1" noChangeAspect="1" noChangeArrowheads="1" noTextEdit="1"/>
          </p:cNvSpPr>
          <p:nvPr>
            <p:ph type="sldImg"/>
          </p:nvPr>
        </p:nvSpPr>
        <p:spPr>
          <a:xfrm>
            <a:off x="457200" y="720725"/>
            <a:ext cx="6400800" cy="360045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ABFA88C8-5E18-4E2B-88A4-DD4C02CD4BFF}" type="slidenum">
              <a:rPr lang="en-US" smtClean="0"/>
              <a:pPr/>
              <a:t>20</a:t>
            </a:fld>
            <a:endParaRPr lang="en-US"/>
          </a:p>
        </p:txBody>
      </p:sp>
      <p:sp>
        <p:nvSpPr>
          <p:cNvPr id="107523" name="Rectangle 2"/>
          <p:cNvSpPr>
            <a:spLocks noGrp="1" noRot="1" noChangeAspect="1" noChangeArrowheads="1" noTextEdit="1"/>
          </p:cNvSpPr>
          <p:nvPr>
            <p:ph type="sldImg"/>
          </p:nvPr>
        </p:nvSpPr>
        <p:spPr>
          <a:xfrm>
            <a:off x="457200" y="720725"/>
            <a:ext cx="6400800" cy="360045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BD3654D0-6A65-466C-9268-E6386C4F3BEF}" type="slidenum">
              <a:rPr lang="en-US" smtClean="0"/>
              <a:pPr/>
              <a:t>22</a:t>
            </a:fld>
            <a:endParaRPr lang="en-US"/>
          </a:p>
        </p:txBody>
      </p:sp>
      <p:sp>
        <p:nvSpPr>
          <p:cNvPr id="112643" name="Rectangle 2"/>
          <p:cNvSpPr>
            <a:spLocks noGrp="1" noRot="1" noChangeAspect="1" noChangeArrowheads="1" noTextEdit="1"/>
          </p:cNvSpPr>
          <p:nvPr>
            <p:ph type="sldImg"/>
          </p:nvPr>
        </p:nvSpPr>
        <p:spPr>
          <a:xfrm>
            <a:off x="457200" y="720725"/>
            <a:ext cx="6400800" cy="360045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Hierarchical organization of complex</a:t>
            </a:r>
            <a:r>
              <a:rPr lang="en-US" baseline="0" dirty="0"/>
              <a:t> organisms. (arrow depict the direct and indirect relationships across different levels)</a:t>
            </a:r>
          </a:p>
          <a:p>
            <a:r>
              <a:rPr lang="en-US" baseline="0" dirty="0"/>
              <a:t>Several different datasets are available at different levels and it is generally difficult for any single individual to keep up with these new developments across many different specialties. </a:t>
            </a:r>
          </a:p>
          <a:p>
            <a:r>
              <a:rPr lang="en-US" baseline="0" dirty="0"/>
              <a:t>I believe that its integration is likely to produce important new knowledge no only in MS but also in other complex diseases. </a:t>
            </a:r>
          </a:p>
          <a:p>
            <a:endParaRPr lang="en-US" baseline="0" dirty="0"/>
          </a:p>
          <a:p>
            <a:r>
              <a:rPr lang="en-US" baseline="0" dirty="0"/>
              <a:t>Inferences can be made between different levels. </a:t>
            </a:r>
          </a:p>
          <a:p>
            <a:r>
              <a:rPr lang="en-US" baseline="0" dirty="0"/>
              <a:t>In genetic analysis, genotype is correlated with a higher order trait. </a:t>
            </a:r>
          </a:p>
          <a:p>
            <a:r>
              <a:rPr lang="en-US" baseline="0" dirty="0"/>
              <a:t>The more immediate the phenotype to the genotype, the most likely that association is causal. But  it is less likely that that association is specific (gene expression is not specific to MS).</a:t>
            </a:r>
          </a:p>
          <a:p>
            <a:r>
              <a:rPr lang="en-US" baseline="0" dirty="0"/>
              <a:t>Linking MRI with MS is a compromise between a lower level phenotype (than the disease trait) (thus, more immediate to causation) and a high specificity for the disease trait.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8D7909-166F-447B-931C-72984E46FA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737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124F55D0-1A53-4A52-9931-D376C10B0EE0}" type="slidenum">
              <a:rPr lang="en-US" smtClean="0"/>
              <a:pPr/>
              <a:t>24</a:t>
            </a:fld>
            <a:endParaRPr lang="en-US"/>
          </a:p>
        </p:txBody>
      </p:sp>
      <p:sp>
        <p:nvSpPr>
          <p:cNvPr id="113667" name="Rectangle 2"/>
          <p:cNvSpPr>
            <a:spLocks noGrp="1" noRot="1" noChangeAspect="1" noChangeArrowheads="1" noTextEdit="1"/>
          </p:cNvSpPr>
          <p:nvPr>
            <p:ph type="sldImg"/>
          </p:nvPr>
        </p:nvSpPr>
        <p:spPr>
          <a:xfrm>
            <a:off x="457200" y="720725"/>
            <a:ext cx="6400800" cy="360045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a:solidFill>
                  <a:schemeClr val="tx1"/>
                </a:solidFill>
                <a:latin typeface="Arial" pitchFamily="34" charset="0"/>
              </a:defRPr>
            </a:lvl1pPr>
            <a:lvl2pPr marL="771925" indent="-296894" defTabSz="966556">
              <a:defRPr>
                <a:solidFill>
                  <a:schemeClr val="tx1"/>
                </a:solidFill>
                <a:latin typeface="Arial" pitchFamily="34" charset="0"/>
              </a:defRPr>
            </a:lvl2pPr>
            <a:lvl3pPr marL="1187577" indent="-237515" defTabSz="966556">
              <a:defRPr>
                <a:solidFill>
                  <a:schemeClr val="tx1"/>
                </a:solidFill>
                <a:latin typeface="Arial" pitchFamily="34" charset="0"/>
              </a:defRPr>
            </a:lvl3pPr>
            <a:lvl4pPr marL="1662608" indent="-237515" defTabSz="966556">
              <a:defRPr>
                <a:solidFill>
                  <a:schemeClr val="tx1"/>
                </a:solidFill>
                <a:latin typeface="Arial" pitchFamily="34" charset="0"/>
              </a:defRPr>
            </a:lvl4pPr>
            <a:lvl5pPr marL="2137639" indent="-237515" defTabSz="966556">
              <a:defRPr>
                <a:solidFill>
                  <a:schemeClr val="tx1"/>
                </a:solidFill>
                <a:latin typeface="Arial" pitchFamily="34" charset="0"/>
              </a:defRPr>
            </a:lvl5pPr>
            <a:lvl6pPr marL="2612669" indent="-237515" defTabSz="966556" eaLnBrk="0" fontAlgn="base" hangingPunct="0">
              <a:spcBef>
                <a:spcPct val="0"/>
              </a:spcBef>
              <a:spcAft>
                <a:spcPct val="0"/>
              </a:spcAft>
              <a:defRPr>
                <a:solidFill>
                  <a:schemeClr val="tx1"/>
                </a:solidFill>
                <a:latin typeface="Arial" pitchFamily="34" charset="0"/>
              </a:defRPr>
            </a:lvl6pPr>
            <a:lvl7pPr marL="3087700" indent="-237515" defTabSz="966556" eaLnBrk="0" fontAlgn="base" hangingPunct="0">
              <a:spcBef>
                <a:spcPct val="0"/>
              </a:spcBef>
              <a:spcAft>
                <a:spcPct val="0"/>
              </a:spcAft>
              <a:defRPr>
                <a:solidFill>
                  <a:schemeClr val="tx1"/>
                </a:solidFill>
                <a:latin typeface="Arial" pitchFamily="34" charset="0"/>
              </a:defRPr>
            </a:lvl7pPr>
            <a:lvl8pPr marL="3562731" indent="-237515" defTabSz="966556" eaLnBrk="0" fontAlgn="base" hangingPunct="0">
              <a:spcBef>
                <a:spcPct val="0"/>
              </a:spcBef>
              <a:spcAft>
                <a:spcPct val="0"/>
              </a:spcAft>
              <a:defRPr>
                <a:solidFill>
                  <a:schemeClr val="tx1"/>
                </a:solidFill>
                <a:latin typeface="Arial" pitchFamily="34" charset="0"/>
              </a:defRPr>
            </a:lvl8pPr>
            <a:lvl9pPr marL="4037762" indent="-237515" defTabSz="966556" eaLnBrk="0" fontAlgn="base" hangingPunct="0">
              <a:spcBef>
                <a:spcPct val="0"/>
              </a:spcBef>
              <a:spcAft>
                <a:spcPct val="0"/>
              </a:spcAft>
              <a:defRPr>
                <a:solidFill>
                  <a:schemeClr val="tx1"/>
                </a:solidFill>
                <a:latin typeface="Arial" pitchFamily="34" charset="0"/>
              </a:defRPr>
            </a:lvl9pPr>
          </a:lstStyle>
          <a:p>
            <a:fld id="{7DA4DDF6-6CD5-41DA-BEE7-E69AC1CD01A4}" type="slidenum">
              <a:rPr lang="en-US" smtClean="0"/>
              <a:pPr/>
              <a:t>25</a:t>
            </a:fld>
            <a:endParaRPr lang="en-US"/>
          </a:p>
        </p:txBody>
      </p:sp>
      <p:sp>
        <p:nvSpPr>
          <p:cNvPr id="114691" name="Rectangle 2"/>
          <p:cNvSpPr>
            <a:spLocks noGrp="1" noRot="1" noChangeAspect="1" noChangeArrowheads="1" noTextEdit="1"/>
          </p:cNvSpPr>
          <p:nvPr>
            <p:ph type="sldImg"/>
          </p:nvPr>
        </p:nvSpPr>
        <p:spPr>
          <a:xfrm>
            <a:off x="457200" y="720725"/>
            <a:ext cx="6400800" cy="360045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6" name="Rectangle 6"/>
          <p:cNvSpPr>
            <a:spLocks noGrp="1" noChangeArrowheads="1"/>
          </p:cNvSpPr>
          <p:nvPr>
            <p:ph type="sldNum" sz="quarter" idx="12"/>
          </p:nvPr>
        </p:nvSpPr>
        <p:spPr>
          <a:ln/>
        </p:spPr>
        <p:txBody>
          <a:bodyPr/>
          <a:lstStyle>
            <a:lvl1pPr>
              <a:defRPr/>
            </a:lvl1pPr>
          </a:lstStyle>
          <a:p>
            <a:pPr>
              <a:defRPr/>
            </a:pPr>
            <a:fld id="{D95285C1-718A-48C6-99BA-175D4DA59D1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6" name="Rectangle 6"/>
          <p:cNvSpPr>
            <a:spLocks noGrp="1" noChangeArrowheads="1"/>
          </p:cNvSpPr>
          <p:nvPr>
            <p:ph type="sldNum" sz="quarter" idx="12"/>
          </p:nvPr>
        </p:nvSpPr>
        <p:spPr>
          <a:ln/>
        </p:spPr>
        <p:txBody>
          <a:bodyPr/>
          <a:lstStyle>
            <a:lvl1pPr>
              <a:defRPr/>
            </a:lvl1pPr>
          </a:lstStyle>
          <a:p>
            <a:pPr>
              <a:defRPr/>
            </a:pPr>
            <a:fld id="{681183CD-737D-4CCA-8640-656691A838F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6" name="Rectangle 6"/>
          <p:cNvSpPr>
            <a:spLocks noGrp="1" noChangeArrowheads="1"/>
          </p:cNvSpPr>
          <p:nvPr>
            <p:ph type="sldNum" sz="quarter" idx="12"/>
          </p:nvPr>
        </p:nvSpPr>
        <p:spPr>
          <a:ln/>
        </p:spPr>
        <p:txBody>
          <a:bodyPr/>
          <a:lstStyle>
            <a:lvl1pPr>
              <a:defRPr/>
            </a:lvl1pPr>
          </a:lstStyle>
          <a:p>
            <a:pPr>
              <a:defRPr/>
            </a:pPr>
            <a:fld id="{29534BC0-E129-404E-995B-4146F3CFD8D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5" name="Rectangle 6"/>
          <p:cNvSpPr>
            <a:spLocks noGrp="1" noChangeArrowheads="1"/>
          </p:cNvSpPr>
          <p:nvPr>
            <p:ph type="sldNum" sz="quarter" idx="12"/>
          </p:nvPr>
        </p:nvSpPr>
        <p:spPr>
          <a:ln/>
        </p:spPr>
        <p:txBody>
          <a:bodyPr/>
          <a:lstStyle>
            <a:lvl1pPr>
              <a:defRPr/>
            </a:lvl1pPr>
          </a:lstStyle>
          <a:p>
            <a:pPr>
              <a:defRPr/>
            </a:pPr>
            <a:fld id="{1510598B-BF00-499B-8119-903A66AD1C3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7" name="Rectangle 6"/>
          <p:cNvSpPr>
            <a:spLocks noGrp="1" noChangeArrowheads="1"/>
          </p:cNvSpPr>
          <p:nvPr>
            <p:ph type="sldNum" sz="quarter" idx="12"/>
          </p:nvPr>
        </p:nvSpPr>
        <p:spPr>
          <a:ln/>
        </p:spPr>
        <p:txBody>
          <a:bodyPr/>
          <a:lstStyle>
            <a:lvl1pPr>
              <a:defRPr/>
            </a:lvl1pPr>
          </a:lstStyle>
          <a:p>
            <a:pPr>
              <a:defRPr/>
            </a:pPr>
            <a:fld id="{8EA16CF4-A0F3-4717-BFEC-CC31CE63E1C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ADBEF-A544-4E43-8D5B-ECA5B2BC3C17}" type="datetimeFigureOut">
              <a:rPr lang="en-US" smtClean="0">
                <a:solidFill>
                  <a:prstClr val="black">
                    <a:tint val="75000"/>
                  </a:prstClr>
                </a:solidFill>
              </a:rPr>
              <a:pPr/>
              <a:t>9/4/23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284736-F649-4D4A-A1A0-77F87337F5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897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Date Placeholder 6"/>
          <p:cNvSpPr>
            <a:spLocks noGrp="1"/>
          </p:cNvSpPr>
          <p:nvPr>
            <p:ph type="dt" sz="half" idx="10"/>
          </p:nvPr>
        </p:nvSpPr>
        <p:spPr/>
        <p:txBody>
          <a:bodyPr/>
          <a:lstStyle/>
          <a:p>
            <a:fld id="{6DA2C107-FA99-421F-8122-CF08DDDB162F}" type="datetimeFigureOut">
              <a:rPr lang="en-US" smtClean="0">
                <a:solidFill>
                  <a:prstClr val="black">
                    <a:tint val="75000"/>
                  </a:prstClr>
                </a:solidFill>
              </a:rPr>
              <a:pPr/>
              <a:t>9/4/23</a:t>
            </a:fld>
            <a:endParaRPr lang="en-US">
              <a:solidFill>
                <a:prstClr val="black">
                  <a:tint val="75000"/>
                </a:prstClr>
              </a:solidFill>
            </a:endParaRPr>
          </a:p>
        </p:txBody>
      </p:sp>
      <p:sp>
        <p:nvSpPr>
          <p:cNvPr id="8" name="Slide Number Placeholder 7"/>
          <p:cNvSpPr>
            <a:spLocks noGrp="1"/>
          </p:cNvSpPr>
          <p:nvPr>
            <p:ph type="sldNum" sz="quarter" idx="11"/>
          </p:nvPr>
        </p:nvSpPr>
        <p:spPr/>
        <p:txBody>
          <a:bodyPr/>
          <a:lstStyle/>
          <a:p>
            <a:fld id="{947E205F-6A73-4090-B7B0-A210735BDA54}"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8"/>
          <p:cNvSpPr>
            <a:spLocks noGrp="1"/>
          </p:cNvSpPr>
          <p:nvPr>
            <p:ph type="ftr" sz="quarter" idx="12"/>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83075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6" name="Rectangle 6"/>
          <p:cNvSpPr>
            <a:spLocks noGrp="1" noChangeArrowheads="1"/>
          </p:cNvSpPr>
          <p:nvPr>
            <p:ph type="sldNum" sz="quarter" idx="12"/>
          </p:nvPr>
        </p:nvSpPr>
        <p:spPr>
          <a:ln/>
        </p:spPr>
        <p:txBody>
          <a:bodyPr/>
          <a:lstStyle>
            <a:lvl1pPr>
              <a:defRPr/>
            </a:lvl1pPr>
          </a:lstStyle>
          <a:p>
            <a:pPr>
              <a:defRPr/>
            </a:pPr>
            <a:fld id="{5DAC7EFD-D53E-453C-8B43-D472A8011BF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6" name="Rectangle 6"/>
          <p:cNvSpPr>
            <a:spLocks noGrp="1" noChangeArrowheads="1"/>
          </p:cNvSpPr>
          <p:nvPr>
            <p:ph type="sldNum" sz="quarter" idx="12"/>
          </p:nvPr>
        </p:nvSpPr>
        <p:spPr>
          <a:ln/>
        </p:spPr>
        <p:txBody>
          <a:bodyPr/>
          <a:lstStyle>
            <a:lvl1pPr>
              <a:defRPr/>
            </a:lvl1pPr>
          </a:lstStyle>
          <a:p>
            <a:pPr>
              <a:defRPr/>
            </a:pPr>
            <a:fld id="{3A1CF4C6-54F4-4A92-99A4-EA2699B6D97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7" name="Rectangle 6"/>
          <p:cNvSpPr>
            <a:spLocks noGrp="1" noChangeArrowheads="1"/>
          </p:cNvSpPr>
          <p:nvPr>
            <p:ph type="sldNum" sz="quarter" idx="12"/>
          </p:nvPr>
        </p:nvSpPr>
        <p:spPr>
          <a:ln/>
        </p:spPr>
        <p:txBody>
          <a:bodyPr/>
          <a:lstStyle>
            <a:lvl1pPr>
              <a:defRPr/>
            </a:lvl1pPr>
          </a:lstStyle>
          <a:p>
            <a:pPr>
              <a:defRPr/>
            </a:pPr>
            <a:fld id="{17CA89B6-D2A4-4445-AA2A-292CF172166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9" name="Rectangle 6"/>
          <p:cNvSpPr>
            <a:spLocks noGrp="1" noChangeArrowheads="1"/>
          </p:cNvSpPr>
          <p:nvPr>
            <p:ph type="sldNum" sz="quarter" idx="12"/>
          </p:nvPr>
        </p:nvSpPr>
        <p:spPr>
          <a:ln/>
        </p:spPr>
        <p:txBody>
          <a:bodyPr/>
          <a:lstStyle>
            <a:lvl1pPr>
              <a:defRPr/>
            </a:lvl1pPr>
          </a:lstStyle>
          <a:p>
            <a:pPr>
              <a:defRPr/>
            </a:pPr>
            <a:fld id="{C505B424-17E8-4BB3-AECE-3A90357FD90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5" name="Rectangle 6"/>
          <p:cNvSpPr>
            <a:spLocks noGrp="1" noChangeArrowheads="1"/>
          </p:cNvSpPr>
          <p:nvPr>
            <p:ph type="sldNum" sz="quarter" idx="12"/>
          </p:nvPr>
        </p:nvSpPr>
        <p:spPr>
          <a:ln/>
        </p:spPr>
        <p:txBody>
          <a:bodyPr/>
          <a:lstStyle>
            <a:lvl1pPr>
              <a:defRPr/>
            </a:lvl1pPr>
          </a:lstStyle>
          <a:p>
            <a:pPr>
              <a:defRPr/>
            </a:pPr>
            <a:fld id="{1A22D5AC-0926-419E-BCAF-5DEA157C46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4" name="Rectangle 6"/>
          <p:cNvSpPr>
            <a:spLocks noGrp="1" noChangeArrowheads="1"/>
          </p:cNvSpPr>
          <p:nvPr>
            <p:ph type="sldNum" sz="quarter" idx="12"/>
          </p:nvPr>
        </p:nvSpPr>
        <p:spPr>
          <a:ln/>
        </p:spPr>
        <p:txBody>
          <a:bodyPr/>
          <a:lstStyle>
            <a:lvl1pPr>
              <a:defRPr/>
            </a:lvl1pPr>
          </a:lstStyle>
          <a:p>
            <a:pPr>
              <a:defRPr/>
            </a:pPr>
            <a:fld id="{58078043-C130-4834-AEFA-8955DCF6215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7" name="Rectangle 6"/>
          <p:cNvSpPr>
            <a:spLocks noGrp="1" noChangeArrowheads="1"/>
          </p:cNvSpPr>
          <p:nvPr>
            <p:ph type="sldNum" sz="quarter" idx="12"/>
          </p:nvPr>
        </p:nvSpPr>
        <p:spPr>
          <a:ln/>
        </p:spPr>
        <p:txBody>
          <a:bodyPr/>
          <a:lstStyle>
            <a:lvl1pPr>
              <a:defRPr/>
            </a:lvl1pPr>
          </a:lstStyle>
          <a:p>
            <a:pPr>
              <a:defRPr/>
            </a:pPr>
            <a:fld id="{AF0536BE-3C02-4562-B5C4-E3FA168F048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BMS 255</a:t>
            </a:r>
          </a:p>
        </p:txBody>
      </p:sp>
      <p:sp>
        <p:nvSpPr>
          <p:cNvPr id="7" name="Rectangle 6"/>
          <p:cNvSpPr>
            <a:spLocks noGrp="1" noChangeArrowheads="1"/>
          </p:cNvSpPr>
          <p:nvPr>
            <p:ph type="sldNum" sz="quarter" idx="12"/>
          </p:nvPr>
        </p:nvSpPr>
        <p:spPr>
          <a:ln/>
        </p:spPr>
        <p:txBody>
          <a:bodyPr/>
          <a:lstStyle>
            <a:lvl1pPr>
              <a:defRPr/>
            </a:lvl1pPr>
          </a:lstStyle>
          <a:p>
            <a:pPr>
              <a:defRPr/>
            </a:pPr>
            <a:fld id="{9EE99608-33BB-4A9D-8A70-04B4D880EED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BMS 255</a:t>
            </a: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60E59DC-B0FF-4856-AFFB-F74F7EE8C5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A9AADBEF-A544-4E43-8D5B-ECA5B2BC3C17}" type="datetimeFigureOut">
              <a:rPr lang="en-US" smtClean="0">
                <a:solidFill>
                  <a:prstClr val="black">
                    <a:tint val="75000"/>
                  </a:prstClr>
                </a:solidFill>
              </a:rPr>
              <a:pPr defTabSz="457200"/>
              <a:t>9/4/23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8A284736-F649-4D4A-A1A0-77F87337F5BF}"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499077195"/>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oogle.com/url?sa=i&amp;rct=j&amp;q=next+generation+sequencing&amp;source=images&amp;cd=&amp;cad=rja&amp;docid=mzQQ6obNKXElYM&amp;tbnid=WLX99hjgeG_EzM:&amp;ved=0CAUQjRw&amp;url=http://biocomicals.blogspot.com/2011/05/collateral-damage-of-next-generation.html&amp;ei=N5A2UbXKCsatqwGWjYCQCw&amp;bvm=bv.43287494,d.aWM&amp;psig=AFQjCNGhE_NfC1qOsZG09saU-ePA8IKwLA&amp;ust=1362616740154946"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m/url?sa=i&amp;rct=j&amp;q=chicken+and+egg&amp;source=images&amp;cd=&amp;cad=rja&amp;docid=qh50o9kZ1qHQBM&amp;tbnid=mE4cwxqv4dh--M:&amp;ved=0CAUQjRw&amp;url=http://sortaginger.com/chickenegg-or-eggchicken/&amp;ei=UKPlUbzWEYf2iwKg6ICIAw&amp;bvm=bv.49405654,d.cGE&amp;psig=AFQjCNH9J1vazPpr1wIG1O_SrVCjeNfcsg&amp;ust=137409032150368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cog-genomics.org/plink/" TargetMode="External"/><Relationship Id="rId2" Type="http://schemas.openxmlformats.org/officeDocument/2006/relationships/hyperlink" Target="https://www.dropbox.com/sh/b403jhaoegv30d0/AACSGQ8qVjsYy1QmuvWTdcbUa?dl=0"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E2600C2-462E-374D-AFC8-3F44CDAE9880}"/>
              </a:ext>
            </a:extLst>
          </p:cNvPr>
          <p:cNvSpPr txBox="1"/>
          <p:nvPr/>
        </p:nvSpPr>
        <p:spPr>
          <a:xfrm>
            <a:off x="4831038" y="281446"/>
            <a:ext cx="2507418" cy="769441"/>
          </a:xfrm>
          <a:prstGeom prst="rect">
            <a:avLst/>
          </a:prstGeom>
          <a:noFill/>
        </p:spPr>
        <p:txBody>
          <a:bodyPr wrap="none" rtlCol="0">
            <a:spAutoFit/>
          </a:bodyPr>
          <a:lstStyle/>
          <a:p>
            <a:r>
              <a:rPr lang="en-US" sz="4400" b="1" dirty="0">
                <a:solidFill>
                  <a:srgbClr val="0066FF"/>
                </a:solidFill>
                <a:latin typeface="Avenir Book" panose="02000503020000020003" pitchFamily="2" charset="0"/>
              </a:rPr>
              <a:t>Schedule</a:t>
            </a:r>
          </a:p>
        </p:txBody>
      </p:sp>
      <p:sp>
        <p:nvSpPr>
          <p:cNvPr id="5" name="Rectangle 1">
            <a:extLst>
              <a:ext uri="{FF2B5EF4-FFF2-40B4-BE49-F238E27FC236}">
                <a16:creationId xmlns:a16="http://schemas.microsoft.com/office/drawing/2014/main" id="{3E4EC7D7-CEF7-574B-B482-DDF83F284DE8}"/>
              </a:ext>
            </a:extLst>
          </p:cNvPr>
          <p:cNvSpPr>
            <a:spLocks noChangeArrowheads="1"/>
          </p:cNvSpPr>
          <p:nvPr/>
        </p:nvSpPr>
        <p:spPr bwMode="auto">
          <a:xfrm>
            <a:off x="456642" y="4915955"/>
            <a:ext cx="16359029"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79797"/>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3BEC3281-F5BC-66B6-6E34-8AC5A8662796}"/>
              </a:ext>
            </a:extLst>
          </p:cNvPr>
          <p:cNvGraphicFramePr>
            <a:graphicFrameLocks noGrp="1"/>
          </p:cNvGraphicFramePr>
          <p:nvPr>
            <p:extLst>
              <p:ext uri="{D42A27DB-BD31-4B8C-83A1-F6EECF244321}">
                <p14:modId xmlns:p14="http://schemas.microsoft.com/office/powerpoint/2010/main" val="610422555"/>
              </p:ext>
            </p:extLst>
          </p:nvPr>
        </p:nvGraphicFramePr>
        <p:xfrm>
          <a:off x="2133600" y="2299604"/>
          <a:ext cx="3276600" cy="822960"/>
        </p:xfrm>
        <a:graphic>
          <a:graphicData uri="http://schemas.openxmlformats.org/drawingml/2006/table">
            <a:tbl>
              <a:tblPr/>
              <a:tblGrid>
                <a:gridCol w="1925297">
                  <a:extLst>
                    <a:ext uri="{9D8B030D-6E8A-4147-A177-3AD203B41FA5}">
                      <a16:colId xmlns:a16="http://schemas.microsoft.com/office/drawing/2014/main" val="287783755"/>
                    </a:ext>
                  </a:extLst>
                </a:gridCol>
                <a:gridCol w="1351303">
                  <a:extLst>
                    <a:ext uri="{9D8B030D-6E8A-4147-A177-3AD203B41FA5}">
                      <a16:colId xmlns:a16="http://schemas.microsoft.com/office/drawing/2014/main" val="1056291207"/>
                    </a:ext>
                  </a:extLst>
                </a:gridCol>
              </a:tblGrid>
              <a:tr h="0">
                <a:tc>
                  <a:txBody>
                    <a:bodyPr/>
                    <a:lstStyle/>
                    <a:p>
                      <a:pPr marL="0" marR="0" fontAlgn="t">
                        <a:spcBef>
                          <a:spcPts val="0"/>
                        </a:spcBef>
                        <a:spcAft>
                          <a:spcPts val="0"/>
                        </a:spcAft>
                      </a:pPr>
                      <a:r>
                        <a:rPr lang="en-US" sz="1100">
                          <a:effectLst/>
                          <a:latin typeface="Calibri" panose="020F0502020204030204" pitchFamily="34" charset="0"/>
                        </a:rPr>
                        <a:t>Sept. 5 </a:t>
                      </a:r>
                    </a:p>
                    <a:p>
                      <a:pPr marL="0" marR="0" fontAlgn="t">
                        <a:spcBef>
                          <a:spcPts val="0"/>
                        </a:spcBef>
                        <a:spcAft>
                          <a:spcPts val="0"/>
                        </a:spcAft>
                      </a:pPr>
                      <a:r>
                        <a:rPr lang="en-US" sz="1100">
                          <a:effectLst/>
                          <a:latin typeface="Calibri" panose="020F0502020204030204" pitchFamily="34" charset="0"/>
                        </a:rPr>
                        <a:t>(9AM-11AM)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Sept. 7</a:t>
                      </a:r>
                    </a:p>
                    <a:p>
                      <a:pPr marL="0" marR="0" fontAlgn="t">
                        <a:spcBef>
                          <a:spcPts val="0"/>
                        </a:spcBef>
                        <a:spcAft>
                          <a:spcPts val="0"/>
                        </a:spcAft>
                      </a:pPr>
                      <a:r>
                        <a:rPr lang="en-US" sz="1100">
                          <a:effectLst/>
                          <a:latin typeface="Calibri" panose="020F0502020204030204" pitchFamily="34" charset="0"/>
                        </a:rPr>
                        <a:t>(3PM-4:30PM)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4114430"/>
                  </a:ext>
                </a:extLst>
              </a:tr>
              <a:tr h="0">
                <a:tc>
                  <a:txBody>
                    <a:bodyPr/>
                    <a:lstStyle/>
                    <a:p>
                      <a:pPr marL="0" marR="0" fontAlgn="t">
                        <a:spcBef>
                          <a:spcPts val="0"/>
                        </a:spcBef>
                        <a:spcAft>
                          <a:spcPts val="0"/>
                        </a:spcAft>
                      </a:pPr>
                      <a:r>
                        <a:rPr lang="en-US" sz="1100" dirty="0">
                          <a:solidFill>
                            <a:srgbClr val="E84C22"/>
                          </a:solidFill>
                          <a:effectLst/>
                          <a:latin typeface="Calibri" panose="020F0502020204030204" pitchFamily="34" charset="0"/>
                        </a:rPr>
                        <a:t>Sergio B (BH1106)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solidFill>
                            <a:srgbClr val="E84C22"/>
                          </a:solidFill>
                          <a:effectLst/>
                          <a:latin typeface="Calibri" panose="020F0502020204030204" pitchFamily="34" charset="0"/>
                        </a:rPr>
                        <a:t>Sergio B (MH2110)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06896911"/>
                  </a:ext>
                </a:extLst>
              </a:tr>
              <a:tr h="0">
                <a:tc>
                  <a:txBody>
                    <a:bodyPr/>
                    <a:lstStyle/>
                    <a:p>
                      <a:pPr marL="0" marR="0" fontAlgn="t">
                        <a:spcBef>
                          <a:spcPts val="0"/>
                        </a:spcBef>
                        <a:spcAft>
                          <a:spcPts val="0"/>
                        </a:spcAft>
                      </a:pPr>
                      <a:r>
                        <a:rPr lang="en-US" sz="1100">
                          <a:effectLst/>
                          <a:latin typeface="Calibri" panose="020F0502020204030204" pitchFamily="34" charset="0"/>
                        </a:rPr>
                        <a:t>Modes of Inheritance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GWAS (Theory)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87819620"/>
                  </a:ext>
                </a:extLst>
              </a:tr>
            </a:tbl>
          </a:graphicData>
        </a:graphic>
      </p:graphicFrame>
      <p:graphicFrame>
        <p:nvGraphicFramePr>
          <p:cNvPr id="6" name="Table 5">
            <a:extLst>
              <a:ext uri="{FF2B5EF4-FFF2-40B4-BE49-F238E27FC236}">
                <a16:creationId xmlns:a16="http://schemas.microsoft.com/office/drawing/2014/main" id="{9C7E2430-48F3-91B3-9916-04A6B6A8B1C7}"/>
              </a:ext>
            </a:extLst>
          </p:cNvPr>
          <p:cNvGraphicFramePr>
            <a:graphicFrameLocks noGrp="1"/>
          </p:cNvGraphicFramePr>
          <p:nvPr>
            <p:extLst>
              <p:ext uri="{D42A27DB-BD31-4B8C-83A1-F6EECF244321}">
                <p14:modId xmlns:p14="http://schemas.microsoft.com/office/powerpoint/2010/main" val="4260493884"/>
              </p:ext>
            </p:extLst>
          </p:nvPr>
        </p:nvGraphicFramePr>
        <p:xfrm>
          <a:off x="2133600" y="4768626"/>
          <a:ext cx="6934200" cy="822960"/>
        </p:xfrm>
        <a:graphic>
          <a:graphicData uri="http://schemas.openxmlformats.org/drawingml/2006/table">
            <a:tbl>
              <a:tblPr/>
              <a:tblGrid>
                <a:gridCol w="1597150">
                  <a:extLst>
                    <a:ext uri="{9D8B030D-6E8A-4147-A177-3AD203B41FA5}">
                      <a16:colId xmlns:a16="http://schemas.microsoft.com/office/drawing/2014/main" val="1145221453"/>
                    </a:ext>
                  </a:extLst>
                </a:gridCol>
                <a:gridCol w="1353040">
                  <a:extLst>
                    <a:ext uri="{9D8B030D-6E8A-4147-A177-3AD203B41FA5}">
                      <a16:colId xmlns:a16="http://schemas.microsoft.com/office/drawing/2014/main" val="1627212396"/>
                    </a:ext>
                  </a:extLst>
                </a:gridCol>
                <a:gridCol w="1682693">
                  <a:extLst>
                    <a:ext uri="{9D8B030D-6E8A-4147-A177-3AD203B41FA5}">
                      <a16:colId xmlns:a16="http://schemas.microsoft.com/office/drawing/2014/main" val="302481706"/>
                    </a:ext>
                  </a:extLst>
                </a:gridCol>
                <a:gridCol w="1082117">
                  <a:extLst>
                    <a:ext uri="{9D8B030D-6E8A-4147-A177-3AD203B41FA5}">
                      <a16:colId xmlns:a16="http://schemas.microsoft.com/office/drawing/2014/main" val="3235842712"/>
                    </a:ext>
                  </a:extLst>
                </a:gridCol>
                <a:gridCol w="1219200">
                  <a:extLst>
                    <a:ext uri="{9D8B030D-6E8A-4147-A177-3AD203B41FA5}">
                      <a16:colId xmlns:a16="http://schemas.microsoft.com/office/drawing/2014/main" val="1458139221"/>
                    </a:ext>
                  </a:extLst>
                </a:gridCol>
              </a:tblGrid>
              <a:tr h="0">
                <a:tc>
                  <a:txBody>
                    <a:bodyPr/>
                    <a:lstStyle/>
                    <a:p>
                      <a:pPr marL="0" marR="0" fontAlgn="t">
                        <a:spcBef>
                          <a:spcPts val="0"/>
                        </a:spcBef>
                        <a:spcAft>
                          <a:spcPts val="0"/>
                        </a:spcAft>
                      </a:pPr>
                      <a:r>
                        <a:rPr lang="en-US" sz="1100" dirty="0">
                          <a:effectLst/>
                          <a:latin typeface="Calibri" panose="020F0502020204030204" pitchFamily="34" charset="0"/>
                        </a:rPr>
                        <a:t>Sept. 11</a:t>
                      </a:r>
                    </a:p>
                    <a:p>
                      <a:pPr marL="0" marR="0" fontAlgn="t">
                        <a:spcBef>
                          <a:spcPts val="0"/>
                        </a:spcBef>
                        <a:spcAft>
                          <a:spcPts val="0"/>
                        </a:spcAft>
                      </a:pPr>
                      <a:r>
                        <a:rPr lang="en-US" sz="1100" dirty="0">
                          <a:effectLst/>
                          <a:latin typeface="Calibri" panose="020F0502020204030204" pitchFamily="34" charset="0"/>
                        </a:rPr>
                        <a:t>(9AM-11AM)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Sept. 12 </a:t>
                      </a:r>
                    </a:p>
                    <a:p>
                      <a:pPr marL="0" marR="0" fontAlgn="t">
                        <a:spcBef>
                          <a:spcPts val="0"/>
                        </a:spcBef>
                        <a:spcAft>
                          <a:spcPts val="0"/>
                        </a:spcAft>
                      </a:pPr>
                      <a:r>
                        <a:rPr lang="en-US" sz="1100" dirty="0">
                          <a:effectLst/>
                          <a:latin typeface="Calibri" panose="020F0502020204030204" pitchFamily="34" charset="0"/>
                        </a:rPr>
                        <a:t>(9AM-11AM)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Sept. 13</a:t>
                      </a:r>
                    </a:p>
                    <a:p>
                      <a:pPr marL="0" marR="0" fontAlgn="t">
                        <a:spcBef>
                          <a:spcPts val="0"/>
                        </a:spcBef>
                        <a:spcAft>
                          <a:spcPts val="0"/>
                        </a:spcAft>
                      </a:pPr>
                      <a:r>
                        <a:rPr lang="en-US" sz="1100">
                          <a:effectLst/>
                          <a:latin typeface="Calibri" panose="020F0502020204030204" pitchFamily="34" charset="0"/>
                        </a:rPr>
                        <a:t>(3PM-5PM)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Sept. 14</a:t>
                      </a:r>
                    </a:p>
                    <a:p>
                      <a:pPr marL="0" marR="0" fontAlgn="t">
                        <a:spcBef>
                          <a:spcPts val="0"/>
                        </a:spcBef>
                        <a:spcAft>
                          <a:spcPts val="0"/>
                        </a:spcAft>
                      </a:pPr>
                      <a:r>
                        <a:rPr lang="en-US" sz="1100">
                          <a:effectLst/>
                          <a:latin typeface="Calibri" panose="020F0502020204030204" pitchFamily="34" charset="0"/>
                        </a:rPr>
                        <a:t>(9AM-11AM)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Sept. 15</a:t>
                      </a:r>
                    </a:p>
                    <a:p>
                      <a:pPr marL="0" marR="0" fontAlgn="t">
                        <a:spcBef>
                          <a:spcPts val="0"/>
                        </a:spcBef>
                        <a:spcAft>
                          <a:spcPts val="0"/>
                        </a:spcAft>
                      </a:pPr>
                      <a:r>
                        <a:rPr lang="en-US" sz="1100">
                          <a:effectLst/>
                          <a:latin typeface="Calibri" panose="020F0502020204030204" pitchFamily="34" charset="0"/>
                        </a:rPr>
                        <a:t>(9AM-10AM)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13939571"/>
                  </a:ext>
                </a:extLst>
              </a:tr>
              <a:tr h="0">
                <a:tc>
                  <a:txBody>
                    <a:bodyPr/>
                    <a:lstStyle/>
                    <a:p>
                      <a:pPr marL="0" marR="0" fontAlgn="t">
                        <a:spcBef>
                          <a:spcPts val="0"/>
                        </a:spcBef>
                        <a:spcAft>
                          <a:spcPts val="0"/>
                        </a:spcAft>
                      </a:pPr>
                      <a:r>
                        <a:rPr lang="en-US" sz="1100" dirty="0">
                          <a:solidFill>
                            <a:srgbClr val="E84C22"/>
                          </a:solidFill>
                          <a:effectLst/>
                          <a:latin typeface="Calibri" panose="020F0502020204030204" pitchFamily="34" charset="0"/>
                        </a:rPr>
                        <a:t>Martin K (BH2110)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 </a:t>
                      </a:r>
                      <a:r>
                        <a:rPr lang="en-US" sz="1100" dirty="0">
                          <a:solidFill>
                            <a:srgbClr val="E84C22"/>
                          </a:solidFill>
                          <a:effectLst/>
                          <a:latin typeface="Calibri" panose="020F0502020204030204" pitchFamily="34" charset="0"/>
                        </a:rPr>
                        <a:t>Yin Shen (BH2110)</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solidFill>
                            <a:srgbClr val="E84C22"/>
                          </a:solidFill>
                          <a:effectLst/>
                          <a:latin typeface="Calibri" panose="020F0502020204030204" pitchFamily="34" charset="0"/>
                        </a:rPr>
                        <a:t> Vijay Ramani (BH2110)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 </a:t>
                      </a:r>
                      <a:r>
                        <a:rPr lang="en-US" sz="1100" dirty="0">
                          <a:solidFill>
                            <a:srgbClr val="E84C22"/>
                          </a:solidFill>
                          <a:effectLst/>
                          <a:latin typeface="Calibri" panose="020F0502020204030204" pitchFamily="34" charset="0"/>
                        </a:rPr>
                        <a:t>Jill H (MH1108)</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solidFill>
                            <a:srgbClr val="E84C22"/>
                          </a:solidFill>
                          <a:effectLst/>
                          <a:latin typeface="Calibri" panose="020F0502020204030204" pitchFamily="34" charset="0"/>
                        </a:rPr>
                        <a:t>Sergio B (MH2110)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70169909"/>
                  </a:ext>
                </a:extLst>
              </a:tr>
              <a:tr h="0">
                <a:tc>
                  <a:txBody>
                    <a:bodyPr/>
                    <a:lstStyle/>
                    <a:p>
                      <a:pPr marL="0" marR="0" fontAlgn="t">
                        <a:spcBef>
                          <a:spcPts val="0"/>
                        </a:spcBef>
                        <a:spcAft>
                          <a:spcPts val="0"/>
                        </a:spcAft>
                      </a:pPr>
                      <a:r>
                        <a:rPr lang="en-US" sz="1100">
                          <a:effectLst/>
                          <a:latin typeface="Calibri" panose="020F0502020204030204" pitchFamily="34" charset="0"/>
                        </a:rPr>
                        <a:t> Functional genomics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Epigenomics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solidFill>
                            <a:srgbClr val="000000"/>
                          </a:solidFill>
                          <a:effectLst/>
                          <a:latin typeface="Calibri" panose="020F0502020204030204" pitchFamily="34" charset="0"/>
                        </a:rPr>
                        <a:t>Single Cell Genomics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Immunogenetics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GWAS (Lab)</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75078094"/>
                  </a:ext>
                </a:extLst>
              </a:tr>
            </a:tbl>
          </a:graphicData>
        </a:graphic>
      </p:graphicFrame>
      <p:sp>
        <p:nvSpPr>
          <p:cNvPr id="7" name="Rectangle 1">
            <a:extLst>
              <a:ext uri="{FF2B5EF4-FFF2-40B4-BE49-F238E27FC236}">
                <a16:creationId xmlns:a16="http://schemas.microsoft.com/office/drawing/2014/main" id="{20A41B55-D846-8DFE-C1B5-6B6B0565C05F}"/>
              </a:ext>
            </a:extLst>
          </p:cNvPr>
          <p:cNvSpPr>
            <a:spLocks noChangeArrowheads="1"/>
          </p:cNvSpPr>
          <p:nvPr/>
        </p:nvSpPr>
        <p:spPr bwMode="auto">
          <a:xfrm>
            <a:off x="3057525" y="3451225"/>
            <a:ext cx="615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79797"/>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100" b="0" i="0" u="none" strike="noStrike" cap="none" normalizeH="0" baseline="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C54A4EF-A647-061A-30C3-A4F10437A38F}"/>
              </a:ext>
            </a:extLst>
          </p:cNvPr>
          <p:cNvSpPr txBox="1"/>
          <p:nvPr/>
        </p:nvSpPr>
        <p:spPr>
          <a:xfrm>
            <a:off x="430306" y="2571078"/>
            <a:ext cx="962764" cy="369332"/>
          </a:xfrm>
          <a:prstGeom prst="rect">
            <a:avLst/>
          </a:prstGeom>
          <a:noFill/>
        </p:spPr>
        <p:txBody>
          <a:bodyPr wrap="none" rtlCol="0">
            <a:spAutoFit/>
          </a:bodyPr>
          <a:lstStyle/>
          <a:p>
            <a:r>
              <a:rPr lang="en-US" dirty="0"/>
              <a:t>Week 1</a:t>
            </a:r>
          </a:p>
        </p:txBody>
      </p:sp>
      <p:sp>
        <p:nvSpPr>
          <p:cNvPr id="11" name="TextBox 10">
            <a:extLst>
              <a:ext uri="{FF2B5EF4-FFF2-40B4-BE49-F238E27FC236}">
                <a16:creationId xmlns:a16="http://schemas.microsoft.com/office/drawing/2014/main" id="{3AB1FA46-9532-261C-D918-B21C3A3DF4E4}"/>
              </a:ext>
            </a:extLst>
          </p:cNvPr>
          <p:cNvSpPr txBox="1"/>
          <p:nvPr/>
        </p:nvSpPr>
        <p:spPr>
          <a:xfrm>
            <a:off x="430306" y="4870240"/>
            <a:ext cx="962764" cy="369332"/>
          </a:xfrm>
          <a:prstGeom prst="rect">
            <a:avLst/>
          </a:prstGeom>
          <a:noFill/>
        </p:spPr>
        <p:txBody>
          <a:bodyPr wrap="none" rtlCol="0">
            <a:spAutoFit/>
          </a:bodyPr>
          <a:lstStyle/>
          <a:p>
            <a:r>
              <a:rPr lang="en-US" dirty="0"/>
              <a:t>Week 2</a:t>
            </a:r>
          </a:p>
        </p:txBody>
      </p:sp>
    </p:spTree>
    <p:extLst>
      <p:ext uri="{BB962C8B-B14F-4D97-AF65-F5344CB8AC3E}">
        <p14:creationId xmlns:p14="http://schemas.microsoft.com/office/powerpoint/2010/main" val="166880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655" name="Group 111"/>
          <p:cNvGrpSpPr>
            <a:grpSpLocks/>
          </p:cNvGrpSpPr>
          <p:nvPr/>
        </p:nvGrpSpPr>
        <p:grpSpPr bwMode="auto">
          <a:xfrm>
            <a:off x="2201863" y="236539"/>
            <a:ext cx="4144962" cy="6218237"/>
            <a:chOff x="427" y="149"/>
            <a:chExt cx="2611" cy="3917"/>
          </a:xfrm>
        </p:grpSpPr>
        <p:grpSp>
          <p:nvGrpSpPr>
            <p:cNvPr id="236654" name="Group 110"/>
            <p:cNvGrpSpPr>
              <a:grpSpLocks/>
            </p:cNvGrpSpPr>
            <p:nvPr/>
          </p:nvGrpSpPr>
          <p:grpSpPr bwMode="auto">
            <a:xfrm>
              <a:off x="2091" y="381"/>
              <a:ext cx="0" cy="3685"/>
              <a:chOff x="2091" y="381"/>
              <a:chExt cx="0" cy="3685"/>
            </a:xfrm>
          </p:grpSpPr>
          <p:sp>
            <p:nvSpPr>
              <p:cNvPr id="236548" name="Line 4"/>
              <p:cNvSpPr>
                <a:spLocks noChangeShapeType="1"/>
              </p:cNvSpPr>
              <p:nvPr/>
            </p:nvSpPr>
            <p:spPr bwMode="auto">
              <a:xfrm>
                <a:off x="2091" y="767"/>
                <a:ext cx="0" cy="164"/>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49" name="Line 5"/>
              <p:cNvSpPr>
                <a:spLocks noChangeShapeType="1"/>
              </p:cNvSpPr>
              <p:nvPr/>
            </p:nvSpPr>
            <p:spPr bwMode="auto">
              <a:xfrm>
                <a:off x="2091" y="1853"/>
                <a:ext cx="0" cy="159"/>
              </a:xfrm>
              <a:prstGeom prst="line">
                <a:avLst/>
              </a:prstGeom>
              <a:noFill/>
              <a:ln w="2857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0" name="Line 6"/>
              <p:cNvSpPr>
                <a:spLocks noChangeShapeType="1"/>
              </p:cNvSpPr>
              <p:nvPr/>
            </p:nvSpPr>
            <p:spPr bwMode="auto">
              <a:xfrm flipH="1" flipV="1">
                <a:off x="2091" y="3425"/>
                <a:ext cx="0" cy="87"/>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1" name="Line 7"/>
              <p:cNvSpPr>
                <a:spLocks noChangeShapeType="1"/>
              </p:cNvSpPr>
              <p:nvPr/>
            </p:nvSpPr>
            <p:spPr bwMode="auto">
              <a:xfrm>
                <a:off x="2091" y="3225"/>
                <a:ext cx="0" cy="119"/>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2" name="Line 8"/>
              <p:cNvSpPr>
                <a:spLocks noChangeShapeType="1"/>
              </p:cNvSpPr>
              <p:nvPr/>
            </p:nvSpPr>
            <p:spPr bwMode="auto">
              <a:xfrm>
                <a:off x="2091" y="1649"/>
                <a:ext cx="0" cy="122"/>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3" name="Line 9"/>
              <p:cNvSpPr>
                <a:spLocks noChangeShapeType="1"/>
              </p:cNvSpPr>
              <p:nvPr/>
            </p:nvSpPr>
            <p:spPr bwMode="auto">
              <a:xfrm>
                <a:off x="2091" y="2621"/>
                <a:ext cx="0" cy="123"/>
              </a:xfrm>
              <a:prstGeom prst="line">
                <a:avLst/>
              </a:prstGeom>
              <a:noFill/>
              <a:ln w="2857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4" name="Line 10"/>
              <p:cNvSpPr>
                <a:spLocks noChangeShapeType="1"/>
              </p:cNvSpPr>
              <p:nvPr/>
            </p:nvSpPr>
            <p:spPr bwMode="auto">
              <a:xfrm>
                <a:off x="2091" y="2062"/>
                <a:ext cx="0" cy="164"/>
              </a:xfrm>
              <a:prstGeom prst="line">
                <a:avLst/>
              </a:prstGeom>
              <a:noFill/>
              <a:ln w="2857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5" name="Line 11"/>
              <p:cNvSpPr>
                <a:spLocks noChangeShapeType="1"/>
              </p:cNvSpPr>
              <p:nvPr/>
            </p:nvSpPr>
            <p:spPr bwMode="auto">
              <a:xfrm flipH="1" flipV="1">
                <a:off x="2091" y="526"/>
                <a:ext cx="0" cy="87"/>
              </a:xfrm>
              <a:prstGeom prst="line">
                <a:avLst/>
              </a:prstGeom>
              <a:noFill/>
              <a:ln w="2857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6" name="Line 12"/>
              <p:cNvSpPr>
                <a:spLocks noChangeShapeType="1"/>
              </p:cNvSpPr>
              <p:nvPr/>
            </p:nvSpPr>
            <p:spPr bwMode="auto">
              <a:xfrm>
                <a:off x="2091" y="2726"/>
                <a:ext cx="0" cy="163"/>
              </a:xfrm>
              <a:prstGeom prst="line">
                <a:avLst/>
              </a:prstGeom>
              <a:noFill/>
              <a:ln w="2857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7" name="Line 13"/>
              <p:cNvSpPr>
                <a:spLocks noChangeShapeType="1"/>
              </p:cNvSpPr>
              <p:nvPr/>
            </p:nvSpPr>
            <p:spPr bwMode="auto">
              <a:xfrm flipH="1" flipV="1">
                <a:off x="2091" y="1999"/>
                <a:ext cx="0" cy="86"/>
              </a:xfrm>
              <a:prstGeom prst="line">
                <a:avLst/>
              </a:prstGeom>
              <a:noFill/>
              <a:ln w="2857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8" name="Line 14"/>
              <p:cNvSpPr>
                <a:spLocks noChangeShapeType="1"/>
              </p:cNvSpPr>
              <p:nvPr/>
            </p:nvSpPr>
            <p:spPr bwMode="auto">
              <a:xfrm>
                <a:off x="2091" y="381"/>
                <a:ext cx="0" cy="164"/>
              </a:xfrm>
              <a:prstGeom prst="line">
                <a:avLst/>
              </a:prstGeom>
              <a:noFill/>
              <a:ln w="2857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59" name="Line 15"/>
              <p:cNvSpPr>
                <a:spLocks noChangeShapeType="1"/>
              </p:cNvSpPr>
              <p:nvPr/>
            </p:nvSpPr>
            <p:spPr bwMode="auto">
              <a:xfrm>
                <a:off x="2091" y="976"/>
                <a:ext cx="0" cy="164"/>
              </a:xfrm>
              <a:prstGeom prst="line">
                <a:avLst/>
              </a:prstGeom>
              <a:noFill/>
              <a:ln w="2857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0" name="Line 16"/>
              <p:cNvSpPr>
                <a:spLocks noChangeShapeType="1"/>
              </p:cNvSpPr>
              <p:nvPr/>
            </p:nvSpPr>
            <p:spPr bwMode="auto">
              <a:xfrm>
                <a:off x="2091" y="599"/>
                <a:ext cx="0" cy="118"/>
              </a:xfrm>
              <a:prstGeom prst="line">
                <a:avLst/>
              </a:prstGeom>
              <a:noFill/>
              <a:ln w="2857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1" name="Line 17"/>
              <p:cNvSpPr>
                <a:spLocks noChangeShapeType="1"/>
              </p:cNvSpPr>
              <p:nvPr/>
            </p:nvSpPr>
            <p:spPr bwMode="auto">
              <a:xfrm>
                <a:off x="2091" y="3593"/>
                <a:ext cx="0" cy="164"/>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2" name="Line 18"/>
              <p:cNvSpPr>
                <a:spLocks noChangeShapeType="1"/>
              </p:cNvSpPr>
              <p:nvPr/>
            </p:nvSpPr>
            <p:spPr bwMode="auto">
              <a:xfrm flipH="1" flipV="1">
                <a:off x="2091" y="908"/>
                <a:ext cx="0" cy="86"/>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3" name="Line 19"/>
              <p:cNvSpPr>
                <a:spLocks noChangeShapeType="1"/>
              </p:cNvSpPr>
              <p:nvPr/>
            </p:nvSpPr>
            <p:spPr bwMode="auto">
              <a:xfrm>
                <a:off x="2091" y="1508"/>
                <a:ext cx="0" cy="163"/>
              </a:xfrm>
              <a:prstGeom prst="line">
                <a:avLst/>
              </a:prstGeom>
              <a:noFill/>
              <a:ln w="285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4" name="Line 20"/>
              <p:cNvSpPr>
                <a:spLocks noChangeShapeType="1"/>
              </p:cNvSpPr>
              <p:nvPr/>
            </p:nvSpPr>
            <p:spPr bwMode="auto">
              <a:xfrm flipH="1" flipV="1">
                <a:off x="2091" y="695"/>
                <a:ext cx="0" cy="86"/>
              </a:xfrm>
              <a:prstGeom prst="line">
                <a:avLst/>
              </a:prstGeom>
              <a:noFill/>
              <a:ln w="2857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5" name="Line 21"/>
              <p:cNvSpPr>
                <a:spLocks noChangeShapeType="1"/>
              </p:cNvSpPr>
              <p:nvPr/>
            </p:nvSpPr>
            <p:spPr bwMode="auto">
              <a:xfrm>
                <a:off x="2091" y="3734"/>
                <a:ext cx="0" cy="164"/>
              </a:xfrm>
              <a:prstGeom prst="line">
                <a:avLst/>
              </a:prstGeom>
              <a:noFill/>
              <a:ln w="285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6" name="Line 22"/>
              <p:cNvSpPr>
                <a:spLocks noChangeShapeType="1"/>
              </p:cNvSpPr>
              <p:nvPr/>
            </p:nvSpPr>
            <p:spPr bwMode="auto">
              <a:xfrm>
                <a:off x="2091" y="3880"/>
                <a:ext cx="0" cy="122"/>
              </a:xfrm>
              <a:prstGeom prst="line">
                <a:avLst/>
              </a:prstGeom>
              <a:noFill/>
              <a:ln w="2857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7" name="Line 23"/>
              <p:cNvSpPr>
                <a:spLocks noChangeShapeType="1"/>
              </p:cNvSpPr>
              <p:nvPr/>
            </p:nvSpPr>
            <p:spPr bwMode="auto">
              <a:xfrm>
                <a:off x="2091" y="2208"/>
                <a:ext cx="0" cy="122"/>
              </a:xfrm>
              <a:prstGeom prst="line">
                <a:avLst/>
              </a:prstGeom>
              <a:noFill/>
              <a:ln w="2857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8" name="Line 24"/>
              <p:cNvSpPr>
                <a:spLocks noChangeShapeType="1"/>
              </p:cNvSpPr>
              <p:nvPr/>
            </p:nvSpPr>
            <p:spPr bwMode="auto">
              <a:xfrm>
                <a:off x="2091" y="1753"/>
                <a:ext cx="0" cy="118"/>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69" name="Line 25"/>
              <p:cNvSpPr>
                <a:spLocks noChangeShapeType="1"/>
              </p:cNvSpPr>
              <p:nvPr/>
            </p:nvSpPr>
            <p:spPr bwMode="auto">
              <a:xfrm flipH="1" flipV="1">
                <a:off x="2091" y="3012"/>
                <a:ext cx="0" cy="86"/>
              </a:xfrm>
              <a:prstGeom prst="line">
                <a:avLst/>
              </a:prstGeom>
              <a:noFill/>
              <a:ln w="2857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0" name="Line 26"/>
              <p:cNvSpPr>
                <a:spLocks noChangeShapeType="1"/>
              </p:cNvSpPr>
              <p:nvPr/>
            </p:nvSpPr>
            <p:spPr bwMode="auto">
              <a:xfrm>
                <a:off x="2091" y="3080"/>
                <a:ext cx="0" cy="159"/>
              </a:xfrm>
              <a:prstGeom prst="line">
                <a:avLst/>
              </a:prstGeom>
              <a:noFill/>
              <a:ln w="2857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1" name="Line 27"/>
              <p:cNvSpPr>
                <a:spLocks noChangeShapeType="1"/>
              </p:cNvSpPr>
              <p:nvPr/>
            </p:nvSpPr>
            <p:spPr bwMode="auto">
              <a:xfrm>
                <a:off x="2091" y="1117"/>
                <a:ext cx="0" cy="164"/>
              </a:xfrm>
              <a:prstGeom prst="line">
                <a:avLst/>
              </a:prstGeom>
              <a:noFill/>
              <a:ln w="2857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2" name="Line 28"/>
              <p:cNvSpPr>
                <a:spLocks noChangeShapeType="1"/>
              </p:cNvSpPr>
              <p:nvPr/>
            </p:nvSpPr>
            <p:spPr bwMode="auto">
              <a:xfrm>
                <a:off x="2091" y="3321"/>
                <a:ext cx="0" cy="123"/>
              </a:xfrm>
              <a:prstGeom prst="line">
                <a:avLst/>
              </a:prstGeom>
              <a:noFill/>
              <a:ln w="2857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3" name="Line 29"/>
              <p:cNvSpPr>
                <a:spLocks noChangeShapeType="1"/>
              </p:cNvSpPr>
              <p:nvPr/>
            </p:nvSpPr>
            <p:spPr bwMode="auto">
              <a:xfrm flipH="1" flipV="1">
                <a:off x="2091" y="2557"/>
                <a:ext cx="0" cy="87"/>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4" name="Line 30"/>
              <p:cNvSpPr>
                <a:spLocks noChangeShapeType="1"/>
              </p:cNvSpPr>
              <p:nvPr/>
            </p:nvSpPr>
            <p:spPr bwMode="auto">
              <a:xfrm>
                <a:off x="2091" y="2412"/>
                <a:ext cx="0" cy="159"/>
              </a:xfrm>
              <a:prstGeom prst="line">
                <a:avLst/>
              </a:prstGeom>
              <a:noFill/>
              <a:ln w="2857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5" name="Line 31"/>
              <p:cNvSpPr>
                <a:spLocks noChangeShapeType="1"/>
              </p:cNvSpPr>
              <p:nvPr/>
            </p:nvSpPr>
            <p:spPr bwMode="auto">
              <a:xfrm flipH="1" flipV="1">
                <a:off x="2091" y="3980"/>
                <a:ext cx="0" cy="86"/>
              </a:xfrm>
              <a:prstGeom prst="line">
                <a:avLst/>
              </a:prstGeom>
              <a:noFill/>
              <a:ln w="2857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6" name="Line 32"/>
              <p:cNvSpPr>
                <a:spLocks noChangeShapeType="1"/>
              </p:cNvSpPr>
              <p:nvPr/>
            </p:nvSpPr>
            <p:spPr bwMode="auto">
              <a:xfrm>
                <a:off x="2091" y="1267"/>
                <a:ext cx="0" cy="159"/>
              </a:xfrm>
              <a:prstGeom prst="line">
                <a:avLst/>
              </a:prstGeom>
              <a:noFill/>
              <a:ln w="2857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7" name="Line 33"/>
              <p:cNvSpPr>
                <a:spLocks noChangeShapeType="1"/>
              </p:cNvSpPr>
              <p:nvPr/>
            </p:nvSpPr>
            <p:spPr bwMode="auto">
              <a:xfrm>
                <a:off x="2091" y="2866"/>
                <a:ext cx="0" cy="164"/>
              </a:xfrm>
              <a:prstGeom prst="line">
                <a:avLst/>
              </a:prstGeom>
              <a:noFill/>
              <a:ln w="285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8" name="Line 34"/>
              <p:cNvSpPr>
                <a:spLocks noChangeShapeType="1"/>
              </p:cNvSpPr>
              <p:nvPr/>
            </p:nvSpPr>
            <p:spPr bwMode="auto">
              <a:xfrm>
                <a:off x="2091" y="1408"/>
                <a:ext cx="0" cy="118"/>
              </a:xfrm>
              <a:prstGeom prst="line">
                <a:avLst/>
              </a:prstGeom>
              <a:noFill/>
              <a:ln w="2857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79" name="Line 35"/>
              <p:cNvSpPr>
                <a:spLocks noChangeShapeType="1"/>
              </p:cNvSpPr>
              <p:nvPr/>
            </p:nvSpPr>
            <p:spPr bwMode="auto">
              <a:xfrm>
                <a:off x="2091" y="3489"/>
                <a:ext cx="0" cy="123"/>
              </a:xfrm>
              <a:prstGeom prst="line">
                <a:avLst/>
              </a:prstGeom>
              <a:noFill/>
              <a:ln w="2857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0" name="Line 36"/>
              <p:cNvSpPr>
                <a:spLocks noChangeShapeType="1"/>
              </p:cNvSpPr>
              <p:nvPr/>
            </p:nvSpPr>
            <p:spPr bwMode="auto">
              <a:xfrm>
                <a:off x="2091" y="2312"/>
                <a:ext cx="0" cy="118"/>
              </a:xfrm>
              <a:prstGeom prst="line">
                <a:avLst/>
              </a:prstGeom>
              <a:noFill/>
              <a:ln w="2857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1" name="Line 37"/>
              <p:cNvSpPr>
                <a:spLocks noChangeShapeType="1"/>
              </p:cNvSpPr>
              <p:nvPr/>
            </p:nvSpPr>
            <p:spPr bwMode="auto">
              <a:xfrm flipH="1">
                <a:off x="2091" y="2080"/>
                <a:ext cx="0" cy="249"/>
              </a:xfrm>
              <a:prstGeom prst="line">
                <a:avLst/>
              </a:prstGeom>
              <a:noFill/>
              <a:ln w="285750">
                <a:solidFill>
                  <a:srgbClr val="2828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grpSp>
        <p:sp>
          <p:nvSpPr>
            <p:cNvPr id="236582" name="AutoShape 38"/>
            <p:cNvSpPr>
              <a:spLocks noChangeArrowheads="1"/>
            </p:cNvSpPr>
            <p:nvPr/>
          </p:nvSpPr>
          <p:spPr bwMode="auto">
            <a:xfrm>
              <a:off x="2315" y="2088"/>
              <a:ext cx="332" cy="248"/>
            </a:xfrm>
            <a:prstGeom prst="leftArrow">
              <a:avLst>
                <a:gd name="adj1" fmla="val 50000"/>
                <a:gd name="adj2" fmla="val 334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3" name="Text Box 39"/>
            <p:cNvSpPr txBox="1">
              <a:spLocks noChangeArrowheads="1"/>
            </p:cNvSpPr>
            <p:nvPr/>
          </p:nvSpPr>
          <p:spPr bwMode="auto">
            <a:xfrm>
              <a:off x="427" y="149"/>
              <a:ext cx="26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2000" b="1" dirty="0">
                  <a:solidFill>
                    <a:srgbClr val="000000"/>
                  </a:solidFill>
                  <a:latin typeface="Avenir Book" charset="0"/>
                  <a:ea typeface="Avenir Book" charset="0"/>
                  <a:cs typeface="Avenir Book" charset="0"/>
                </a:rPr>
                <a:t>Northern European chromosome</a:t>
              </a:r>
              <a:endParaRPr lang="en-US" altLang="en-US" sz="2000" dirty="0">
                <a:solidFill>
                  <a:srgbClr val="000000"/>
                </a:solidFill>
                <a:latin typeface="Avenir Book" charset="0"/>
                <a:ea typeface="Avenir Book" charset="0"/>
                <a:cs typeface="Avenir Book" charset="0"/>
              </a:endParaRPr>
            </a:p>
          </p:txBody>
        </p:sp>
      </p:grpSp>
      <p:grpSp>
        <p:nvGrpSpPr>
          <p:cNvPr id="236584" name="Group 40"/>
          <p:cNvGrpSpPr>
            <a:grpSpLocks/>
          </p:cNvGrpSpPr>
          <p:nvPr/>
        </p:nvGrpSpPr>
        <p:grpSpPr bwMode="auto">
          <a:xfrm>
            <a:off x="7114758" y="187326"/>
            <a:ext cx="2843056" cy="6140449"/>
            <a:chOff x="3808" y="118"/>
            <a:chExt cx="1939" cy="3868"/>
          </a:xfrm>
        </p:grpSpPr>
        <p:grpSp>
          <p:nvGrpSpPr>
            <p:cNvPr id="236585" name="Group 41"/>
            <p:cNvGrpSpPr>
              <a:grpSpLocks/>
            </p:cNvGrpSpPr>
            <p:nvPr/>
          </p:nvGrpSpPr>
          <p:grpSpPr bwMode="auto">
            <a:xfrm>
              <a:off x="4778" y="381"/>
              <a:ext cx="0" cy="3605"/>
              <a:chOff x="4778" y="381"/>
              <a:chExt cx="0" cy="3605"/>
            </a:xfrm>
          </p:grpSpPr>
          <p:sp>
            <p:nvSpPr>
              <p:cNvPr id="236586" name="Line 42"/>
              <p:cNvSpPr>
                <a:spLocks noChangeShapeType="1"/>
              </p:cNvSpPr>
              <p:nvPr/>
            </p:nvSpPr>
            <p:spPr bwMode="auto">
              <a:xfrm>
                <a:off x="4778" y="3053"/>
                <a:ext cx="0" cy="87"/>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7" name="Line 43"/>
              <p:cNvSpPr>
                <a:spLocks noChangeShapeType="1"/>
              </p:cNvSpPr>
              <p:nvPr/>
            </p:nvSpPr>
            <p:spPr bwMode="auto">
              <a:xfrm>
                <a:off x="4778" y="3526"/>
                <a:ext cx="0" cy="87"/>
              </a:xfrm>
              <a:prstGeom prst="line">
                <a:avLst/>
              </a:prstGeom>
              <a:noFill/>
              <a:ln w="2984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8" name="Line 44"/>
              <p:cNvSpPr>
                <a:spLocks noChangeShapeType="1"/>
              </p:cNvSpPr>
              <p:nvPr/>
            </p:nvSpPr>
            <p:spPr bwMode="auto">
              <a:xfrm>
                <a:off x="4778" y="3293"/>
                <a:ext cx="0" cy="87"/>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89" name="Line 45"/>
              <p:cNvSpPr>
                <a:spLocks noChangeShapeType="1"/>
              </p:cNvSpPr>
              <p:nvPr/>
            </p:nvSpPr>
            <p:spPr bwMode="auto">
              <a:xfrm flipH="1" flipV="1">
                <a:off x="4778" y="3940"/>
                <a:ext cx="0" cy="46"/>
              </a:xfrm>
              <a:prstGeom prst="line">
                <a:avLst/>
              </a:prstGeom>
              <a:noFill/>
              <a:ln w="298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0" name="Line 46"/>
              <p:cNvSpPr>
                <a:spLocks noChangeShapeType="1"/>
              </p:cNvSpPr>
              <p:nvPr/>
            </p:nvSpPr>
            <p:spPr bwMode="auto">
              <a:xfrm>
                <a:off x="4778" y="2474"/>
                <a:ext cx="0" cy="65"/>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1" name="Line 47"/>
              <p:cNvSpPr>
                <a:spLocks noChangeShapeType="1"/>
              </p:cNvSpPr>
              <p:nvPr/>
            </p:nvSpPr>
            <p:spPr bwMode="auto">
              <a:xfrm>
                <a:off x="4778" y="3887"/>
                <a:ext cx="0" cy="65"/>
              </a:xfrm>
              <a:prstGeom prst="line">
                <a:avLst/>
              </a:prstGeom>
              <a:noFill/>
              <a:ln w="2984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2" name="Line 48"/>
              <p:cNvSpPr>
                <a:spLocks noChangeShapeType="1"/>
              </p:cNvSpPr>
              <p:nvPr/>
            </p:nvSpPr>
            <p:spPr bwMode="auto">
              <a:xfrm>
                <a:off x="4778" y="2331"/>
                <a:ext cx="0" cy="63"/>
              </a:xfrm>
              <a:prstGeom prst="line">
                <a:avLst/>
              </a:prstGeom>
              <a:noFill/>
              <a:ln w="2984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3" name="Line 49"/>
              <p:cNvSpPr>
                <a:spLocks noChangeShapeType="1"/>
              </p:cNvSpPr>
              <p:nvPr/>
            </p:nvSpPr>
            <p:spPr bwMode="auto">
              <a:xfrm>
                <a:off x="4778" y="2675"/>
                <a:ext cx="0" cy="63"/>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4" name="Line 50"/>
              <p:cNvSpPr>
                <a:spLocks noChangeShapeType="1"/>
              </p:cNvSpPr>
              <p:nvPr/>
            </p:nvSpPr>
            <p:spPr bwMode="auto">
              <a:xfrm>
                <a:off x="4778" y="2569"/>
                <a:ext cx="0" cy="63"/>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5" name="Line 51"/>
              <p:cNvSpPr>
                <a:spLocks noChangeShapeType="1"/>
              </p:cNvSpPr>
              <p:nvPr/>
            </p:nvSpPr>
            <p:spPr bwMode="auto">
              <a:xfrm>
                <a:off x="4778" y="3639"/>
                <a:ext cx="0" cy="63"/>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6" name="Line 52"/>
              <p:cNvSpPr>
                <a:spLocks noChangeShapeType="1"/>
              </p:cNvSpPr>
              <p:nvPr/>
            </p:nvSpPr>
            <p:spPr bwMode="auto">
              <a:xfrm flipH="1" flipV="1">
                <a:off x="4778" y="3603"/>
                <a:ext cx="0" cy="46"/>
              </a:xfrm>
              <a:prstGeom prst="line">
                <a:avLst/>
              </a:prstGeom>
              <a:noFill/>
              <a:ln w="298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7" name="Line 53"/>
              <p:cNvSpPr>
                <a:spLocks noChangeShapeType="1"/>
              </p:cNvSpPr>
              <p:nvPr/>
            </p:nvSpPr>
            <p:spPr bwMode="auto">
              <a:xfrm>
                <a:off x="4778" y="2174"/>
                <a:ext cx="0" cy="87"/>
              </a:xfrm>
              <a:prstGeom prst="line">
                <a:avLst/>
              </a:prstGeom>
              <a:noFill/>
              <a:ln w="2984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8" name="Line 54"/>
              <p:cNvSpPr>
                <a:spLocks noChangeShapeType="1"/>
              </p:cNvSpPr>
              <p:nvPr/>
            </p:nvSpPr>
            <p:spPr bwMode="auto">
              <a:xfrm>
                <a:off x="4778" y="2731"/>
                <a:ext cx="0" cy="85"/>
              </a:xfrm>
              <a:prstGeom prst="line">
                <a:avLst/>
              </a:prstGeom>
              <a:noFill/>
              <a:ln w="2984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599" name="Line 55"/>
              <p:cNvSpPr>
                <a:spLocks noChangeShapeType="1"/>
              </p:cNvSpPr>
              <p:nvPr/>
            </p:nvSpPr>
            <p:spPr bwMode="auto">
              <a:xfrm flipH="1" flipV="1">
                <a:off x="4778" y="2021"/>
                <a:ext cx="0" cy="46"/>
              </a:xfrm>
              <a:prstGeom prst="line">
                <a:avLst/>
              </a:prstGeom>
              <a:noFill/>
              <a:ln w="2984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0" name="Line 56"/>
              <p:cNvSpPr>
                <a:spLocks noChangeShapeType="1"/>
              </p:cNvSpPr>
              <p:nvPr/>
            </p:nvSpPr>
            <p:spPr bwMode="auto">
              <a:xfrm>
                <a:off x="4778" y="3448"/>
                <a:ext cx="0" cy="87"/>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1" name="Line 57"/>
              <p:cNvSpPr>
                <a:spLocks noChangeShapeType="1"/>
              </p:cNvSpPr>
              <p:nvPr/>
            </p:nvSpPr>
            <p:spPr bwMode="auto">
              <a:xfrm>
                <a:off x="4778" y="2251"/>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2" name="Line 58"/>
              <p:cNvSpPr>
                <a:spLocks noChangeShapeType="1"/>
              </p:cNvSpPr>
              <p:nvPr/>
            </p:nvSpPr>
            <p:spPr bwMode="auto">
              <a:xfrm flipH="1" flipV="1">
                <a:off x="4778" y="3373"/>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3" name="Line 59"/>
              <p:cNvSpPr>
                <a:spLocks noChangeShapeType="1"/>
              </p:cNvSpPr>
              <p:nvPr/>
            </p:nvSpPr>
            <p:spPr bwMode="auto">
              <a:xfrm>
                <a:off x="4778" y="3693"/>
                <a:ext cx="0" cy="87"/>
              </a:xfrm>
              <a:prstGeom prst="line">
                <a:avLst/>
              </a:prstGeom>
              <a:noFill/>
              <a:ln w="298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4" name="Line 60"/>
              <p:cNvSpPr>
                <a:spLocks noChangeShapeType="1"/>
              </p:cNvSpPr>
              <p:nvPr/>
            </p:nvSpPr>
            <p:spPr bwMode="auto">
              <a:xfrm>
                <a:off x="4778" y="2619"/>
                <a:ext cx="0" cy="63"/>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5" name="Line 61"/>
              <p:cNvSpPr>
                <a:spLocks noChangeShapeType="1"/>
              </p:cNvSpPr>
              <p:nvPr/>
            </p:nvSpPr>
            <p:spPr bwMode="auto">
              <a:xfrm>
                <a:off x="4778" y="3133"/>
                <a:ext cx="0" cy="63"/>
              </a:xfrm>
              <a:prstGeom prst="line">
                <a:avLst/>
              </a:prstGeom>
              <a:noFill/>
              <a:ln w="2984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6" name="Line 62"/>
              <p:cNvSpPr>
                <a:spLocks noChangeShapeType="1"/>
              </p:cNvSpPr>
              <p:nvPr/>
            </p:nvSpPr>
            <p:spPr bwMode="auto">
              <a:xfrm>
                <a:off x="4778" y="3809"/>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7" name="Line 63"/>
              <p:cNvSpPr>
                <a:spLocks noChangeShapeType="1"/>
              </p:cNvSpPr>
              <p:nvPr/>
            </p:nvSpPr>
            <p:spPr bwMode="auto">
              <a:xfrm>
                <a:off x="4778" y="2382"/>
                <a:ext cx="0" cy="63"/>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8" name="Line 64"/>
              <p:cNvSpPr>
                <a:spLocks noChangeShapeType="1"/>
              </p:cNvSpPr>
              <p:nvPr/>
            </p:nvSpPr>
            <p:spPr bwMode="auto">
              <a:xfrm>
                <a:off x="4778" y="2925"/>
                <a:ext cx="0" cy="63"/>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09" name="Line 65"/>
              <p:cNvSpPr>
                <a:spLocks noChangeShapeType="1"/>
              </p:cNvSpPr>
              <p:nvPr/>
            </p:nvSpPr>
            <p:spPr bwMode="auto">
              <a:xfrm>
                <a:off x="4778" y="2976"/>
                <a:ext cx="0" cy="87"/>
              </a:xfrm>
              <a:prstGeom prst="line">
                <a:avLst/>
              </a:prstGeom>
              <a:noFill/>
              <a:ln w="2984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0" name="Line 66"/>
              <p:cNvSpPr>
                <a:spLocks noChangeShapeType="1"/>
              </p:cNvSpPr>
              <p:nvPr/>
            </p:nvSpPr>
            <p:spPr bwMode="auto">
              <a:xfrm>
                <a:off x="4778" y="2057"/>
                <a:ext cx="0" cy="88"/>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1" name="Line 67"/>
              <p:cNvSpPr>
                <a:spLocks noChangeShapeType="1"/>
              </p:cNvSpPr>
              <p:nvPr/>
            </p:nvSpPr>
            <p:spPr bwMode="auto">
              <a:xfrm>
                <a:off x="4778" y="3187"/>
                <a:ext cx="0" cy="65"/>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2" name="Line 68"/>
              <p:cNvSpPr>
                <a:spLocks noChangeShapeType="1"/>
              </p:cNvSpPr>
              <p:nvPr/>
            </p:nvSpPr>
            <p:spPr bwMode="auto">
              <a:xfrm flipH="1" flipV="1">
                <a:off x="4778" y="2438"/>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3" name="Line 69"/>
              <p:cNvSpPr>
                <a:spLocks noChangeShapeType="1"/>
              </p:cNvSpPr>
              <p:nvPr/>
            </p:nvSpPr>
            <p:spPr bwMode="auto">
              <a:xfrm flipH="1" flipV="1">
                <a:off x="4778" y="2530"/>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4" name="Line 70"/>
              <p:cNvSpPr>
                <a:spLocks noChangeShapeType="1"/>
              </p:cNvSpPr>
              <p:nvPr/>
            </p:nvSpPr>
            <p:spPr bwMode="auto">
              <a:xfrm>
                <a:off x="4778" y="3242"/>
                <a:ext cx="0" cy="63"/>
              </a:xfrm>
              <a:prstGeom prst="line">
                <a:avLst/>
              </a:prstGeom>
              <a:noFill/>
              <a:ln w="298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5" name="Line 71"/>
              <p:cNvSpPr>
                <a:spLocks noChangeShapeType="1"/>
              </p:cNvSpPr>
              <p:nvPr/>
            </p:nvSpPr>
            <p:spPr bwMode="auto">
              <a:xfrm flipH="1" flipV="1">
                <a:off x="4778" y="3773"/>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6" name="Line 72"/>
              <p:cNvSpPr>
                <a:spLocks noChangeShapeType="1"/>
              </p:cNvSpPr>
              <p:nvPr/>
            </p:nvSpPr>
            <p:spPr bwMode="auto">
              <a:xfrm>
                <a:off x="4778" y="2845"/>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7" name="Line 73"/>
              <p:cNvSpPr>
                <a:spLocks noChangeShapeType="1"/>
              </p:cNvSpPr>
              <p:nvPr/>
            </p:nvSpPr>
            <p:spPr bwMode="auto">
              <a:xfrm flipH="1" flipV="1">
                <a:off x="4778" y="2809"/>
                <a:ext cx="0" cy="45"/>
              </a:xfrm>
              <a:prstGeom prst="line">
                <a:avLst/>
              </a:prstGeom>
              <a:noFill/>
              <a:ln w="2984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8" name="Line 74"/>
              <p:cNvSpPr>
                <a:spLocks noChangeShapeType="1"/>
              </p:cNvSpPr>
              <p:nvPr/>
            </p:nvSpPr>
            <p:spPr bwMode="auto">
              <a:xfrm flipH="1" flipV="1">
                <a:off x="4778" y="2137"/>
                <a:ext cx="0" cy="46"/>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19" name="Line 75"/>
              <p:cNvSpPr>
                <a:spLocks noChangeShapeType="1"/>
              </p:cNvSpPr>
              <p:nvPr/>
            </p:nvSpPr>
            <p:spPr bwMode="auto">
              <a:xfrm flipH="1" flipV="1">
                <a:off x="4778" y="3410"/>
                <a:ext cx="0" cy="45"/>
              </a:xfrm>
              <a:prstGeom prst="line">
                <a:avLst/>
              </a:prstGeom>
              <a:noFill/>
              <a:ln w="2984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0" name="Line 76"/>
              <p:cNvSpPr>
                <a:spLocks noChangeShapeType="1"/>
              </p:cNvSpPr>
              <p:nvPr/>
            </p:nvSpPr>
            <p:spPr bwMode="auto">
              <a:xfrm flipV="1">
                <a:off x="4778" y="1227"/>
                <a:ext cx="0" cy="87"/>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1" name="Line 77"/>
              <p:cNvSpPr>
                <a:spLocks noChangeShapeType="1"/>
              </p:cNvSpPr>
              <p:nvPr/>
            </p:nvSpPr>
            <p:spPr bwMode="auto">
              <a:xfrm flipV="1">
                <a:off x="4778" y="754"/>
                <a:ext cx="0" cy="87"/>
              </a:xfrm>
              <a:prstGeom prst="line">
                <a:avLst/>
              </a:prstGeom>
              <a:noFill/>
              <a:ln w="2984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2" name="Line 78"/>
              <p:cNvSpPr>
                <a:spLocks noChangeShapeType="1"/>
              </p:cNvSpPr>
              <p:nvPr/>
            </p:nvSpPr>
            <p:spPr bwMode="auto">
              <a:xfrm flipV="1">
                <a:off x="4778" y="987"/>
                <a:ext cx="0" cy="87"/>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3" name="Line 79"/>
              <p:cNvSpPr>
                <a:spLocks noChangeShapeType="1"/>
              </p:cNvSpPr>
              <p:nvPr/>
            </p:nvSpPr>
            <p:spPr bwMode="auto">
              <a:xfrm flipH="1">
                <a:off x="4778" y="381"/>
                <a:ext cx="0" cy="46"/>
              </a:xfrm>
              <a:prstGeom prst="line">
                <a:avLst/>
              </a:prstGeom>
              <a:noFill/>
              <a:ln w="298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4" name="Line 80"/>
              <p:cNvSpPr>
                <a:spLocks noChangeShapeType="1"/>
              </p:cNvSpPr>
              <p:nvPr/>
            </p:nvSpPr>
            <p:spPr bwMode="auto">
              <a:xfrm flipV="1">
                <a:off x="4778" y="1828"/>
                <a:ext cx="0" cy="65"/>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5" name="Line 81"/>
              <p:cNvSpPr>
                <a:spLocks noChangeShapeType="1"/>
              </p:cNvSpPr>
              <p:nvPr/>
            </p:nvSpPr>
            <p:spPr bwMode="auto">
              <a:xfrm flipV="1">
                <a:off x="4778" y="415"/>
                <a:ext cx="0" cy="65"/>
              </a:xfrm>
              <a:prstGeom prst="line">
                <a:avLst/>
              </a:prstGeom>
              <a:noFill/>
              <a:ln w="2984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6" name="Line 82"/>
              <p:cNvSpPr>
                <a:spLocks noChangeShapeType="1"/>
              </p:cNvSpPr>
              <p:nvPr/>
            </p:nvSpPr>
            <p:spPr bwMode="auto">
              <a:xfrm flipV="1">
                <a:off x="4778" y="1973"/>
                <a:ext cx="0" cy="63"/>
              </a:xfrm>
              <a:prstGeom prst="line">
                <a:avLst/>
              </a:prstGeom>
              <a:noFill/>
              <a:ln w="2984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7" name="Line 83"/>
              <p:cNvSpPr>
                <a:spLocks noChangeShapeType="1"/>
              </p:cNvSpPr>
              <p:nvPr/>
            </p:nvSpPr>
            <p:spPr bwMode="auto">
              <a:xfrm flipV="1">
                <a:off x="4778" y="1629"/>
                <a:ext cx="0" cy="63"/>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8" name="Line 84"/>
              <p:cNvSpPr>
                <a:spLocks noChangeShapeType="1"/>
              </p:cNvSpPr>
              <p:nvPr/>
            </p:nvSpPr>
            <p:spPr bwMode="auto">
              <a:xfrm flipV="1">
                <a:off x="4778" y="1735"/>
                <a:ext cx="0" cy="63"/>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29" name="Line 85"/>
              <p:cNvSpPr>
                <a:spLocks noChangeShapeType="1"/>
              </p:cNvSpPr>
              <p:nvPr/>
            </p:nvSpPr>
            <p:spPr bwMode="auto">
              <a:xfrm flipV="1">
                <a:off x="4778" y="665"/>
                <a:ext cx="0" cy="63"/>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0" name="Line 86"/>
              <p:cNvSpPr>
                <a:spLocks noChangeShapeType="1"/>
              </p:cNvSpPr>
              <p:nvPr/>
            </p:nvSpPr>
            <p:spPr bwMode="auto">
              <a:xfrm flipH="1">
                <a:off x="4778" y="718"/>
                <a:ext cx="0" cy="46"/>
              </a:xfrm>
              <a:prstGeom prst="line">
                <a:avLst/>
              </a:prstGeom>
              <a:noFill/>
              <a:ln w="298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1" name="Line 87"/>
              <p:cNvSpPr>
                <a:spLocks noChangeShapeType="1"/>
              </p:cNvSpPr>
              <p:nvPr/>
            </p:nvSpPr>
            <p:spPr bwMode="auto">
              <a:xfrm flipV="1">
                <a:off x="4778" y="2106"/>
                <a:ext cx="0" cy="87"/>
              </a:xfrm>
              <a:prstGeom prst="line">
                <a:avLst/>
              </a:prstGeom>
              <a:noFill/>
              <a:ln w="29845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2" name="Line 88"/>
              <p:cNvSpPr>
                <a:spLocks noChangeShapeType="1"/>
              </p:cNvSpPr>
              <p:nvPr/>
            </p:nvSpPr>
            <p:spPr bwMode="auto">
              <a:xfrm flipV="1">
                <a:off x="4778" y="1551"/>
                <a:ext cx="0" cy="85"/>
              </a:xfrm>
              <a:prstGeom prst="line">
                <a:avLst/>
              </a:prstGeom>
              <a:noFill/>
              <a:ln w="2984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3" name="Line 89"/>
              <p:cNvSpPr>
                <a:spLocks noChangeShapeType="1"/>
              </p:cNvSpPr>
              <p:nvPr/>
            </p:nvSpPr>
            <p:spPr bwMode="auto">
              <a:xfrm flipH="1">
                <a:off x="4778" y="2300"/>
                <a:ext cx="0" cy="46"/>
              </a:xfrm>
              <a:prstGeom prst="line">
                <a:avLst/>
              </a:prstGeom>
              <a:noFill/>
              <a:ln w="2984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4" name="Line 90"/>
              <p:cNvSpPr>
                <a:spLocks noChangeShapeType="1"/>
              </p:cNvSpPr>
              <p:nvPr/>
            </p:nvSpPr>
            <p:spPr bwMode="auto">
              <a:xfrm flipV="1">
                <a:off x="4778" y="832"/>
                <a:ext cx="0" cy="87"/>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5" name="Line 91"/>
              <p:cNvSpPr>
                <a:spLocks noChangeShapeType="1"/>
              </p:cNvSpPr>
              <p:nvPr/>
            </p:nvSpPr>
            <p:spPr bwMode="auto">
              <a:xfrm flipV="1">
                <a:off x="4778" y="2029"/>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6" name="Line 92"/>
              <p:cNvSpPr>
                <a:spLocks noChangeShapeType="1"/>
              </p:cNvSpPr>
              <p:nvPr/>
            </p:nvSpPr>
            <p:spPr bwMode="auto">
              <a:xfrm flipH="1">
                <a:off x="4778" y="948"/>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7" name="Line 93"/>
              <p:cNvSpPr>
                <a:spLocks noChangeShapeType="1"/>
              </p:cNvSpPr>
              <p:nvPr/>
            </p:nvSpPr>
            <p:spPr bwMode="auto">
              <a:xfrm flipV="1">
                <a:off x="4778" y="1685"/>
                <a:ext cx="0" cy="63"/>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8" name="Line 94"/>
              <p:cNvSpPr>
                <a:spLocks noChangeShapeType="1"/>
              </p:cNvSpPr>
              <p:nvPr/>
            </p:nvSpPr>
            <p:spPr bwMode="auto">
              <a:xfrm flipV="1">
                <a:off x="4778" y="1171"/>
                <a:ext cx="0" cy="63"/>
              </a:xfrm>
              <a:prstGeom prst="line">
                <a:avLst/>
              </a:prstGeom>
              <a:noFill/>
              <a:ln w="2984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39" name="Line 95"/>
              <p:cNvSpPr>
                <a:spLocks noChangeShapeType="1"/>
              </p:cNvSpPr>
              <p:nvPr/>
            </p:nvSpPr>
            <p:spPr bwMode="auto">
              <a:xfrm flipV="1">
                <a:off x="4778" y="471"/>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0" name="Line 96"/>
              <p:cNvSpPr>
                <a:spLocks noChangeShapeType="1"/>
              </p:cNvSpPr>
              <p:nvPr/>
            </p:nvSpPr>
            <p:spPr bwMode="auto">
              <a:xfrm flipV="1">
                <a:off x="4778" y="1922"/>
                <a:ext cx="0" cy="63"/>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1" name="Line 97"/>
              <p:cNvSpPr>
                <a:spLocks noChangeShapeType="1"/>
              </p:cNvSpPr>
              <p:nvPr/>
            </p:nvSpPr>
            <p:spPr bwMode="auto">
              <a:xfrm flipV="1">
                <a:off x="4778" y="1379"/>
                <a:ext cx="0" cy="63"/>
              </a:xfrm>
              <a:prstGeom prst="line">
                <a:avLst/>
              </a:prstGeom>
              <a:noFill/>
              <a:ln w="298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2" name="Line 98"/>
              <p:cNvSpPr>
                <a:spLocks noChangeShapeType="1"/>
              </p:cNvSpPr>
              <p:nvPr/>
            </p:nvSpPr>
            <p:spPr bwMode="auto">
              <a:xfrm flipV="1">
                <a:off x="4778" y="1304"/>
                <a:ext cx="0" cy="87"/>
              </a:xfrm>
              <a:prstGeom prst="line">
                <a:avLst/>
              </a:prstGeom>
              <a:noFill/>
              <a:ln w="298450">
                <a:solidFill>
                  <a:srgbClr val="66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3" name="Line 99"/>
              <p:cNvSpPr>
                <a:spLocks noChangeShapeType="1"/>
              </p:cNvSpPr>
              <p:nvPr/>
            </p:nvSpPr>
            <p:spPr bwMode="auto">
              <a:xfrm flipV="1">
                <a:off x="4778" y="2222"/>
                <a:ext cx="0" cy="88"/>
              </a:xfrm>
              <a:prstGeom prst="line">
                <a:avLst/>
              </a:prstGeom>
              <a:noFill/>
              <a:ln w="2984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4" name="Line 100"/>
              <p:cNvSpPr>
                <a:spLocks noChangeShapeType="1"/>
              </p:cNvSpPr>
              <p:nvPr/>
            </p:nvSpPr>
            <p:spPr bwMode="auto">
              <a:xfrm flipV="1">
                <a:off x="4778" y="1115"/>
                <a:ext cx="0" cy="65"/>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5" name="Line 101"/>
              <p:cNvSpPr>
                <a:spLocks noChangeShapeType="1"/>
              </p:cNvSpPr>
              <p:nvPr/>
            </p:nvSpPr>
            <p:spPr bwMode="auto">
              <a:xfrm flipH="1">
                <a:off x="4778" y="1883"/>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6" name="Line 102"/>
              <p:cNvSpPr>
                <a:spLocks noChangeShapeType="1"/>
              </p:cNvSpPr>
              <p:nvPr/>
            </p:nvSpPr>
            <p:spPr bwMode="auto">
              <a:xfrm flipV="1">
                <a:off x="4778" y="1062"/>
                <a:ext cx="0" cy="63"/>
              </a:xfrm>
              <a:prstGeom prst="line">
                <a:avLst/>
              </a:prstGeom>
              <a:noFill/>
              <a:ln w="298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7" name="Line 103"/>
              <p:cNvSpPr>
                <a:spLocks noChangeShapeType="1"/>
              </p:cNvSpPr>
              <p:nvPr/>
            </p:nvSpPr>
            <p:spPr bwMode="auto">
              <a:xfrm flipH="1">
                <a:off x="4778" y="548"/>
                <a:ext cx="0" cy="46"/>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8" name="Line 104"/>
              <p:cNvSpPr>
                <a:spLocks noChangeShapeType="1"/>
              </p:cNvSpPr>
              <p:nvPr/>
            </p:nvSpPr>
            <p:spPr bwMode="auto">
              <a:xfrm flipV="1">
                <a:off x="4778" y="1435"/>
                <a:ext cx="0" cy="87"/>
              </a:xfrm>
              <a:prstGeom prst="line">
                <a:avLst/>
              </a:prstGeom>
              <a:noFill/>
              <a:ln w="2984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49" name="Line 105"/>
              <p:cNvSpPr>
                <a:spLocks noChangeShapeType="1"/>
              </p:cNvSpPr>
              <p:nvPr/>
            </p:nvSpPr>
            <p:spPr bwMode="auto">
              <a:xfrm flipH="1">
                <a:off x="4778" y="1513"/>
                <a:ext cx="0" cy="45"/>
              </a:xfrm>
              <a:prstGeom prst="line">
                <a:avLst/>
              </a:prstGeom>
              <a:noFill/>
              <a:ln w="2984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50" name="Line 106"/>
              <p:cNvSpPr>
                <a:spLocks noChangeShapeType="1"/>
              </p:cNvSpPr>
              <p:nvPr/>
            </p:nvSpPr>
            <p:spPr bwMode="auto">
              <a:xfrm flipH="1">
                <a:off x="4778" y="2184"/>
                <a:ext cx="0" cy="46"/>
              </a:xfrm>
              <a:prstGeom prst="line">
                <a:avLst/>
              </a:prstGeom>
              <a:noFill/>
              <a:ln w="2984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grpSp>
        <p:sp>
          <p:nvSpPr>
            <p:cNvPr id="236651" name="Line 107"/>
            <p:cNvSpPr>
              <a:spLocks noChangeShapeType="1"/>
            </p:cNvSpPr>
            <p:nvPr/>
          </p:nvSpPr>
          <p:spPr bwMode="auto">
            <a:xfrm>
              <a:off x="4778" y="2183"/>
              <a:ext cx="0" cy="59"/>
            </a:xfrm>
            <a:prstGeom prst="line">
              <a:avLst/>
            </a:prstGeom>
            <a:noFill/>
            <a:ln w="298450">
              <a:solidFill>
                <a:srgbClr val="2828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52" name="AutoShape 108"/>
            <p:cNvSpPr>
              <a:spLocks noChangeArrowheads="1"/>
            </p:cNvSpPr>
            <p:nvPr/>
          </p:nvSpPr>
          <p:spPr bwMode="auto">
            <a:xfrm>
              <a:off x="5000" y="2160"/>
              <a:ext cx="360" cy="96"/>
            </a:xfrm>
            <a:prstGeom prst="leftArrow">
              <a:avLst>
                <a:gd name="adj1" fmla="val 50000"/>
                <a:gd name="adj2" fmla="val 93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Avenir Book" charset="0"/>
                <a:ea typeface="Avenir Book" charset="0"/>
                <a:cs typeface="Avenir Book" charset="0"/>
              </a:endParaRPr>
            </a:p>
          </p:txBody>
        </p:sp>
        <p:sp>
          <p:nvSpPr>
            <p:cNvPr id="236653" name="Text Box 109"/>
            <p:cNvSpPr txBox="1">
              <a:spLocks noChangeArrowheads="1"/>
            </p:cNvSpPr>
            <p:nvPr/>
          </p:nvSpPr>
          <p:spPr bwMode="auto">
            <a:xfrm>
              <a:off x="3808" y="118"/>
              <a:ext cx="19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spcBef>
                  <a:spcPct val="50000"/>
                </a:spcBef>
              </a:pPr>
              <a:r>
                <a:rPr lang="en-US" altLang="en-US" sz="2000" b="1" dirty="0">
                  <a:solidFill>
                    <a:srgbClr val="000000"/>
                  </a:solidFill>
                  <a:latin typeface="Avenir Book" charset="0"/>
                  <a:ea typeface="Avenir Book" charset="0"/>
                  <a:cs typeface="Avenir Book" charset="0"/>
                </a:rPr>
                <a:t>African chromosome</a:t>
              </a:r>
              <a:endParaRPr lang="en-US" altLang="en-US" sz="2000" dirty="0">
                <a:solidFill>
                  <a:srgbClr val="000000"/>
                </a:solidFill>
                <a:latin typeface="Avenir Book" charset="0"/>
                <a:ea typeface="Avenir Book" charset="0"/>
                <a:cs typeface="Avenir Book" charset="0"/>
              </a:endParaRPr>
            </a:p>
          </p:txBody>
        </p:sp>
      </p:grpSp>
    </p:spTree>
    <p:extLst>
      <p:ext uri="{BB962C8B-B14F-4D97-AF65-F5344CB8AC3E}">
        <p14:creationId xmlns:p14="http://schemas.microsoft.com/office/powerpoint/2010/main" val="4107014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6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CC2B19-1AB2-6244-85F7-3358FA87B453}"/>
              </a:ext>
            </a:extLst>
          </p:cNvPr>
          <p:cNvSpPr/>
          <p:nvPr/>
        </p:nvSpPr>
        <p:spPr>
          <a:xfrm>
            <a:off x="457200" y="1524000"/>
            <a:ext cx="11353800" cy="3170099"/>
          </a:xfrm>
          <a:prstGeom prst="rect">
            <a:avLst/>
          </a:prstGeom>
        </p:spPr>
        <p:txBody>
          <a:bodyPr wrap="square">
            <a:spAutoFit/>
          </a:bodyPr>
          <a:lstStyle/>
          <a:p>
            <a:endParaRPr lang="en-US" sz="2000" dirty="0">
              <a:latin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rPr>
              <a:t>Inheritance patterns describe how a disease is transmitted in families. </a:t>
            </a:r>
          </a:p>
          <a:p>
            <a:pPr>
              <a:buFont typeface="Arial" panose="020B0604020202020204" pitchFamily="34" charset="0"/>
              <a:buChar char="•"/>
            </a:pPr>
            <a:endParaRPr lang="en-US" sz="2000" dirty="0">
              <a:latin typeface="Arial" panose="020B0604020202020204" pitchFamily="34" charset="0"/>
            </a:endParaRPr>
          </a:p>
          <a:p>
            <a:pPr>
              <a:buFont typeface="Arial" panose="020B0604020202020204" pitchFamily="34" charset="0"/>
              <a:buChar char="•"/>
            </a:pPr>
            <a:endParaRPr lang="en-US" sz="2000" dirty="0">
              <a:latin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rPr>
              <a:t>These patterns help to predict the recurrence risk for relatives.</a:t>
            </a:r>
          </a:p>
          <a:p>
            <a:pPr>
              <a:buFont typeface="Arial" panose="020B0604020202020204" pitchFamily="34" charset="0"/>
              <a:buChar char="•"/>
            </a:pPr>
            <a:endParaRPr lang="en-US" sz="2000" dirty="0">
              <a:latin typeface="Arial" panose="020B0604020202020204" pitchFamily="34" charset="0"/>
            </a:endParaRPr>
          </a:p>
          <a:p>
            <a:pPr>
              <a:buFont typeface="Arial" panose="020B0604020202020204" pitchFamily="34" charset="0"/>
              <a:buChar char="•"/>
            </a:pPr>
            <a:endParaRPr lang="en-US" sz="2000" dirty="0">
              <a:latin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rPr>
              <a:t>In general, inheritance patterns for single gene disorders are classified based on whether they are autosomal or X-linked and whether they have a dominant or recessive pattern of inheritance. These disorders are called </a:t>
            </a:r>
            <a:r>
              <a:rPr lang="en-US" sz="2000" b="1" i="1" dirty="0">
                <a:latin typeface="Arial" panose="020B0604020202020204" pitchFamily="34" charset="0"/>
              </a:rPr>
              <a:t>Mendelian disorders</a:t>
            </a:r>
            <a:r>
              <a:rPr lang="en-US" sz="2000" dirty="0">
                <a:latin typeface="Arial" panose="020B0604020202020204" pitchFamily="34" charset="0"/>
              </a:rPr>
              <a:t>, after the geneticist Gregor Mendel.</a:t>
            </a:r>
          </a:p>
        </p:txBody>
      </p:sp>
      <p:sp>
        <p:nvSpPr>
          <p:cNvPr id="2" name="Rectangle 1">
            <a:extLst>
              <a:ext uri="{FF2B5EF4-FFF2-40B4-BE49-F238E27FC236}">
                <a16:creationId xmlns:a16="http://schemas.microsoft.com/office/drawing/2014/main" id="{426D019B-964A-5749-8A31-9C22BE2BC024}"/>
              </a:ext>
            </a:extLst>
          </p:cNvPr>
          <p:cNvSpPr/>
          <p:nvPr/>
        </p:nvSpPr>
        <p:spPr>
          <a:xfrm>
            <a:off x="3213153" y="228600"/>
            <a:ext cx="5537093" cy="769441"/>
          </a:xfrm>
          <a:prstGeom prst="rect">
            <a:avLst/>
          </a:prstGeom>
        </p:spPr>
        <p:txBody>
          <a:bodyPr wrap="none">
            <a:spAutoFit/>
          </a:bodyPr>
          <a:lstStyle/>
          <a:p>
            <a:r>
              <a:rPr lang="en-US" sz="4400" b="1" dirty="0">
                <a:solidFill>
                  <a:srgbClr val="0066FF"/>
                </a:solidFill>
                <a:latin typeface="Avenir Book" panose="02000503020000020003" pitchFamily="2" charset="0"/>
              </a:rPr>
              <a:t>Modes of Inheritance</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29490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Oval 3"/>
          <p:cNvSpPr>
            <a:spLocks noChangeArrowheads="1"/>
          </p:cNvSpPr>
          <p:nvPr/>
        </p:nvSpPr>
        <p:spPr bwMode="auto">
          <a:xfrm>
            <a:off x="7162800" y="1600200"/>
            <a:ext cx="2209800" cy="1371600"/>
          </a:xfrm>
          <a:prstGeom prst="ellipse">
            <a:avLst/>
          </a:prstGeom>
          <a:solidFill>
            <a:srgbClr val="00CCFF"/>
          </a:solidFill>
          <a:ln w="9525">
            <a:solidFill>
              <a:schemeClr val="tx1"/>
            </a:solidFill>
            <a:round/>
            <a:headEnd/>
            <a:tailEnd/>
          </a:ln>
        </p:spPr>
        <p:txBody>
          <a:bodyPr wrap="none" anchor="ctr"/>
          <a:lstStyle/>
          <a:p>
            <a:pPr algn="ctr"/>
            <a:r>
              <a:rPr lang="en-US">
                <a:latin typeface="Avenir Book" panose="02000503020000020003" pitchFamily="2" charset="0"/>
              </a:rPr>
              <a:t>disease</a:t>
            </a:r>
          </a:p>
        </p:txBody>
      </p:sp>
      <p:sp>
        <p:nvSpPr>
          <p:cNvPr id="31753" name="AutoShape 9"/>
          <p:cNvSpPr>
            <a:spLocks noChangeArrowheads="1"/>
          </p:cNvSpPr>
          <p:nvPr/>
        </p:nvSpPr>
        <p:spPr bwMode="auto">
          <a:xfrm>
            <a:off x="2895600" y="1524001"/>
            <a:ext cx="1828800" cy="1501775"/>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28704" name="Text Box 32"/>
          <p:cNvSpPr txBox="1">
            <a:spLocks noChangeArrowheads="1"/>
          </p:cNvSpPr>
          <p:nvPr/>
        </p:nvSpPr>
        <p:spPr bwMode="auto">
          <a:xfrm>
            <a:off x="3429998" y="2209800"/>
            <a:ext cx="710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Avenir Book" panose="02000503020000020003" pitchFamily="2" charset="0"/>
              </a:rPr>
              <a:t>gene</a:t>
            </a:r>
          </a:p>
        </p:txBody>
      </p:sp>
      <p:sp>
        <p:nvSpPr>
          <p:cNvPr id="42"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err="1">
                <a:solidFill>
                  <a:srgbClr val="0066FF"/>
                </a:solidFill>
                <a:latin typeface="Avenir Book" panose="02000503020000020003" pitchFamily="2" charset="0"/>
              </a:rPr>
              <a:t>Mendelian</a:t>
            </a:r>
            <a:r>
              <a:rPr lang="en-US" sz="4400" b="1" dirty="0">
                <a:solidFill>
                  <a:srgbClr val="0066FF"/>
                </a:solidFill>
                <a:latin typeface="Avenir Book" panose="02000503020000020003" pitchFamily="2" charset="0"/>
              </a:rPr>
              <a:t> Traits</a:t>
            </a:r>
          </a:p>
        </p:txBody>
      </p:sp>
      <p:sp>
        <p:nvSpPr>
          <p:cNvPr id="43"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sp>
        <p:nvSpPr>
          <p:cNvPr id="2" name="Right Arrow 1"/>
          <p:cNvSpPr/>
          <p:nvPr/>
        </p:nvSpPr>
        <p:spPr>
          <a:xfrm>
            <a:off x="5181600" y="2057400"/>
            <a:ext cx="1676400" cy="7620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
          <p:cNvSpPr txBox="1">
            <a:spLocks noChangeArrowheads="1"/>
          </p:cNvSpPr>
          <p:nvPr/>
        </p:nvSpPr>
        <p:spPr bwMode="auto">
          <a:xfrm>
            <a:off x="1712912" y="3124199"/>
            <a:ext cx="9717087" cy="36321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kern="0" dirty="0">
                <a:latin typeface="Avenir Book" panose="02000503020000020003" pitchFamily="2" charset="0"/>
              </a:rPr>
              <a:t>Everyone with mutation is affected</a:t>
            </a:r>
          </a:p>
          <a:p>
            <a:pPr lvl="1" eaLnBrk="1" hangingPunct="1"/>
            <a:r>
              <a:rPr lang="en-US" kern="0" dirty="0">
                <a:latin typeface="Avenir Book" panose="02000503020000020003" pitchFamily="2" charset="0"/>
              </a:rPr>
              <a:t>Mutation is sufficient</a:t>
            </a:r>
          </a:p>
          <a:p>
            <a:pPr eaLnBrk="1" hangingPunct="1"/>
            <a:r>
              <a:rPr lang="en-US" sz="2800" kern="0" dirty="0">
                <a:latin typeface="Avenir Book" panose="02000503020000020003" pitchFamily="2" charset="0"/>
              </a:rPr>
              <a:t>Everyone without mutation is unaffected</a:t>
            </a:r>
          </a:p>
          <a:p>
            <a:pPr lvl="1" eaLnBrk="1" hangingPunct="1"/>
            <a:r>
              <a:rPr lang="en-US" kern="0" dirty="0">
                <a:latin typeface="Avenir Book" panose="02000503020000020003" pitchFamily="2" charset="0"/>
              </a:rPr>
              <a:t>Mutation is necessary</a:t>
            </a:r>
          </a:p>
          <a:p>
            <a:pPr eaLnBrk="1" hangingPunct="1"/>
            <a:r>
              <a:rPr lang="en-US" sz="2800" kern="0" dirty="0">
                <a:latin typeface="Avenir Book" panose="02000503020000020003" pitchFamily="2" charset="0"/>
              </a:rPr>
              <a:t>Mutations are easy to recognize</a:t>
            </a:r>
          </a:p>
          <a:p>
            <a:pPr eaLnBrk="1" hangingPunct="1"/>
            <a:r>
              <a:rPr lang="en-US" sz="2800" kern="0" dirty="0">
                <a:latin typeface="Avenir Book" panose="02000503020000020003" pitchFamily="2" charset="0"/>
              </a:rPr>
              <a:t>Affection status is easy to define</a:t>
            </a:r>
          </a:p>
          <a:p>
            <a:pPr eaLnBrk="1" hangingPunct="1"/>
            <a:r>
              <a:rPr lang="en-US" sz="2800" kern="0" dirty="0">
                <a:latin typeface="Avenir Book" panose="02000503020000020003" pitchFamily="2" charset="0"/>
              </a:rPr>
              <a:t>Environment plays little role</a:t>
            </a:r>
          </a:p>
          <a:p>
            <a:pPr lvl="1" eaLnBrk="1" hangingPunct="1"/>
            <a:endParaRPr lang="en-US" sz="3200" kern="0" dirty="0">
              <a:latin typeface="Avenir Book" panose="02000503020000020003" pitchFamily="2" charset="0"/>
            </a:endParaRPr>
          </a:p>
        </p:txBody>
      </p:sp>
    </p:spTree>
    <p:extLst>
      <p:ext uri="{BB962C8B-B14F-4D97-AF65-F5344CB8AC3E}">
        <p14:creationId xmlns:p14="http://schemas.microsoft.com/office/powerpoint/2010/main" val="31427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160F9C-50C4-FB44-972B-D0541204E688}"/>
              </a:ext>
            </a:extLst>
          </p:cNvPr>
          <p:cNvSpPr/>
          <p:nvPr/>
        </p:nvSpPr>
        <p:spPr>
          <a:xfrm>
            <a:off x="188702" y="1005347"/>
            <a:ext cx="11814596" cy="2585323"/>
          </a:xfrm>
          <a:prstGeom prst="rect">
            <a:avLst/>
          </a:prstGeom>
        </p:spPr>
        <p:txBody>
          <a:bodyPr wrap="square">
            <a:spAutoFit/>
          </a:bodyPr>
          <a:lstStyle/>
          <a:p>
            <a:pPr>
              <a:buFont typeface="Arial" panose="020B0604020202020204" pitchFamily="34" charset="0"/>
              <a:buChar char="•"/>
            </a:pPr>
            <a:r>
              <a:rPr lang="en-US" dirty="0">
                <a:latin typeface="Avenir Book" panose="02000503020000020003" pitchFamily="2" charset="0"/>
              </a:rPr>
              <a:t> Only one copy of a disease allele is necessary for an individual to express the phenotype.</a:t>
            </a:r>
          </a:p>
          <a:p>
            <a:pPr>
              <a:buFont typeface="Arial" panose="020B0604020202020204" pitchFamily="34" charset="0"/>
              <a:buChar char="•"/>
            </a:pPr>
            <a:r>
              <a:rPr lang="en-US" dirty="0">
                <a:latin typeface="Avenir Book" panose="02000503020000020003" pitchFamily="2" charset="0"/>
              </a:rPr>
              <a:t>With each pregnancy, there is a one in two (50%) chance the offspring will inherit the disease allele.</a:t>
            </a:r>
          </a:p>
          <a:p>
            <a:pPr>
              <a:buFont typeface="Arial" panose="020B0604020202020204" pitchFamily="34" charset="0"/>
              <a:buChar char="•"/>
            </a:pPr>
            <a:r>
              <a:rPr lang="en-US" dirty="0">
                <a:latin typeface="Avenir Book" panose="02000503020000020003" pitchFamily="2" charset="0"/>
              </a:rPr>
              <a:t>Unless a new mutation has occurred, all affected individuals will have at least one parent who carries the disease allele.</a:t>
            </a:r>
          </a:p>
          <a:p>
            <a:pPr>
              <a:buFont typeface="Arial" panose="020B0604020202020204" pitchFamily="34" charset="0"/>
              <a:buChar char="•"/>
            </a:pPr>
            <a:r>
              <a:rPr lang="en-US" dirty="0">
                <a:latin typeface="Avenir Book" panose="02000503020000020003" pitchFamily="2" charset="0"/>
              </a:rPr>
              <a:t>Autosomal dominant inheritance is often called vertical inheritance because of the transmission from parent to offspring.</a:t>
            </a:r>
          </a:p>
          <a:p>
            <a:pPr>
              <a:buFont typeface="Arial" panose="020B0604020202020204" pitchFamily="34" charset="0"/>
              <a:buChar char="•"/>
            </a:pPr>
            <a:r>
              <a:rPr lang="en-US" dirty="0">
                <a:latin typeface="Avenir Book" panose="02000503020000020003" pitchFamily="2" charset="0"/>
              </a:rPr>
              <a:t>Males = Females.</a:t>
            </a:r>
          </a:p>
          <a:p>
            <a:pPr>
              <a:buFont typeface="Arial" panose="020B0604020202020204" pitchFamily="34" charset="0"/>
              <a:buChar char="•"/>
            </a:pPr>
            <a:r>
              <a:rPr lang="en-US" dirty="0">
                <a:latin typeface="Avenir Book" panose="02000503020000020003" pitchFamily="2" charset="0"/>
              </a:rPr>
              <a:t>Male-to-male transmission can be observed.</a:t>
            </a:r>
          </a:p>
          <a:p>
            <a:pPr>
              <a:buFont typeface="Arial" panose="020B0604020202020204" pitchFamily="34" charset="0"/>
              <a:buChar char="•"/>
            </a:pPr>
            <a:r>
              <a:rPr lang="en-US" dirty="0">
                <a:latin typeface="Avenir Book" panose="02000503020000020003" pitchFamily="2" charset="0"/>
              </a:rPr>
              <a:t>Examples: myotonic muscular dystrophy and Huntington disease.</a:t>
            </a:r>
            <a:endParaRPr lang="en-US" b="0" i="0" u="none" strike="noStrike" dirty="0">
              <a:effectLst/>
              <a:latin typeface="Avenir Book" panose="02000503020000020003" pitchFamily="2" charset="0"/>
            </a:endParaRPr>
          </a:p>
        </p:txBody>
      </p:sp>
      <p:pic>
        <p:nvPicPr>
          <p:cNvPr id="3" name="Picture 2">
            <a:extLst>
              <a:ext uri="{FF2B5EF4-FFF2-40B4-BE49-F238E27FC236}">
                <a16:creationId xmlns:a16="http://schemas.microsoft.com/office/drawing/2014/main" id="{3978D80E-57F0-BD4B-A008-2716E122C530}"/>
              </a:ext>
            </a:extLst>
          </p:cNvPr>
          <p:cNvPicPr>
            <a:picLocks noChangeAspect="1"/>
          </p:cNvPicPr>
          <p:nvPr/>
        </p:nvPicPr>
        <p:blipFill>
          <a:blip r:embed="rId2"/>
          <a:stretch>
            <a:fillRect/>
          </a:stretch>
        </p:blipFill>
        <p:spPr>
          <a:xfrm>
            <a:off x="6019800" y="4102101"/>
            <a:ext cx="3062533" cy="2628900"/>
          </a:xfrm>
          <a:prstGeom prst="rect">
            <a:avLst/>
          </a:prstGeom>
        </p:spPr>
        <p:style>
          <a:lnRef idx="0">
            <a:schemeClr val="accent3"/>
          </a:lnRef>
          <a:fillRef idx="3">
            <a:schemeClr val="accent3"/>
          </a:fillRef>
          <a:effectRef idx="3">
            <a:schemeClr val="accent3"/>
          </a:effectRef>
          <a:fontRef idx="minor">
            <a:schemeClr val="lt1"/>
          </a:fontRef>
        </p:style>
      </p:pic>
      <p:sp>
        <p:nvSpPr>
          <p:cNvPr id="4" name="Rectangle 3">
            <a:extLst>
              <a:ext uri="{FF2B5EF4-FFF2-40B4-BE49-F238E27FC236}">
                <a16:creationId xmlns:a16="http://schemas.microsoft.com/office/drawing/2014/main" id="{97FFD5A8-18EC-5F44-BD99-D5967EA06A50}"/>
              </a:ext>
            </a:extLst>
          </p:cNvPr>
          <p:cNvSpPr/>
          <p:nvPr/>
        </p:nvSpPr>
        <p:spPr>
          <a:xfrm>
            <a:off x="1966990" y="70043"/>
            <a:ext cx="8486619" cy="769441"/>
          </a:xfrm>
          <a:prstGeom prst="rect">
            <a:avLst/>
          </a:prstGeom>
        </p:spPr>
        <p:txBody>
          <a:bodyPr wrap="none">
            <a:spAutoFit/>
          </a:bodyPr>
          <a:lstStyle/>
          <a:p>
            <a:r>
              <a:rPr lang="en-US" sz="4400" b="1" dirty="0">
                <a:solidFill>
                  <a:srgbClr val="0066FF"/>
                </a:solidFill>
                <a:latin typeface="Avenir Book" panose="02000503020000020003" pitchFamily="2" charset="0"/>
              </a:rPr>
              <a:t>Autosomal Dominant Inheritance</a:t>
            </a:r>
            <a:endParaRPr lang="en-US" sz="4400" dirty="0">
              <a:solidFill>
                <a:srgbClr val="0066FF"/>
              </a:solidFill>
              <a:latin typeface="Avenir Book" panose="02000503020000020003" pitchFamily="2" charset="0"/>
            </a:endParaRPr>
          </a:p>
        </p:txBody>
      </p:sp>
      <p:grpSp>
        <p:nvGrpSpPr>
          <p:cNvPr id="74" name="Group 73">
            <a:extLst>
              <a:ext uri="{FF2B5EF4-FFF2-40B4-BE49-F238E27FC236}">
                <a16:creationId xmlns:a16="http://schemas.microsoft.com/office/drawing/2014/main" id="{12B88025-C8DD-B449-B3DE-1E89D5C02024}"/>
              </a:ext>
            </a:extLst>
          </p:cNvPr>
          <p:cNvGrpSpPr/>
          <p:nvPr/>
        </p:nvGrpSpPr>
        <p:grpSpPr>
          <a:xfrm>
            <a:off x="3276600" y="4562936"/>
            <a:ext cx="1643095" cy="1707230"/>
            <a:chOff x="3295372" y="4493546"/>
            <a:chExt cx="1643095" cy="1707230"/>
          </a:xfrm>
        </p:grpSpPr>
        <p:grpSp>
          <p:nvGrpSpPr>
            <p:cNvPr id="5" name="Group 4">
              <a:extLst>
                <a:ext uri="{FF2B5EF4-FFF2-40B4-BE49-F238E27FC236}">
                  <a16:creationId xmlns:a16="http://schemas.microsoft.com/office/drawing/2014/main" id="{67DE02FE-89A0-2E43-AD4E-571137CC9D30}"/>
                </a:ext>
              </a:extLst>
            </p:cNvPr>
            <p:cNvGrpSpPr/>
            <p:nvPr/>
          </p:nvGrpSpPr>
          <p:grpSpPr>
            <a:xfrm>
              <a:off x="3295372" y="4493546"/>
              <a:ext cx="197259" cy="488950"/>
              <a:chOff x="7162800" y="3724275"/>
              <a:chExt cx="298450" cy="739775"/>
            </a:xfrm>
          </p:grpSpPr>
          <p:grpSp>
            <p:nvGrpSpPr>
              <p:cNvPr id="6" name="Group 16">
                <a:extLst>
                  <a:ext uri="{FF2B5EF4-FFF2-40B4-BE49-F238E27FC236}">
                    <a16:creationId xmlns:a16="http://schemas.microsoft.com/office/drawing/2014/main" id="{2E2435AA-34A6-834B-8168-D30888EF8C94}"/>
                  </a:ext>
                </a:extLst>
              </p:cNvPr>
              <p:cNvGrpSpPr>
                <a:grpSpLocks/>
              </p:cNvGrpSpPr>
              <p:nvPr/>
            </p:nvGrpSpPr>
            <p:grpSpPr bwMode="auto">
              <a:xfrm>
                <a:off x="7367588" y="3724275"/>
                <a:ext cx="93662" cy="739775"/>
                <a:chOff x="2260" y="1144"/>
                <a:chExt cx="88" cy="568"/>
              </a:xfrm>
            </p:grpSpPr>
            <p:sp>
              <p:nvSpPr>
                <p:cNvPr id="10" name="Oval 17">
                  <a:extLst>
                    <a:ext uri="{FF2B5EF4-FFF2-40B4-BE49-F238E27FC236}">
                      <a16:creationId xmlns:a16="http://schemas.microsoft.com/office/drawing/2014/main" id="{9C5F4FDD-C673-D740-B274-155C78768980}"/>
                    </a:ext>
                  </a:extLst>
                </p:cNvPr>
                <p:cNvSpPr>
                  <a:spLocks noChangeArrowheads="1"/>
                </p:cNvSpPr>
                <p:nvPr/>
              </p:nvSpPr>
              <p:spPr bwMode="auto">
                <a:xfrm>
                  <a:off x="2260" y="11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11" name="Oval 18">
                  <a:extLst>
                    <a:ext uri="{FF2B5EF4-FFF2-40B4-BE49-F238E27FC236}">
                      <a16:creationId xmlns:a16="http://schemas.microsoft.com/office/drawing/2014/main" id="{44A57396-D3BC-154B-9045-02B5E6CC2D38}"/>
                    </a:ext>
                  </a:extLst>
                </p:cNvPr>
                <p:cNvSpPr>
                  <a:spLocks noChangeArrowheads="1"/>
                </p:cNvSpPr>
                <p:nvPr/>
              </p:nvSpPr>
              <p:spPr bwMode="auto">
                <a:xfrm>
                  <a:off x="2260" y="14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7" name="Group 20">
                <a:extLst>
                  <a:ext uri="{FF2B5EF4-FFF2-40B4-BE49-F238E27FC236}">
                    <a16:creationId xmlns:a16="http://schemas.microsoft.com/office/drawing/2014/main" id="{2F08792C-8A10-F044-A4A3-C00F4DC7C05A}"/>
                  </a:ext>
                </a:extLst>
              </p:cNvPr>
              <p:cNvGrpSpPr>
                <a:grpSpLocks/>
              </p:cNvGrpSpPr>
              <p:nvPr/>
            </p:nvGrpSpPr>
            <p:grpSpPr bwMode="auto">
              <a:xfrm>
                <a:off x="7162800" y="3724275"/>
                <a:ext cx="93663" cy="739775"/>
                <a:chOff x="2068" y="1144"/>
                <a:chExt cx="88" cy="568"/>
              </a:xfrm>
            </p:grpSpPr>
            <p:sp>
              <p:nvSpPr>
                <p:cNvPr id="8" name="Oval 21">
                  <a:extLst>
                    <a:ext uri="{FF2B5EF4-FFF2-40B4-BE49-F238E27FC236}">
                      <a16:creationId xmlns:a16="http://schemas.microsoft.com/office/drawing/2014/main" id="{A4492E49-309B-1844-8902-CE62A7FCE822}"/>
                    </a:ext>
                  </a:extLst>
                </p:cNvPr>
                <p:cNvSpPr>
                  <a:spLocks noChangeArrowheads="1"/>
                </p:cNvSpPr>
                <p:nvPr/>
              </p:nvSpPr>
              <p:spPr bwMode="auto">
                <a:xfrm>
                  <a:off x="2068" y="11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9" name="Oval 22">
                  <a:extLst>
                    <a:ext uri="{FF2B5EF4-FFF2-40B4-BE49-F238E27FC236}">
                      <a16:creationId xmlns:a16="http://schemas.microsoft.com/office/drawing/2014/main" id="{7E477F7A-74DE-A146-8EB1-02E2C65A6D63}"/>
                    </a:ext>
                  </a:extLst>
                </p:cNvPr>
                <p:cNvSpPr>
                  <a:spLocks noChangeArrowheads="1"/>
                </p:cNvSpPr>
                <p:nvPr/>
              </p:nvSpPr>
              <p:spPr bwMode="auto">
                <a:xfrm>
                  <a:off x="2068" y="14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grpSp>
          <p:nvGrpSpPr>
            <p:cNvPr id="12" name="Group 11">
              <a:extLst>
                <a:ext uri="{FF2B5EF4-FFF2-40B4-BE49-F238E27FC236}">
                  <a16:creationId xmlns:a16="http://schemas.microsoft.com/office/drawing/2014/main" id="{ECC719CD-08F5-8A44-80B3-0D586B7599E4}"/>
                </a:ext>
              </a:extLst>
            </p:cNvPr>
            <p:cNvGrpSpPr/>
            <p:nvPr/>
          </p:nvGrpSpPr>
          <p:grpSpPr>
            <a:xfrm>
              <a:off x="4444343" y="5651877"/>
              <a:ext cx="259836" cy="542635"/>
              <a:chOff x="7197725" y="5189538"/>
              <a:chExt cx="346075" cy="752475"/>
            </a:xfrm>
          </p:grpSpPr>
          <p:grpSp>
            <p:nvGrpSpPr>
              <p:cNvPr id="13" name="Group 33">
                <a:extLst>
                  <a:ext uri="{FF2B5EF4-FFF2-40B4-BE49-F238E27FC236}">
                    <a16:creationId xmlns:a16="http://schemas.microsoft.com/office/drawing/2014/main" id="{EBD9FC0C-D391-B94A-AB42-8FD8D2391EF3}"/>
                  </a:ext>
                </a:extLst>
              </p:cNvPr>
              <p:cNvGrpSpPr>
                <a:grpSpLocks/>
              </p:cNvGrpSpPr>
              <p:nvPr/>
            </p:nvGrpSpPr>
            <p:grpSpPr bwMode="auto">
              <a:xfrm>
                <a:off x="7199313" y="5194300"/>
                <a:ext cx="92075" cy="739775"/>
                <a:chOff x="1780" y="2344"/>
                <a:chExt cx="88" cy="568"/>
              </a:xfrm>
            </p:grpSpPr>
            <p:sp>
              <p:nvSpPr>
                <p:cNvPr id="29" name="Oval 34">
                  <a:extLst>
                    <a:ext uri="{FF2B5EF4-FFF2-40B4-BE49-F238E27FC236}">
                      <a16:creationId xmlns:a16="http://schemas.microsoft.com/office/drawing/2014/main" id="{B9AF7F97-4D69-B847-9FC6-49A913A79DB8}"/>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Oval 35">
                  <a:extLst>
                    <a:ext uri="{FF2B5EF4-FFF2-40B4-BE49-F238E27FC236}">
                      <a16:creationId xmlns:a16="http://schemas.microsoft.com/office/drawing/2014/main" id="{A600C6B4-BF30-CC45-9C05-CE670586C147}"/>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 name="Group 37">
                <a:extLst>
                  <a:ext uri="{FF2B5EF4-FFF2-40B4-BE49-F238E27FC236}">
                    <a16:creationId xmlns:a16="http://schemas.microsoft.com/office/drawing/2014/main" id="{B90B6CF2-DA97-F54D-8D1D-2DA9EF127E80}"/>
                  </a:ext>
                </a:extLst>
              </p:cNvPr>
              <p:cNvGrpSpPr>
                <a:grpSpLocks/>
              </p:cNvGrpSpPr>
              <p:nvPr/>
            </p:nvGrpSpPr>
            <p:grpSpPr bwMode="auto">
              <a:xfrm>
                <a:off x="7208838" y="5705475"/>
                <a:ext cx="101600" cy="236538"/>
                <a:chOff x="1789" y="2854"/>
                <a:chExt cx="73" cy="64"/>
              </a:xfrm>
            </p:grpSpPr>
            <p:sp>
              <p:nvSpPr>
                <p:cNvPr id="27" name="Arc 38">
                  <a:extLst>
                    <a:ext uri="{FF2B5EF4-FFF2-40B4-BE49-F238E27FC236}">
                      <a16:creationId xmlns:a16="http://schemas.microsoft.com/office/drawing/2014/main" id="{2DD12F45-267D-AA40-8746-F00F7769DE6D}"/>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19191"/>
                </a:solidFill>
                <a:ln w="12700" cap="rnd">
                  <a:solidFill>
                    <a:srgbClr val="000000"/>
                  </a:solidFill>
                  <a:round/>
                  <a:headEnd/>
                  <a:tailEnd/>
                </a:ln>
              </p:spPr>
              <p:txBody>
                <a:bodyPr/>
                <a:lstStyle/>
                <a:p>
                  <a:endParaRPr lang="en-US"/>
                </a:p>
              </p:txBody>
            </p:sp>
            <p:sp>
              <p:nvSpPr>
                <p:cNvPr id="28" name="Arc 39">
                  <a:extLst>
                    <a:ext uri="{FF2B5EF4-FFF2-40B4-BE49-F238E27FC236}">
                      <a16:creationId xmlns:a16="http://schemas.microsoft.com/office/drawing/2014/main" id="{07073886-2E27-A940-8A20-371A0CC06904}"/>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19191"/>
                </a:solidFill>
                <a:ln w="12700" cap="rnd">
                  <a:solidFill>
                    <a:srgbClr val="000000"/>
                  </a:solidFill>
                  <a:round/>
                  <a:headEnd/>
                  <a:tailEnd/>
                </a:ln>
              </p:spPr>
              <p:txBody>
                <a:bodyPr/>
                <a:lstStyle/>
                <a:p>
                  <a:endParaRPr lang="en-US"/>
                </a:p>
              </p:txBody>
            </p:sp>
          </p:grpSp>
          <p:grpSp>
            <p:nvGrpSpPr>
              <p:cNvPr id="15" name="Group 40">
                <a:extLst>
                  <a:ext uri="{FF2B5EF4-FFF2-40B4-BE49-F238E27FC236}">
                    <a16:creationId xmlns:a16="http://schemas.microsoft.com/office/drawing/2014/main" id="{A5E37FA5-53D1-D146-B521-F2F3E20126E1}"/>
                  </a:ext>
                </a:extLst>
              </p:cNvPr>
              <p:cNvGrpSpPr>
                <a:grpSpLocks/>
              </p:cNvGrpSpPr>
              <p:nvPr/>
            </p:nvGrpSpPr>
            <p:grpSpPr bwMode="auto">
              <a:xfrm>
                <a:off x="7197725" y="5192713"/>
                <a:ext cx="100013" cy="190500"/>
                <a:chOff x="1779" y="2343"/>
                <a:chExt cx="94" cy="146"/>
              </a:xfrm>
            </p:grpSpPr>
            <p:sp>
              <p:nvSpPr>
                <p:cNvPr id="25" name="Arc 41">
                  <a:extLst>
                    <a:ext uri="{FF2B5EF4-FFF2-40B4-BE49-F238E27FC236}">
                      <a16:creationId xmlns:a16="http://schemas.microsoft.com/office/drawing/2014/main" id="{EEC623D1-17B7-8140-BF8D-06A5A2FC292E}"/>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919191"/>
                </a:solidFill>
                <a:ln w="12700" cap="rnd">
                  <a:solidFill>
                    <a:srgbClr val="000000"/>
                  </a:solidFill>
                  <a:round/>
                  <a:headEnd/>
                  <a:tailEnd/>
                </a:ln>
              </p:spPr>
              <p:txBody>
                <a:bodyPr/>
                <a:lstStyle/>
                <a:p>
                  <a:endParaRPr lang="en-US"/>
                </a:p>
              </p:txBody>
            </p:sp>
            <p:sp>
              <p:nvSpPr>
                <p:cNvPr id="26" name="Arc 42">
                  <a:extLst>
                    <a:ext uri="{FF2B5EF4-FFF2-40B4-BE49-F238E27FC236}">
                      <a16:creationId xmlns:a16="http://schemas.microsoft.com/office/drawing/2014/main" id="{3FB29C70-F9FD-BE47-802F-DBE8DAD982DF}"/>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919191"/>
                </a:solidFill>
                <a:ln w="12700" cap="rnd">
                  <a:solidFill>
                    <a:srgbClr val="000000"/>
                  </a:solidFill>
                  <a:round/>
                  <a:headEnd/>
                  <a:tailEnd/>
                </a:ln>
              </p:spPr>
              <p:txBody>
                <a:bodyPr/>
                <a:lstStyle/>
                <a:p>
                  <a:endParaRPr lang="en-US"/>
                </a:p>
              </p:txBody>
            </p:sp>
          </p:grpSp>
          <p:grpSp>
            <p:nvGrpSpPr>
              <p:cNvPr id="16" name="Group 43">
                <a:extLst>
                  <a:ext uri="{FF2B5EF4-FFF2-40B4-BE49-F238E27FC236}">
                    <a16:creationId xmlns:a16="http://schemas.microsoft.com/office/drawing/2014/main" id="{595E4D6D-80B3-E049-B5E3-E7CA6C64DF2E}"/>
                  </a:ext>
                </a:extLst>
              </p:cNvPr>
              <p:cNvGrpSpPr>
                <a:grpSpLocks/>
              </p:cNvGrpSpPr>
              <p:nvPr/>
            </p:nvGrpSpPr>
            <p:grpSpPr bwMode="auto">
              <a:xfrm>
                <a:off x="7439025" y="5189538"/>
                <a:ext cx="104775" cy="749300"/>
                <a:chOff x="2005" y="2341"/>
                <a:chExt cx="97" cy="575"/>
              </a:xfrm>
            </p:grpSpPr>
            <p:grpSp>
              <p:nvGrpSpPr>
                <p:cNvPr id="17" name="Group 44">
                  <a:extLst>
                    <a:ext uri="{FF2B5EF4-FFF2-40B4-BE49-F238E27FC236}">
                      <a16:creationId xmlns:a16="http://schemas.microsoft.com/office/drawing/2014/main" id="{A72CFC70-95CE-8347-97CC-BF90AB885BBE}"/>
                    </a:ext>
                  </a:extLst>
                </p:cNvPr>
                <p:cNvGrpSpPr>
                  <a:grpSpLocks/>
                </p:cNvGrpSpPr>
                <p:nvPr/>
              </p:nvGrpSpPr>
              <p:grpSpPr bwMode="auto">
                <a:xfrm>
                  <a:off x="2008" y="2344"/>
                  <a:ext cx="88" cy="568"/>
                  <a:chOff x="2008" y="2344"/>
                  <a:chExt cx="88" cy="568"/>
                </a:xfrm>
              </p:grpSpPr>
              <p:sp>
                <p:nvSpPr>
                  <p:cNvPr id="23" name="Oval 45">
                    <a:extLst>
                      <a:ext uri="{FF2B5EF4-FFF2-40B4-BE49-F238E27FC236}">
                        <a16:creationId xmlns:a16="http://schemas.microsoft.com/office/drawing/2014/main" id="{9C708879-74BF-9742-B1DF-0288DFCBF4C7}"/>
                      </a:ext>
                    </a:extLst>
                  </p:cNvPr>
                  <p:cNvSpPr>
                    <a:spLocks noChangeArrowheads="1"/>
                  </p:cNvSpPr>
                  <p:nvPr/>
                </p:nvSpPr>
                <p:spPr bwMode="auto">
                  <a:xfrm>
                    <a:off x="2008" y="23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24" name="Oval 46">
                    <a:extLst>
                      <a:ext uri="{FF2B5EF4-FFF2-40B4-BE49-F238E27FC236}">
                        <a16:creationId xmlns:a16="http://schemas.microsoft.com/office/drawing/2014/main" id="{E889BD5C-117D-0446-943D-5733D26BDC3C}"/>
                      </a:ext>
                    </a:extLst>
                  </p:cNvPr>
                  <p:cNvSpPr>
                    <a:spLocks noChangeArrowheads="1"/>
                  </p:cNvSpPr>
                  <p:nvPr/>
                </p:nvSpPr>
                <p:spPr bwMode="auto">
                  <a:xfrm>
                    <a:off x="2008" y="26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nvGrpSpPr>
                <p:cNvPr id="18" name="Group 47">
                  <a:extLst>
                    <a:ext uri="{FF2B5EF4-FFF2-40B4-BE49-F238E27FC236}">
                      <a16:creationId xmlns:a16="http://schemas.microsoft.com/office/drawing/2014/main" id="{89A24417-A0CD-DB48-BC86-9898304532F8}"/>
                    </a:ext>
                  </a:extLst>
                </p:cNvPr>
                <p:cNvGrpSpPr>
                  <a:grpSpLocks/>
                </p:cNvGrpSpPr>
                <p:nvPr/>
              </p:nvGrpSpPr>
              <p:grpSpPr bwMode="auto">
                <a:xfrm>
                  <a:off x="2009" y="2341"/>
                  <a:ext cx="87" cy="92"/>
                  <a:chOff x="2009" y="2341"/>
                  <a:chExt cx="87" cy="92"/>
                </a:xfrm>
              </p:grpSpPr>
              <p:sp>
                <p:nvSpPr>
                  <p:cNvPr id="21" name="Arc 48">
                    <a:extLst>
                      <a:ext uri="{FF2B5EF4-FFF2-40B4-BE49-F238E27FC236}">
                        <a16:creationId xmlns:a16="http://schemas.microsoft.com/office/drawing/2014/main" id="{A65F9A31-D39C-1448-8846-54DEED9B9866}"/>
                      </a:ext>
                    </a:extLst>
                  </p:cNvPr>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99CCFF"/>
                  </a:solidFill>
                  <a:ln w="12700" cap="rnd">
                    <a:solidFill>
                      <a:srgbClr val="000000"/>
                    </a:solidFill>
                    <a:round/>
                    <a:headEnd/>
                    <a:tailEnd/>
                  </a:ln>
                </p:spPr>
                <p:txBody>
                  <a:bodyPr/>
                  <a:lstStyle/>
                  <a:p>
                    <a:endParaRPr lang="en-US"/>
                  </a:p>
                </p:txBody>
              </p:sp>
              <p:sp>
                <p:nvSpPr>
                  <p:cNvPr id="22" name="Arc 49">
                    <a:extLst>
                      <a:ext uri="{FF2B5EF4-FFF2-40B4-BE49-F238E27FC236}">
                        <a16:creationId xmlns:a16="http://schemas.microsoft.com/office/drawing/2014/main" id="{D28407D0-989C-4845-BAEF-8B35EF8F0C8D}"/>
                      </a:ext>
                    </a:extLst>
                  </p:cNvPr>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99CCFF"/>
                  </a:solidFill>
                  <a:ln w="12700" cap="rnd">
                    <a:solidFill>
                      <a:srgbClr val="000000"/>
                    </a:solidFill>
                    <a:round/>
                    <a:headEnd/>
                    <a:tailEnd/>
                  </a:ln>
                </p:spPr>
                <p:txBody>
                  <a:bodyPr/>
                  <a:lstStyle/>
                  <a:p>
                    <a:endParaRPr lang="en-US"/>
                  </a:p>
                </p:txBody>
              </p:sp>
            </p:grpSp>
            <p:sp>
              <p:nvSpPr>
                <p:cNvPr id="19" name="Arc 50">
                  <a:extLst>
                    <a:ext uri="{FF2B5EF4-FFF2-40B4-BE49-F238E27FC236}">
                      <a16:creationId xmlns:a16="http://schemas.microsoft.com/office/drawing/2014/main" id="{442E110D-F62B-2B46-8348-7F08CDEC1B2A}"/>
                    </a:ext>
                  </a:extLst>
                </p:cNvPr>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rgbClr val="000000"/>
                  </a:solidFill>
                  <a:round/>
                  <a:headEnd/>
                  <a:tailEnd/>
                </a:ln>
              </p:spPr>
              <p:txBody>
                <a:bodyPr/>
                <a:lstStyle/>
                <a:p>
                  <a:endParaRPr lang="en-US"/>
                </a:p>
              </p:txBody>
            </p:sp>
            <p:sp>
              <p:nvSpPr>
                <p:cNvPr id="20" name="Arc 51">
                  <a:extLst>
                    <a:ext uri="{FF2B5EF4-FFF2-40B4-BE49-F238E27FC236}">
                      <a16:creationId xmlns:a16="http://schemas.microsoft.com/office/drawing/2014/main" id="{6D2545CF-C6D3-7B42-83A7-E96B4D26A7F2}"/>
                    </a:ext>
                  </a:extLst>
                </p:cNvPr>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rgbClr val="000000"/>
                  </a:solidFill>
                  <a:round/>
                  <a:headEnd/>
                  <a:tailEnd/>
                </a:ln>
              </p:spPr>
              <p:txBody>
                <a:bodyPr/>
                <a:lstStyle/>
                <a:p>
                  <a:endParaRPr lang="en-US"/>
                </a:p>
              </p:txBody>
            </p:sp>
          </p:grpSp>
        </p:grpSp>
        <p:sp>
          <p:nvSpPr>
            <p:cNvPr id="31" name="Oval 204">
              <a:extLst>
                <a:ext uri="{FF2B5EF4-FFF2-40B4-BE49-F238E27FC236}">
                  <a16:creationId xmlns:a16="http://schemas.microsoft.com/office/drawing/2014/main" id="{CE924600-7DF0-0F4E-83D4-BD88189E7196}"/>
                </a:ext>
              </a:extLst>
            </p:cNvPr>
            <p:cNvSpPr>
              <a:spLocks noChangeArrowheads="1"/>
            </p:cNvSpPr>
            <p:nvPr/>
          </p:nvSpPr>
          <p:spPr bwMode="auto">
            <a:xfrm>
              <a:off x="4272888" y="4493547"/>
              <a:ext cx="268287" cy="269875"/>
            </a:xfrm>
            <a:prstGeom prst="ellipse">
              <a:avLst/>
            </a:prstGeom>
            <a:solidFill>
              <a:schemeClr val="tx1"/>
            </a:solidFill>
            <a:ln w="15875">
              <a:solidFill>
                <a:schemeClr val="tx1"/>
              </a:solidFill>
              <a:round/>
              <a:headEnd/>
              <a:tailEnd/>
            </a:ln>
          </p:spPr>
          <p:txBody>
            <a:bodyPr wrap="none" anchor="ctr"/>
            <a:lstStyle/>
            <a:p>
              <a:endParaRPr lang="en-US"/>
            </a:p>
          </p:txBody>
        </p:sp>
        <p:sp>
          <p:nvSpPr>
            <p:cNvPr id="32" name="Rectangle 205">
              <a:extLst>
                <a:ext uri="{FF2B5EF4-FFF2-40B4-BE49-F238E27FC236}">
                  <a16:creationId xmlns:a16="http://schemas.microsoft.com/office/drawing/2014/main" id="{4FD764B0-8A59-C94D-8AA8-F0444BFE03C0}"/>
                </a:ext>
              </a:extLst>
            </p:cNvPr>
            <p:cNvSpPr>
              <a:spLocks noChangeArrowheads="1"/>
            </p:cNvSpPr>
            <p:nvPr/>
          </p:nvSpPr>
          <p:spPr bwMode="auto">
            <a:xfrm>
              <a:off x="3663287" y="4493547"/>
              <a:ext cx="268288" cy="2587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Line 206">
              <a:extLst>
                <a:ext uri="{FF2B5EF4-FFF2-40B4-BE49-F238E27FC236}">
                  <a16:creationId xmlns:a16="http://schemas.microsoft.com/office/drawing/2014/main" id="{B3B471C3-FF80-9A4A-845B-1D7643E90497}"/>
                </a:ext>
              </a:extLst>
            </p:cNvPr>
            <p:cNvSpPr>
              <a:spLocks noChangeShapeType="1"/>
            </p:cNvSpPr>
            <p:nvPr/>
          </p:nvSpPr>
          <p:spPr bwMode="auto">
            <a:xfrm>
              <a:off x="3920462" y="4612609"/>
              <a:ext cx="38735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207">
              <a:extLst>
                <a:ext uri="{FF2B5EF4-FFF2-40B4-BE49-F238E27FC236}">
                  <a16:creationId xmlns:a16="http://schemas.microsoft.com/office/drawing/2014/main" id="{B1683897-9100-8844-8B26-2A447E90626D}"/>
                </a:ext>
              </a:extLst>
            </p:cNvPr>
            <p:cNvSpPr>
              <a:spLocks noChangeArrowheads="1"/>
            </p:cNvSpPr>
            <p:nvPr/>
          </p:nvSpPr>
          <p:spPr bwMode="auto">
            <a:xfrm>
              <a:off x="3574387" y="5322222"/>
              <a:ext cx="268288" cy="258763"/>
            </a:xfrm>
            <a:prstGeom prst="rect">
              <a:avLst/>
            </a:prstGeom>
            <a:solidFill>
              <a:schemeClr val="tx1"/>
            </a:solidFill>
            <a:ln w="15875">
              <a:solidFill>
                <a:schemeClr val="tx1"/>
              </a:solidFill>
              <a:miter lim="800000"/>
              <a:headEnd/>
              <a:tailEnd/>
            </a:ln>
          </p:spPr>
          <p:txBody>
            <a:bodyPr wrap="none" anchor="ctr"/>
            <a:lstStyle/>
            <a:p>
              <a:endParaRPr lang="en-US"/>
            </a:p>
          </p:txBody>
        </p:sp>
        <p:sp>
          <p:nvSpPr>
            <p:cNvPr id="35" name="Oval 208">
              <a:extLst>
                <a:ext uri="{FF2B5EF4-FFF2-40B4-BE49-F238E27FC236}">
                  <a16:creationId xmlns:a16="http://schemas.microsoft.com/office/drawing/2014/main" id="{7C855181-A109-D249-9ADC-A334CD6718C5}"/>
                </a:ext>
              </a:extLst>
            </p:cNvPr>
            <p:cNvSpPr>
              <a:spLocks noChangeArrowheads="1"/>
            </p:cNvSpPr>
            <p:nvPr/>
          </p:nvSpPr>
          <p:spPr bwMode="auto">
            <a:xfrm>
              <a:off x="4404651" y="5320635"/>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Line 209">
              <a:extLst>
                <a:ext uri="{FF2B5EF4-FFF2-40B4-BE49-F238E27FC236}">
                  <a16:creationId xmlns:a16="http://schemas.microsoft.com/office/drawing/2014/main" id="{E8CF8597-F30D-BE47-A190-1D42DADE6065}"/>
                </a:ext>
              </a:extLst>
            </p:cNvPr>
            <p:cNvSpPr>
              <a:spLocks noChangeShapeType="1"/>
            </p:cNvSpPr>
            <p:nvPr/>
          </p:nvSpPr>
          <p:spPr bwMode="auto">
            <a:xfrm>
              <a:off x="4088737" y="4612609"/>
              <a:ext cx="0" cy="487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210">
              <a:extLst>
                <a:ext uri="{FF2B5EF4-FFF2-40B4-BE49-F238E27FC236}">
                  <a16:creationId xmlns:a16="http://schemas.microsoft.com/office/drawing/2014/main" id="{E963DD6E-FB1E-2C42-A305-B293500B4381}"/>
                </a:ext>
              </a:extLst>
            </p:cNvPr>
            <p:cNvSpPr>
              <a:spLocks noChangeShapeType="1"/>
            </p:cNvSpPr>
            <p:nvPr/>
          </p:nvSpPr>
          <p:spPr bwMode="auto">
            <a:xfrm>
              <a:off x="3706150" y="5103146"/>
              <a:ext cx="82391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211">
              <a:extLst>
                <a:ext uri="{FF2B5EF4-FFF2-40B4-BE49-F238E27FC236}">
                  <a16:creationId xmlns:a16="http://schemas.microsoft.com/office/drawing/2014/main" id="{DB5902E9-985B-E14C-9B03-4B9AE61DD070}"/>
                </a:ext>
              </a:extLst>
            </p:cNvPr>
            <p:cNvSpPr>
              <a:spLocks noChangeShapeType="1"/>
            </p:cNvSpPr>
            <p:nvPr/>
          </p:nvSpPr>
          <p:spPr bwMode="auto">
            <a:xfrm>
              <a:off x="3709325" y="5099972"/>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212">
              <a:extLst>
                <a:ext uri="{FF2B5EF4-FFF2-40B4-BE49-F238E27FC236}">
                  <a16:creationId xmlns:a16="http://schemas.microsoft.com/office/drawing/2014/main" id="{081EA1F2-6474-AD41-B954-CA89E02EDC34}"/>
                </a:ext>
              </a:extLst>
            </p:cNvPr>
            <p:cNvSpPr>
              <a:spLocks noChangeShapeType="1"/>
            </p:cNvSpPr>
            <p:nvPr/>
          </p:nvSpPr>
          <p:spPr bwMode="auto">
            <a:xfrm>
              <a:off x="4528475" y="5109497"/>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0" name="Group 39">
              <a:extLst>
                <a:ext uri="{FF2B5EF4-FFF2-40B4-BE49-F238E27FC236}">
                  <a16:creationId xmlns:a16="http://schemas.microsoft.com/office/drawing/2014/main" id="{D0223211-FE87-704B-896E-CEA8C109E144}"/>
                </a:ext>
              </a:extLst>
            </p:cNvPr>
            <p:cNvGrpSpPr/>
            <p:nvPr/>
          </p:nvGrpSpPr>
          <p:grpSpPr>
            <a:xfrm>
              <a:off x="4653888" y="4493546"/>
              <a:ext cx="284579" cy="488950"/>
              <a:chOff x="6303963" y="3724275"/>
              <a:chExt cx="368300" cy="739775"/>
            </a:xfrm>
          </p:grpSpPr>
          <p:grpSp>
            <p:nvGrpSpPr>
              <p:cNvPr id="41" name="Group 8">
                <a:extLst>
                  <a:ext uri="{FF2B5EF4-FFF2-40B4-BE49-F238E27FC236}">
                    <a16:creationId xmlns:a16="http://schemas.microsoft.com/office/drawing/2014/main" id="{2CC0279D-4F16-5F46-93B4-C33502C129A8}"/>
                  </a:ext>
                </a:extLst>
              </p:cNvPr>
              <p:cNvGrpSpPr>
                <a:grpSpLocks/>
              </p:cNvGrpSpPr>
              <p:nvPr/>
            </p:nvGrpSpPr>
            <p:grpSpPr bwMode="auto">
              <a:xfrm>
                <a:off x="6578600" y="3724275"/>
                <a:ext cx="93663" cy="739775"/>
                <a:chOff x="1636" y="1144"/>
                <a:chExt cx="88" cy="568"/>
              </a:xfrm>
            </p:grpSpPr>
            <p:sp>
              <p:nvSpPr>
                <p:cNvPr id="48" name="Oval 9">
                  <a:extLst>
                    <a:ext uri="{FF2B5EF4-FFF2-40B4-BE49-F238E27FC236}">
                      <a16:creationId xmlns:a16="http://schemas.microsoft.com/office/drawing/2014/main" id="{44829C69-ECC3-904E-8063-725CA5707C5F}"/>
                    </a:ext>
                  </a:extLst>
                </p:cNvPr>
                <p:cNvSpPr>
                  <a:spLocks noChangeArrowheads="1"/>
                </p:cNvSpPr>
                <p:nvPr/>
              </p:nvSpPr>
              <p:spPr bwMode="auto">
                <a:xfrm>
                  <a:off x="1636" y="1144"/>
                  <a:ext cx="88" cy="280"/>
                </a:xfrm>
                <a:prstGeom prst="ellipse">
                  <a:avLst/>
                </a:prstGeom>
                <a:solidFill>
                  <a:srgbClr val="919191"/>
                </a:solidFill>
                <a:ln w="12700">
                  <a:solidFill>
                    <a:srgbClr val="000000"/>
                  </a:solidFill>
                  <a:round/>
                  <a:headEnd/>
                  <a:tailEnd/>
                </a:ln>
              </p:spPr>
              <p:txBody>
                <a:bodyPr wrap="none" anchor="ctr"/>
                <a:lstStyle/>
                <a:p>
                  <a:endParaRPr lang="en-US"/>
                </a:p>
              </p:txBody>
            </p:sp>
            <p:sp>
              <p:nvSpPr>
                <p:cNvPr id="49" name="Oval 10">
                  <a:extLst>
                    <a:ext uri="{FF2B5EF4-FFF2-40B4-BE49-F238E27FC236}">
                      <a16:creationId xmlns:a16="http://schemas.microsoft.com/office/drawing/2014/main" id="{9B40D151-4394-ED4A-A5E3-1C204A193C87}"/>
                    </a:ext>
                  </a:extLst>
                </p:cNvPr>
                <p:cNvSpPr>
                  <a:spLocks noChangeArrowheads="1"/>
                </p:cNvSpPr>
                <p:nvPr/>
              </p:nvSpPr>
              <p:spPr bwMode="auto">
                <a:xfrm>
                  <a:off x="1636" y="1432"/>
                  <a:ext cx="88" cy="280"/>
                </a:xfrm>
                <a:prstGeom prst="ellipse">
                  <a:avLst/>
                </a:prstGeom>
                <a:solidFill>
                  <a:srgbClr val="919191"/>
                </a:solidFill>
                <a:ln w="12700">
                  <a:solidFill>
                    <a:srgbClr val="000000"/>
                  </a:solidFill>
                  <a:round/>
                  <a:headEnd/>
                  <a:tailEnd/>
                </a:ln>
              </p:spPr>
              <p:txBody>
                <a:bodyPr wrap="none" anchor="ctr"/>
                <a:lstStyle/>
                <a:p>
                  <a:endParaRPr lang="en-US"/>
                </a:p>
              </p:txBody>
            </p:sp>
          </p:grpSp>
          <p:grpSp>
            <p:nvGrpSpPr>
              <p:cNvPr id="42" name="Group 11">
                <a:extLst>
                  <a:ext uri="{FF2B5EF4-FFF2-40B4-BE49-F238E27FC236}">
                    <a16:creationId xmlns:a16="http://schemas.microsoft.com/office/drawing/2014/main" id="{DDDDEB09-DAD4-F849-851C-20F5B94C37C2}"/>
                  </a:ext>
                </a:extLst>
              </p:cNvPr>
              <p:cNvGrpSpPr>
                <a:grpSpLocks/>
              </p:cNvGrpSpPr>
              <p:nvPr/>
            </p:nvGrpSpPr>
            <p:grpSpPr bwMode="auto">
              <a:xfrm>
                <a:off x="6369050" y="3724275"/>
                <a:ext cx="103188" cy="739775"/>
                <a:chOff x="1440" y="1144"/>
                <a:chExt cx="96" cy="568"/>
              </a:xfrm>
            </p:grpSpPr>
            <p:grpSp>
              <p:nvGrpSpPr>
                <p:cNvPr id="44" name="Group 12">
                  <a:extLst>
                    <a:ext uri="{FF2B5EF4-FFF2-40B4-BE49-F238E27FC236}">
                      <a16:creationId xmlns:a16="http://schemas.microsoft.com/office/drawing/2014/main" id="{12879E8D-B4F9-484F-BAA2-DCF9CFA98127}"/>
                    </a:ext>
                  </a:extLst>
                </p:cNvPr>
                <p:cNvGrpSpPr>
                  <a:grpSpLocks/>
                </p:cNvGrpSpPr>
                <p:nvPr/>
              </p:nvGrpSpPr>
              <p:grpSpPr bwMode="auto">
                <a:xfrm>
                  <a:off x="1444" y="1144"/>
                  <a:ext cx="88" cy="568"/>
                  <a:chOff x="1444" y="1144"/>
                  <a:chExt cx="88" cy="568"/>
                </a:xfrm>
              </p:grpSpPr>
              <p:sp>
                <p:nvSpPr>
                  <p:cNvPr id="46" name="Oval 13">
                    <a:extLst>
                      <a:ext uri="{FF2B5EF4-FFF2-40B4-BE49-F238E27FC236}">
                        <a16:creationId xmlns:a16="http://schemas.microsoft.com/office/drawing/2014/main" id="{63871415-550D-8548-901E-44C99243FACE}"/>
                      </a:ext>
                    </a:extLst>
                  </p:cNvPr>
                  <p:cNvSpPr>
                    <a:spLocks noChangeArrowheads="1"/>
                  </p:cNvSpPr>
                  <p:nvPr/>
                </p:nvSpPr>
                <p:spPr bwMode="auto">
                  <a:xfrm>
                    <a:off x="1444" y="11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14">
                    <a:extLst>
                      <a:ext uri="{FF2B5EF4-FFF2-40B4-BE49-F238E27FC236}">
                        <a16:creationId xmlns:a16="http://schemas.microsoft.com/office/drawing/2014/main" id="{D4BD6632-34CF-FA4B-9DFD-4FBF6C829A4B}"/>
                      </a:ext>
                    </a:extLst>
                  </p:cNvPr>
                  <p:cNvSpPr>
                    <a:spLocks noChangeArrowheads="1"/>
                  </p:cNvSpPr>
                  <p:nvPr/>
                </p:nvSpPr>
                <p:spPr bwMode="auto">
                  <a:xfrm>
                    <a:off x="1444" y="14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5" name="Line 15">
                  <a:extLst>
                    <a:ext uri="{FF2B5EF4-FFF2-40B4-BE49-F238E27FC236}">
                      <a16:creationId xmlns:a16="http://schemas.microsoft.com/office/drawing/2014/main" id="{021C4944-2EC9-C249-A437-0A5955BD1CEF}"/>
                    </a:ext>
                  </a:extLst>
                </p:cNvPr>
                <p:cNvSpPr>
                  <a:spLocks noChangeShapeType="1"/>
                </p:cNvSpPr>
                <p:nvPr/>
              </p:nvSpPr>
              <p:spPr bwMode="auto">
                <a:xfrm>
                  <a:off x="1440" y="15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43" name="AutoShape 213">
                <a:extLst>
                  <a:ext uri="{FF2B5EF4-FFF2-40B4-BE49-F238E27FC236}">
                    <a16:creationId xmlns:a16="http://schemas.microsoft.com/office/drawing/2014/main" id="{9C910A97-01ED-0C47-ADE8-3EBC641A6D18}"/>
                  </a:ext>
                </a:extLst>
              </p:cNvPr>
              <p:cNvSpPr>
                <a:spLocks noChangeArrowheads="1"/>
              </p:cNvSpPr>
              <p:nvPr/>
            </p:nvSpPr>
            <p:spPr bwMode="auto">
              <a:xfrm>
                <a:off x="6303963" y="41719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nvGrpSpPr>
            <p:cNvPr id="50" name="Group 49">
              <a:extLst>
                <a:ext uri="{FF2B5EF4-FFF2-40B4-BE49-F238E27FC236}">
                  <a16:creationId xmlns:a16="http://schemas.microsoft.com/office/drawing/2014/main" id="{5F272C9E-048B-5048-8BD6-1D576991B6BF}"/>
                </a:ext>
              </a:extLst>
            </p:cNvPr>
            <p:cNvGrpSpPr/>
            <p:nvPr/>
          </p:nvGrpSpPr>
          <p:grpSpPr>
            <a:xfrm>
              <a:off x="3574388" y="5638801"/>
              <a:ext cx="311813" cy="561975"/>
              <a:chOff x="6275388" y="5192713"/>
              <a:chExt cx="417512" cy="752475"/>
            </a:xfrm>
          </p:grpSpPr>
          <p:grpSp>
            <p:nvGrpSpPr>
              <p:cNvPr id="51" name="Group 118">
                <a:extLst>
                  <a:ext uri="{FF2B5EF4-FFF2-40B4-BE49-F238E27FC236}">
                    <a16:creationId xmlns:a16="http://schemas.microsoft.com/office/drawing/2014/main" id="{D461102E-5815-644B-90FD-63219859C9DB}"/>
                  </a:ext>
                </a:extLst>
              </p:cNvPr>
              <p:cNvGrpSpPr>
                <a:grpSpLocks/>
              </p:cNvGrpSpPr>
              <p:nvPr/>
            </p:nvGrpSpPr>
            <p:grpSpPr bwMode="auto">
              <a:xfrm flipH="1">
                <a:off x="6521450" y="5195888"/>
                <a:ext cx="103188" cy="749300"/>
                <a:chOff x="1776" y="2343"/>
                <a:chExt cx="97" cy="575"/>
              </a:xfrm>
            </p:grpSpPr>
            <p:grpSp>
              <p:nvGrpSpPr>
                <p:cNvPr id="63" name="Group 119">
                  <a:extLst>
                    <a:ext uri="{FF2B5EF4-FFF2-40B4-BE49-F238E27FC236}">
                      <a16:creationId xmlns:a16="http://schemas.microsoft.com/office/drawing/2014/main" id="{391BECC2-5CA6-A549-A34C-0407104176F9}"/>
                    </a:ext>
                  </a:extLst>
                </p:cNvPr>
                <p:cNvGrpSpPr>
                  <a:grpSpLocks/>
                </p:cNvGrpSpPr>
                <p:nvPr/>
              </p:nvGrpSpPr>
              <p:grpSpPr bwMode="auto">
                <a:xfrm>
                  <a:off x="1776" y="2344"/>
                  <a:ext cx="96" cy="568"/>
                  <a:chOff x="1776" y="2344"/>
                  <a:chExt cx="96" cy="568"/>
                </a:xfrm>
              </p:grpSpPr>
              <p:grpSp>
                <p:nvGrpSpPr>
                  <p:cNvPr id="70" name="Group 120">
                    <a:extLst>
                      <a:ext uri="{FF2B5EF4-FFF2-40B4-BE49-F238E27FC236}">
                        <a16:creationId xmlns:a16="http://schemas.microsoft.com/office/drawing/2014/main" id="{AF5E7297-703F-854E-915E-53582FED38C6}"/>
                      </a:ext>
                    </a:extLst>
                  </p:cNvPr>
                  <p:cNvGrpSpPr>
                    <a:grpSpLocks/>
                  </p:cNvGrpSpPr>
                  <p:nvPr/>
                </p:nvGrpSpPr>
                <p:grpSpPr bwMode="auto">
                  <a:xfrm>
                    <a:off x="1780" y="2344"/>
                    <a:ext cx="88" cy="568"/>
                    <a:chOff x="1780" y="2344"/>
                    <a:chExt cx="88" cy="568"/>
                  </a:xfrm>
                </p:grpSpPr>
                <p:sp>
                  <p:nvSpPr>
                    <p:cNvPr id="72" name="Oval 121">
                      <a:extLst>
                        <a:ext uri="{FF2B5EF4-FFF2-40B4-BE49-F238E27FC236}">
                          <a16:creationId xmlns:a16="http://schemas.microsoft.com/office/drawing/2014/main" id="{91B768F3-8B1A-E64F-931E-8C6736D61EAE}"/>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Oval 122">
                      <a:extLst>
                        <a:ext uri="{FF2B5EF4-FFF2-40B4-BE49-F238E27FC236}">
                          <a16:creationId xmlns:a16="http://schemas.microsoft.com/office/drawing/2014/main" id="{BAA214CF-6DD7-1849-8DD2-53FCD2369997}"/>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71" name="Line 123">
                    <a:extLst>
                      <a:ext uri="{FF2B5EF4-FFF2-40B4-BE49-F238E27FC236}">
                        <a16:creationId xmlns:a16="http://schemas.microsoft.com/office/drawing/2014/main" id="{2DFC7695-04B2-0643-8299-C01E674F7F74}"/>
                      </a:ext>
                    </a:extLst>
                  </p:cNvPr>
                  <p:cNvSpPr>
                    <a:spLocks noChangeShapeType="1"/>
                  </p:cNvSpPr>
                  <p:nvPr/>
                </p:nvSpPr>
                <p:spPr bwMode="auto">
                  <a:xfrm>
                    <a:off x="1776" y="27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64" name="Group 124">
                  <a:extLst>
                    <a:ext uri="{FF2B5EF4-FFF2-40B4-BE49-F238E27FC236}">
                      <a16:creationId xmlns:a16="http://schemas.microsoft.com/office/drawing/2014/main" id="{F49362B9-8556-5D49-8721-03E4BA772FC4}"/>
                    </a:ext>
                  </a:extLst>
                </p:cNvPr>
                <p:cNvGrpSpPr>
                  <a:grpSpLocks/>
                </p:cNvGrpSpPr>
                <p:nvPr/>
              </p:nvGrpSpPr>
              <p:grpSpPr bwMode="auto">
                <a:xfrm>
                  <a:off x="1789" y="2854"/>
                  <a:ext cx="73" cy="64"/>
                  <a:chOff x="1789" y="2854"/>
                  <a:chExt cx="73" cy="64"/>
                </a:xfrm>
              </p:grpSpPr>
              <p:sp>
                <p:nvSpPr>
                  <p:cNvPr id="68" name="Arc 125">
                    <a:extLst>
                      <a:ext uri="{FF2B5EF4-FFF2-40B4-BE49-F238E27FC236}">
                        <a16:creationId xmlns:a16="http://schemas.microsoft.com/office/drawing/2014/main" id="{496B0C57-2416-824E-88EB-F36EAC150C2B}"/>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p:spPr>
                <p:txBody>
                  <a:bodyPr/>
                  <a:lstStyle/>
                  <a:p>
                    <a:endParaRPr lang="en-US"/>
                  </a:p>
                </p:txBody>
              </p:sp>
              <p:sp>
                <p:nvSpPr>
                  <p:cNvPr id="69" name="Arc 126">
                    <a:extLst>
                      <a:ext uri="{FF2B5EF4-FFF2-40B4-BE49-F238E27FC236}">
                        <a16:creationId xmlns:a16="http://schemas.microsoft.com/office/drawing/2014/main" id="{E887AF3A-E706-D54E-8896-487001A02804}"/>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12700" cap="rnd">
                    <a:solidFill>
                      <a:srgbClr val="000000"/>
                    </a:solidFill>
                    <a:round/>
                    <a:headEnd/>
                    <a:tailEnd/>
                  </a:ln>
                </p:spPr>
                <p:txBody>
                  <a:bodyPr/>
                  <a:lstStyle/>
                  <a:p>
                    <a:endParaRPr lang="en-US"/>
                  </a:p>
                </p:txBody>
              </p:sp>
            </p:grpSp>
            <p:grpSp>
              <p:nvGrpSpPr>
                <p:cNvPr id="65" name="Group 127">
                  <a:extLst>
                    <a:ext uri="{FF2B5EF4-FFF2-40B4-BE49-F238E27FC236}">
                      <a16:creationId xmlns:a16="http://schemas.microsoft.com/office/drawing/2014/main" id="{371CE239-0614-F54D-9445-324A963A2A2B}"/>
                    </a:ext>
                  </a:extLst>
                </p:cNvPr>
                <p:cNvGrpSpPr>
                  <a:grpSpLocks/>
                </p:cNvGrpSpPr>
                <p:nvPr/>
              </p:nvGrpSpPr>
              <p:grpSpPr bwMode="auto">
                <a:xfrm>
                  <a:off x="1779" y="2343"/>
                  <a:ext cx="94" cy="146"/>
                  <a:chOff x="1779" y="2343"/>
                  <a:chExt cx="94" cy="146"/>
                </a:xfrm>
              </p:grpSpPr>
              <p:sp>
                <p:nvSpPr>
                  <p:cNvPr id="66" name="Arc 128">
                    <a:extLst>
                      <a:ext uri="{FF2B5EF4-FFF2-40B4-BE49-F238E27FC236}">
                        <a16:creationId xmlns:a16="http://schemas.microsoft.com/office/drawing/2014/main" id="{ABBA3275-E575-FE47-9B2B-9B79BE28ED90}"/>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FFFFFF"/>
                  </a:solidFill>
                  <a:ln w="12700" cap="rnd">
                    <a:solidFill>
                      <a:srgbClr val="000000"/>
                    </a:solidFill>
                    <a:round/>
                    <a:headEnd/>
                    <a:tailEnd/>
                  </a:ln>
                </p:spPr>
                <p:txBody>
                  <a:bodyPr/>
                  <a:lstStyle/>
                  <a:p>
                    <a:endParaRPr lang="en-US"/>
                  </a:p>
                </p:txBody>
              </p:sp>
              <p:sp>
                <p:nvSpPr>
                  <p:cNvPr id="67" name="Arc 129">
                    <a:extLst>
                      <a:ext uri="{FF2B5EF4-FFF2-40B4-BE49-F238E27FC236}">
                        <a16:creationId xmlns:a16="http://schemas.microsoft.com/office/drawing/2014/main" id="{938312B9-051D-E340-8E28-D95631DCEEE7}"/>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FFFFFF"/>
                  </a:solidFill>
                  <a:ln w="12700" cap="rnd">
                    <a:solidFill>
                      <a:srgbClr val="000000"/>
                    </a:solidFill>
                    <a:round/>
                    <a:headEnd/>
                    <a:tailEnd/>
                  </a:ln>
                </p:spPr>
                <p:txBody>
                  <a:bodyPr/>
                  <a:lstStyle/>
                  <a:p>
                    <a:endParaRPr lang="en-US"/>
                  </a:p>
                </p:txBody>
              </p:sp>
            </p:grpSp>
          </p:grpSp>
          <p:grpSp>
            <p:nvGrpSpPr>
              <p:cNvPr id="52" name="Group 130">
                <a:extLst>
                  <a:ext uri="{FF2B5EF4-FFF2-40B4-BE49-F238E27FC236}">
                    <a16:creationId xmlns:a16="http://schemas.microsoft.com/office/drawing/2014/main" id="{2A800E3A-659D-7149-8AC4-7775EBA58A2A}"/>
                  </a:ext>
                </a:extLst>
              </p:cNvPr>
              <p:cNvGrpSpPr>
                <a:grpSpLocks/>
              </p:cNvGrpSpPr>
              <p:nvPr/>
            </p:nvGrpSpPr>
            <p:grpSpPr bwMode="auto">
              <a:xfrm flipH="1">
                <a:off x="6275388" y="5192713"/>
                <a:ext cx="104775" cy="749300"/>
                <a:chOff x="2005" y="2341"/>
                <a:chExt cx="97" cy="575"/>
              </a:xfrm>
            </p:grpSpPr>
            <p:grpSp>
              <p:nvGrpSpPr>
                <p:cNvPr id="55" name="Group 131">
                  <a:extLst>
                    <a:ext uri="{FF2B5EF4-FFF2-40B4-BE49-F238E27FC236}">
                      <a16:creationId xmlns:a16="http://schemas.microsoft.com/office/drawing/2014/main" id="{2C59CB69-28AC-CA42-87AF-749457555CB0}"/>
                    </a:ext>
                  </a:extLst>
                </p:cNvPr>
                <p:cNvGrpSpPr>
                  <a:grpSpLocks/>
                </p:cNvGrpSpPr>
                <p:nvPr/>
              </p:nvGrpSpPr>
              <p:grpSpPr bwMode="auto">
                <a:xfrm>
                  <a:off x="2008" y="2344"/>
                  <a:ext cx="88" cy="568"/>
                  <a:chOff x="2008" y="2344"/>
                  <a:chExt cx="88" cy="568"/>
                </a:xfrm>
              </p:grpSpPr>
              <p:sp>
                <p:nvSpPr>
                  <p:cNvPr id="61" name="Oval 132">
                    <a:extLst>
                      <a:ext uri="{FF2B5EF4-FFF2-40B4-BE49-F238E27FC236}">
                        <a16:creationId xmlns:a16="http://schemas.microsoft.com/office/drawing/2014/main" id="{81336A3C-CCDF-6649-BC90-1869B3BC91B7}"/>
                      </a:ext>
                    </a:extLst>
                  </p:cNvPr>
                  <p:cNvSpPr>
                    <a:spLocks noChangeArrowheads="1"/>
                  </p:cNvSpPr>
                  <p:nvPr/>
                </p:nvSpPr>
                <p:spPr bwMode="auto">
                  <a:xfrm>
                    <a:off x="2008" y="23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62" name="Oval 133">
                    <a:extLst>
                      <a:ext uri="{FF2B5EF4-FFF2-40B4-BE49-F238E27FC236}">
                        <a16:creationId xmlns:a16="http://schemas.microsoft.com/office/drawing/2014/main" id="{DBB1D50F-0EF0-6040-BEE4-D33EB0466D91}"/>
                      </a:ext>
                    </a:extLst>
                  </p:cNvPr>
                  <p:cNvSpPr>
                    <a:spLocks noChangeArrowheads="1"/>
                  </p:cNvSpPr>
                  <p:nvPr/>
                </p:nvSpPr>
                <p:spPr bwMode="auto">
                  <a:xfrm>
                    <a:off x="2008" y="26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56" name="Group 134">
                  <a:extLst>
                    <a:ext uri="{FF2B5EF4-FFF2-40B4-BE49-F238E27FC236}">
                      <a16:creationId xmlns:a16="http://schemas.microsoft.com/office/drawing/2014/main" id="{AFB163C4-3A3C-C444-8371-8D48AE37116E}"/>
                    </a:ext>
                  </a:extLst>
                </p:cNvPr>
                <p:cNvGrpSpPr>
                  <a:grpSpLocks/>
                </p:cNvGrpSpPr>
                <p:nvPr/>
              </p:nvGrpSpPr>
              <p:grpSpPr bwMode="auto">
                <a:xfrm>
                  <a:off x="2009" y="2341"/>
                  <a:ext cx="87" cy="92"/>
                  <a:chOff x="2009" y="2341"/>
                  <a:chExt cx="87" cy="92"/>
                </a:xfrm>
              </p:grpSpPr>
              <p:sp>
                <p:nvSpPr>
                  <p:cNvPr id="59" name="Arc 135">
                    <a:extLst>
                      <a:ext uri="{FF2B5EF4-FFF2-40B4-BE49-F238E27FC236}">
                        <a16:creationId xmlns:a16="http://schemas.microsoft.com/office/drawing/2014/main" id="{283FDCC0-2EFE-5543-B4F8-B8E299DFECD6}"/>
                      </a:ext>
                    </a:extLst>
                  </p:cNvPr>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0000FF"/>
                  </a:solidFill>
                  <a:ln w="12700" cap="rnd">
                    <a:solidFill>
                      <a:srgbClr val="000000"/>
                    </a:solidFill>
                    <a:round/>
                    <a:headEnd/>
                    <a:tailEnd/>
                  </a:ln>
                </p:spPr>
                <p:txBody>
                  <a:bodyPr/>
                  <a:lstStyle/>
                  <a:p>
                    <a:endParaRPr lang="en-US"/>
                  </a:p>
                </p:txBody>
              </p:sp>
              <p:sp>
                <p:nvSpPr>
                  <p:cNvPr id="60" name="Arc 136">
                    <a:extLst>
                      <a:ext uri="{FF2B5EF4-FFF2-40B4-BE49-F238E27FC236}">
                        <a16:creationId xmlns:a16="http://schemas.microsoft.com/office/drawing/2014/main" id="{67238BC9-4324-D441-BF83-1E9653E86BC0}"/>
                      </a:ext>
                    </a:extLst>
                  </p:cNvPr>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0000FF"/>
                  </a:solidFill>
                  <a:ln w="12700" cap="rnd">
                    <a:solidFill>
                      <a:srgbClr val="000000"/>
                    </a:solidFill>
                    <a:round/>
                    <a:headEnd/>
                    <a:tailEnd/>
                  </a:ln>
                </p:spPr>
                <p:txBody>
                  <a:bodyPr/>
                  <a:lstStyle/>
                  <a:p>
                    <a:endParaRPr lang="en-US"/>
                  </a:p>
                </p:txBody>
              </p:sp>
            </p:grpSp>
            <p:sp>
              <p:nvSpPr>
                <p:cNvPr id="57" name="Arc 137">
                  <a:extLst>
                    <a:ext uri="{FF2B5EF4-FFF2-40B4-BE49-F238E27FC236}">
                      <a16:creationId xmlns:a16="http://schemas.microsoft.com/office/drawing/2014/main" id="{5F5D07F8-4DF0-5E49-B807-2B8F3ADE25F8}"/>
                    </a:ext>
                  </a:extLst>
                </p:cNvPr>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000FF"/>
                </a:solidFill>
                <a:ln w="12700" cap="rnd">
                  <a:solidFill>
                    <a:srgbClr val="000000"/>
                  </a:solidFill>
                  <a:round/>
                  <a:headEnd/>
                  <a:tailEnd/>
                </a:ln>
              </p:spPr>
              <p:txBody>
                <a:bodyPr/>
                <a:lstStyle/>
                <a:p>
                  <a:endParaRPr lang="en-US"/>
                </a:p>
              </p:txBody>
            </p:sp>
            <p:sp>
              <p:nvSpPr>
                <p:cNvPr id="58" name="Arc 138">
                  <a:extLst>
                    <a:ext uri="{FF2B5EF4-FFF2-40B4-BE49-F238E27FC236}">
                      <a16:creationId xmlns:a16="http://schemas.microsoft.com/office/drawing/2014/main" id="{182F0A42-29D3-A44E-8BBB-F75A187F1512}"/>
                    </a:ext>
                  </a:extLst>
                </p:cNvPr>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0000FF"/>
                </a:solidFill>
                <a:ln w="12700" cap="rnd">
                  <a:solidFill>
                    <a:srgbClr val="000000"/>
                  </a:solidFill>
                  <a:round/>
                  <a:headEnd/>
                  <a:tailEnd/>
                </a:ln>
              </p:spPr>
              <p:txBody>
                <a:bodyPr/>
                <a:lstStyle/>
                <a:p>
                  <a:endParaRPr lang="en-US"/>
                </a:p>
              </p:txBody>
            </p:sp>
          </p:grpSp>
          <p:pic>
            <p:nvPicPr>
              <p:cNvPr id="53" name="Picture 198">
                <a:extLst>
                  <a:ext uri="{FF2B5EF4-FFF2-40B4-BE49-F238E27FC236}">
                    <a16:creationId xmlns:a16="http://schemas.microsoft.com/office/drawing/2014/main" id="{E9E60415-1E8A-014C-BBC5-F63F11ED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0" y="5372100"/>
                <a:ext cx="1079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AutoShape 214">
                <a:extLst>
                  <a:ext uri="{FF2B5EF4-FFF2-40B4-BE49-F238E27FC236}">
                    <a16:creationId xmlns:a16="http://schemas.microsoft.com/office/drawing/2014/main" id="{DB47D0D6-8611-1547-881B-103B85BDAC1A}"/>
                  </a:ext>
                </a:extLst>
              </p:cNvPr>
              <p:cNvSpPr>
                <a:spLocks noChangeArrowheads="1"/>
              </p:cNvSpPr>
              <p:nvPr/>
            </p:nvSpPr>
            <p:spPr bwMode="auto">
              <a:xfrm>
                <a:off x="6469063" y="56451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spTree>
    <p:extLst>
      <p:ext uri="{BB962C8B-B14F-4D97-AF65-F5344CB8AC3E}">
        <p14:creationId xmlns:p14="http://schemas.microsoft.com/office/powerpoint/2010/main" val="23720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2A901-9CDE-9647-9974-1B20F3B7DAEC}"/>
              </a:ext>
            </a:extLst>
          </p:cNvPr>
          <p:cNvSpPr/>
          <p:nvPr/>
        </p:nvSpPr>
        <p:spPr>
          <a:xfrm>
            <a:off x="146458" y="1447800"/>
            <a:ext cx="11899083" cy="4247317"/>
          </a:xfrm>
          <a:prstGeom prst="rect">
            <a:avLst/>
          </a:prstGeom>
        </p:spPr>
        <p:txBody>
          <a:bodyPr wrap="square">
            <a:spAutoFit/>
          </a:bodyPr>
          <a:lstStyle/>
          <a:p>
            <a:pPr marL="285750" indent="-285750">
              <a:buFont typeface="Arial" panose="020B0604020202020204" pitchFamily="34" charset="0"/>
              <a:buChar char="•"/>
            </a:pPr>
            <a:r>
              <a:rPr lang="en-US" dirty="0">
                <a:latin typeface="Avenir Book" panose="02000503020000020003" pitchFamily="2" charset="0"/>
              </a:rPr>
              <a:t>Two copies of a disease allele are required to express the phenotype.</a:t>
            </a:r>
          </a:p>
          <a:p>
            <a:pPr marL="285750" indent="-285750">
              <a:buFont typeface="Arial" panose="020B0604020202020204" pitchFamily="34" charset="0"/>
              <a:buChar char="•"/>
            </a:pPr>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Typically, the parents of an affected individual are not affected but are gene carriers.</a:t>
            </a:r>
          </a:p>
          <a:p>
            <a:pPr marL="285750" indent="-285750">
              <a:buFont typeface="Arial" panose="020B0604020202020204" pitchFamily="34" charset="0"/>
              <a:buChar char="•"/>
            </a:pPr>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With each pregnancy of carrier parents: </a:t>
            </a:r>
          </a:p>
          <a:p>
            <a:pPr marL="742950" lvl="1" indent="-285750">
              <a:buFont typeface="Arial" panose="020B0604020202020204" pitchFamily="34" charset="0"/>
              <a:buChar char="•"/>
            </a:pPr>
            <a:r>
              <a:rPr lang="en-US" dirty="0">
                <a:latin typeface="Avenir Book" panose="02000503020000020003" pitchFamily="2" charset="0"/>
              </a:rPr>
              <a:t>There is a one in four (25%) chance the offspring will inherit two copies of the disease allele and will therefore express the phenotype.</a:t>
            </a:r>
          </a:p>
          <a:p>
            <a:pPr marL="742950" lvl="1" indent="-285750">
              <a:buFont typeface="Arial" panose="020B0604020202020204" pitchFamily="34" charset="0"/>
              <a:buChar char="•"/>
            </a:pPr>
            <a:r>
              <a:rPr lang="en-US" dirty="0">
                <a:latin typeface="Avenir Book" panose="02000503020000020003" pitchFamily="2" charset="0"/>
              </a:rPr>
              <a:t>There is a one in two (50%) chance the offspring will inherit one copy of the disease allele and will be a carrier.</a:t>
            </a:r>
          </a:p>
          <a:p>
            <a:pPr marL="742950" lvl="1" indent="-285750">
              <a:buFont typeface="Arial" panose="020B0604020202020204" pitchFamily="34" charset="0"/>
              <a:buChar char="•"/>
            </a:pPr>
            <a:r>
              <a:rPr lang="en-US" dirty="0">
                <a:latin typeface="Avenir Book" panose="02000503020000020003" pitchFamily="2" charset="0"/>
              </a:rPr>
              <a:t>There is a one in four (25%) chance the offspring will inherit no copies of the disease allele and will not express the phenotype or be a carrier. This individual would not be at risk for passing the disorder on to his/her offspring.</a:t>
            </a:r>
          </a:p>
          <a:p>
            <a:pPr marL="742950" lvl="1" indent="-285750">
              <a:buFont typeface="Arial" panose="020B0604020202020204" pitchFamily="34" charset="0"/>
              <a:buChar char="•"/>
            </a:pPr>
            <a:r>
              <a:rPr lang="en-US" dirty="0">
                <a:latin typeface="Avenir Book" panose="02000503020000020003" pitchFamily="2" charset="0"/>
              </a:rPr>
              <a:t>Males = Females</a:t>
            </a:r>
          </a:p>
          <a:p>
            <a:pPr marL="742950" lvl="1" indent="-285750">
              <a:buFont typeface="Arial" panose="020B0604020202020204" pitchFamily="34" charset="0"/>
              <a:buChar char="•"/>
            </a:pPr>
            <a:r>
              <a:rPr lang="en-US" dirty="0">
                <a:latin typeface="Avenir Book" panose="02000503020000020003" pitchFamily="2" charset="0"/>
              </a:rPr>
              <a:t>Examples: sickle cell anemia and cystic fibrosis.</a:t>
            </a:r>
          </a:p>
          <a:p>
            <a:pPr lvl="1"/>
            <a:endParaRPr lang="en-US" dirty="0">
              <a:latin typeface="Avenir Book" panose="02000503020000020003" pitchFamily="2" charset="0"/>
            </a:endParaRPr>
          </a:p>
        </p:txBody>
      </p:sp>
      <p:sp>
        <p:nvSpPr>
          <p:cNvPr id="4" name="Rectangle 3">
            <a:extLst>
              <a:ext uri="{FF2B5EF4-FFF2-40B4-BE49-F238E27FC236}">
                <a16:creationId xmlns:a16="http://schemas.microsoft.com/office/drawing/2014/main" id="{404084CE-AAFC-7247-A556-B2D9EF6CA9B2}"/>
              </a:ext>
            </a:extLst>
          </p:cNvPr>
          <p:cNvSpPr/>
          <p:nvPr/>
        </p:nvSpPr>
        <p:spPr>
          <a:xfrm>
            <a:off x="2209800" y="111995"/>
            <a:ext cx="8603637" cy="769441"/>
          </a:xfrm>
          <a:prstGeom prst="rect">
            <a:avLst/>
          </a:prstGeom>
        </p:spPr>
        <p:txBody>
          <a:bodyPr wrap="none">
            <a:spAutoFit/>
          </a:bodyPr>
          <a:lstStyle/>
          <a:p>
            <a:r>
              <a:rPr lang="en-US" sz="4400" b="1" dirty="0">
                <a:solidFill>
                  <a:srgbClr val="0066FF"/>
                </a:solidFill>
                <a:latin typeface="Avenir Book" panose="02000503020000020003" pitchFamily="2" charset="0"/>
              </a:rPr>
              <a:t>Autosomal Recessive Inheritance </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338898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65D7F-4A8E-954B-8398-A6C55A479ED6}"/>
              </a:ext>
            </a:extLst>
          </p:cNvPr>
          <p:cNvSpPr/>
          <p:nvPr/>
        </p:nvSpPr>
        <p:spPr>
          <a:xfrm>
            <a:off x="533400" y="1332482"/>
            <a:ext cx="11125200" cy="1200329"/>
          </a:xfrm>
          <a:prstGeom prst="rect">
            <a:avLst/>
          </a:prstGeom>
        </p:spPr>
        <p:txBody>
          <a:bodyPr wrap="square">
            <a:spAutoFit/>
          </a:bodyPr>
          <a:lstStyle/>
          <a:p>
            <a:pPr marL="285750" indent="-285750">
              <a:buFont typeface="Arial" panose="020B0604020202020204" pitchFamily="34" charset="0"/>
              <a:buChar char="•"/>
            </a:pPr>
            <a:r>
              <a:rPr lang="en-US" dirty="0">
                <a:latin typeface="Avenir Book" panose="02000503020000020003" pitchFamily="2" charset="0"/>
              </a:rPr>
              <a:t>Most common in </a:t>
            </a:r>
            <a:r>
              <a:rPr lang="en-US" b="1" i="1" dirty="0">
                <a:latin typeface="Avenir Book" panose="02000503020000020003" pitchFamily="2" charset="0"/>
              </a:rPr>
              <a:t>consanguineous</a:t>
            </a:r>
            <a:r>
              <a:rPr lang="en-US" dirty="0">
                <a:latin typeface="Avenir Book" panose="02000503020000020003" pitchFamily="2" charset="0"/>
              </a:rPr>
              <a:t> relationships</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More frequently observed in individuals of certain ethnic backgrounds than others because these individuals are descendants of the same ancestors. </a:t>
            </a:r>
            <a:endParaRPr lang="en-US" b="0" i="0" u="none" strike="noStrike" dirty="0">
              <a:effectLst/>
              <a:latin typeface="Avenir Book" panose="02000503020000020003" pitchFamily="2" charset="0"/>
            </a:endParaRPr>
          </a:p>
        </p:txBody>
      </p:sp>
      <p:sp>
        <p:nvSpPr>
          <p:cNvPr id="3" name="Rectangle 2">
            <a:extLst>
              <a:ext uri="{FF2B5EF4-FFF2-40B4-BE49-F238E27FC236}">
                <a16:creationId xmlns:a16="http://schemas.microsoft.com/office/drawing/2014/main" id="{226C3D37-3FF5-3F46-A227-F8CD2AAA9764}"/>
              </a:ext>
            </a:extLst>
          </p:cNvPr>
          <p:cNvSpPr/>
          <p:nvPr/>
        </p:nvSpPr>
        <p:spPr>
          <a:xfrm>
            <a:off x="1524000" y="228600"/>
            <a:ext cx="9900467" cy="769441"/>
          </a:xfrm>
          <a:prstGeom prst="rect">
            <a:avLst/>
          </a:prstGeom>
        </p:spPr>
        <p:txBody>
          <a:bodyPr wrap="none">
            <a:spAutoFit/>
          </a:bodyPr>
          <a:lstStyle/>
          <a:p>
            <a:r>
              <a:rPr lang="en-US" sz="4400" b="1" dirty="0">
                <a:solidFill>
                  <a:srgbClr val="0066FF"/>
                </a:solidFill>
                <a:latin typeface="Avenir Book" panose="02000503020000020003" pitchFamily="2" charset="0"/>
              </a:rPr>
              <a:t>Autosomal Recessive Diseases (cont’d)</a:t>
            </a:r>
            <a:endParaRPr lang="en-US" sz="4400" dirty="0">
              <a:solidFill>
                <a:srgbClr val="0066FF"/>
              </a:solidFill>
              <a:latin typeface="Avenir Book" panose="02000503020000020003" pitchFamily="2" charset="0"/>
            </a:endParaRPr>
          </a:p>
        </p:txBody>
      </p:sp>
      <p:pic>
        <p:nvPicPr>
          <p:cNvPr id="4" name="Picture 3">
            <a:extLst>
              <a:ext uri="{FF2B5EF4-FFF2-40B4-BE49-F238E27FC236}">
                <a16:creationId xmlns:a16="http://schemas.microsoft.com/office/drawing/2014/main" id="{8FA2B082-2F3B-A541-933F-75ADBE8ED71B}"/>
              </a:ext>
            </a:extLst>
          </p:cNvPr>
          <p:cNvPicPr>
            <a:picLocks noChangeAspect="1"/>
          </p:cNvPicPr>
          <p:nvPr/>
        </p:nvPicPr>
        <p:blipFill>
          <a:blip r:embed="rId2"/>
          <a:stretch>
            <a:fillRect/>
          </a:stretch>
        </p:blipFill>
        <p:spPr>
          <a:xfrm>
            <a:off x="7097226" y="3971985"/>
            <a:ext cx="3046085" cy="2657415"/>
          </a:xfrm>
          <a:prstGeom prst="rect">
            <a:avLst/>
          </a:prstGeom>
        </p:spPr>
      </p:pic>
      <p:grpSp>
        <p:nvGrpSpPr>
          <p:cNvPr id="5" name="Group 4">
            <a:extLst>
              <a:ext uri="{FF2B5EF4-FFF2-40B4-BE49-F238E27FC236}">
                <a16:creationId xmlns:a16="http://schemas.microsoft.com/office/drawing/2014/main" id="{942B3AD4-34E1-F844-AF12-3DD55D235A80}"/>
              </a:ext>
            </a:extLst>
          </p:cNvPr>
          <p:cNvGrpSpPr/>
          <p:nvPr/>
        </p:nvGrpSpPr>
        <p:grpSpPr>
          <a:xfrm>
            <a:off x="2971800" y="4494579"/>
            <a:ext cx="1632474" cy="1906431"/>
            <a:chOff x="3429000" y="4800600"/>
            <a:chExt cx="1632474" cy="1906431"/>
          </a:xfrm>
        </p:grpSpPr>
        <p:grpSp>
          <p:nvGrpSpPr>
            <p:cNvPr id="6" name="Group 5">
              <a:extLst>
                <a:ext uri="{FF2B5EF4-FFF2-40B4-BE49-F238E27FC236}">
                  <a16:creationId xmlns:a16="http://schemas.microsoft.com/office/drawing/2014/main" id="{F4BCB437-6563-F94A-BB3F-00FA7B172060}"/>
                </a:ext>
              </a:extLst>
            </p:cNvPr>
            <p:cNvGrpSpPr/>
            <p:nvPr/>
          </p:nvGrpSpPr>
          <p:grpSpPr>
            <a:xfrm>
              <a:off x="4595740" y="6187918"/>
              <a:ext cx="237288" cy="515938"/>
              <a:chOff x="7197725" y="5018088"/>
              <a:chExt cx="346075" cy="752475"/>
            </a:xfrm>
          </p:grpSpPr>
          <p:grpSp>
            <p:nvGrpSpPr>
              <p:cNvPr id="60" name="Group 20">
                <a:extLst>
                  <a:ext uri="{FF2B5EF4-FFF2-40B4-BE49-F238E27FC236}">
                    <a16:creationId xmlns:a16="http://schemas.microsoft.com/office/drawing/2014/main" id="{234AA9CB-A032-2F49-9F83-768071718D82}"/>
                  </a:ext>
                </a:extLst>
              </p:cNvPr>
              <p:cNvGrpSpPr>
                <a:grpSpLocks/>
              </p:cNvGrpSpPr>
              <p:nvPr/>
            </p:nvGrpSpPr>
            <p:grpSpPr bwMode="auto">
              <a:xfrm>
                <a:off x="7199313" y="5022850"/>
                <a:ext cx="92075" cy="739775"/>
                <a:chOff x="1780" y="2344"/>
                <a:chExt cx="88" cy="568"/>
              </a:xfrm>
            </p:grpSpPr>
            <p:sp>
              <p:nvSpPr>
                <p:cNvPr id="76" name="Oval 21">
                  <a:extLst>
                    <a:ext uri="{FF2B5EF4-FFF2-40B4-BE49-F238E27FC236}">
                      <a16:creationId xmlns:a16="http://schemas.microsoft.com/office/drawing/2014/main" id="{1BB681BE-88E9-8045-8684-9FCE2C878E7B}"/>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Oval 22">
                  <a:extLst>
                    <a:ext uri="{FF2B5EF4-FFF2-40B4-BE49-F238E27FC236}">
                      <a16:creationId xmlns:a16="http://schemas.microsoft.com/office/drawing/2014/main" id="{B8B11C0E-336D-004C-B149-013839EDFFE9}"/>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1" name="Group 23">
                <a:extLst>
                  <a:ext uri="{FF2B5EF4-FFF2-40B4-BE49-F238E27FC236}">
                    <a16:creationId xmlns:a16="http://schemas.microsoft.com/office/drawing/2014/main" id="{F3285319-3377-424A-8B85-A5F01C7B0046}"/>
                  </a:ext>
                </a:extLst>
              </p:cNvPr>
              <p:cNvGrpSpPr>
                <a:grpSpLocks/>
              </p:cNvGrpSpPr>
              <p:nvPr/>
            </p:nvGrpSpPr>
            <p:grpSpPr bwMode="auto">
              <a:xfrm>
                <a:off x="7208838" y="5534025"/>
                <a:ext cx="101600" cy="236538"/>
                <a:chOff x="1789" y="2854"/>
                <a:chExt cx="73" cy="64"/>
              </a:xfrm>
            </p:grpSpPr>
            <p:sp>
              <p:nvSpPr>
                <p:cNvPr id="74" name="Arc 24">
                  <a:extLst>
                    <a:ext uri="{FF2B5EF4-FFF2-40B4-BE49-F238E27FC236}">
                      <a16:creationId xmlns:a16="http://schemas.microsoft.com/office/drawing/2014/main" id="{CD94F102-B026-884E-A1C0-F4FE10C539F4}"/>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19191"/>
                </a:solidFill>
                <a:ln w="12700" cap="rnd">
                  <a:solidFill>
                    <a:srgbClr val="000000"/>
                  </a:solidFill>
                  <a:round/>
                  <a:headEnd/>
                  <a:tailEnd/>
                </a:ln>
              </p:spPr>
              <p:txBody>
                <a:bodyPr/>
                <a:lstStyle/>
                <a:p>
                  <a:endParaRPr lang="en-US"/>
                </a:p>
              </p:txBody>
            </p:sp>
            <p:sp>
              <p:nvSpPr>
                <p:cNvPr id="75" name="Arc 25">
                  <a:extLst>
                    <a:ext uri="{FF2B5EF4-FFF2-40B4-BE49-F238E27FC236}">
                      <a16:creationId xmlns:a16="http://schemas.microsoft.com/office/drawing/2014/main" id="{D1DC38CF-ACE7-CD4B-94F8-E19BC4D9A068}"/>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19191"/>
                </a:solidFill>
                <a:ln w="12700" cap="rnd">
                  <a:solidFill>
                    <a:srgbClr val="000000"/>
                  </a:solidFill>
                  <a:round/>
                  <a:headEnd/>
                  <a:tailEnd/>
                </a:ln>
              </p:spPr>
              <p:txBody>
                <a:bodyPr/>
                <a:lstStyle/>
                <a:p>
                  <a:endParaRPr lang="en-US"/>
                </a:p>
              </p:txBody>
            </p:sp>
          </p:grpSp>
          <p:grpSp>
            <p:nvGrpSpPr>
              <p:cNvPr id="62" name="Group 26">
                <a:extLst>
                  <a:ext uri="{FF2B5EF4-FFF2-40B4-BE49-F238E27FC236}">
                    <a16:creationId xmlns:a16="http://schemas.microsoft.com/office/drawing/2014/main" id="{6D390AA1-DEB8-814D-AAC5-28CD09C81EB8}"/>
                  </a:ext>
                </a:extLst>
              </p:cNvPr>
              <p:cNvGrpSpPr>
                <a:grpSpLocks/>
              </p:cNvGrpSpPr>
              <p:nvPr/>
            </p:nvGrpSpPr>
            <p:grpSpPr bwMode="auto">
              <a:xfrm>
                <a:off x="7197725" y="5021263"/>
                <a:ext cx="100013" cy="190500"/>
                <a:chOff x="1779" y="2343"/>
                <a:chExt cx="94" cy="146"/>
              </a:xfrm>
            </p:grpSpPr>
            <p:sp>
              <p:nvSpPr>
                <p:cNvPr id="72" name="Arc 27">
                  <a:extLst>
                    <a:ext uri="{FF2B5EF4-FFF2-40B4-BE49-F238E27FC236}">
                      <a16:creationId xmlns:a16="http://schemas.microsoft.com/office/drawing/2014/main" id="{AF4F1127-78A0-6745-8DAE-AFCA5A1981A8}"/>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919191"/>
                </a:solidFill>
                <a:ln w="12700" cap="rnd">
                  <a:solidFill>
                    <a:srgbClr val="000000"/>
                  </a:solidFill>
                  <a:round/>
                  <a:headEnd/>
                  <a:tailEnd/>
                </a:ln>
              </p:spPr>
              <p:txBody>
                <a:bodyPr/>
                <a:lstStyle/>
                <a:p>
                  <a:endParaRPr lang="en-US"/>
                </a:p>
              </p:txBody>
            </p:sp>
            <p:sp>
              <p:nvSpPr>
                <p:cNvPr id="73" name="Arc 28">
                  <a:extLst>
                    <a:ext uri="{FF2B5EF4-FFF2-40B4-BE49-F238E27FC236}">
                      <a16:creationId xmlns:a16="http://schemas.microsoft.com/office/drawing/2014/main" id="{94785970-C01C-EE47-887E-134B429692C0}"/>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919191"/>
                </a:solidFill>
                <a:ln w="12700" cap="rnd">
                  <a:solidFill>
                    <a:srgbClr val="000000"/>
                  </a:solidFill>
                  <a:round/>
                  <a:headEnd/>
                  <a:tailEnd/>
                </a:ln>
              </p:spPr>
              <p:txBody>
                <a:bodyPr/>
                <a:lstStyle/>
                <a:p>
                  <a:endParaRPr lang="en-US"/>
                </a:p>
              </p:txBody>
            </p:sp>
          </p:grpSp>
          <p:grpSp>
            <p:nvGrpSpPr>
              <p:cNvPr id="63" name="Group 29">
                <a:extLst>
                  <a:ext uri="{FF2B5EF4-FFF2-40B4-BE49-F238E27FC236}">
                    <a16:creationId xmlns:a16="http://schemas.microsoft.com/office/drawing/2014/main" id="{01D612BA-FF40-234F-817D-E5C68DF24637}"/>
                  </a:ext>
                </a:extLst>
              </p:cNvPr>
              <p:cNvGrpSpPr>
                <a:grpSpLocks/>
              </p:cNvGrpSpPr>
              <p:nvPr/>
            </p:nvGrpSpPr>
            <p:grpSpPr bwMode="auto">
              <a:xfrm>
                <a:off x="7439025" y="5018088"/>
                <a:ext cx="104775" cy="749300"/>
                <a:chOff x="2005" y="2341"/>
                <a:chExt cx="97" cy="575"/>
              </a:xfrm>
            </p:grpSpPr>
            <p:grpSp>
              <p:nvGrpSpPr>
                <p:cNvPr id="64" name="Group 30">
                  <a:extLst>
                    <a:ext uri="{FF2B5EF4-FFF2-40B4-BE49-F238E27FC236}">
                      <a16:creationId xmlns:a16="http://schemas.microsoft.com/office/drawing/2014/main" id="{88F208F9-E97A-1E40-A479-CDCB7071C7E4}"/>
                    </a:ext>
                  </a:extLst>
                </p:cNvPr>
                <p:cNvGrpSpPr>
                  <a:grpSpLocks/>
                </p:cNvGrpSpPr>
                <p:nvPr/>
              </p:nvGrpSpPr>
              <p:grpSpPr bwMode="auto">
                <a:xfrm>
                  <a:off x="2008" y="2344"/>
                  <a:ext cx="88" cy="568"/>
                  <a:chOff x="2008" y="2344"/>
                  <a:chExt cx="88" cy="568"/>
                </a:xfrm>
              </p:grpSpPr>
              <p:sp>
                <p:nvSpPr>
                  <p:cNvPr id="70" name="Oval 31">
                    <a:extLst>
                      <a:ext uri="{FF2B5EF4-FFF2-40B4-BE49-F238E27FC236}">
                        <a16:creationId xmlns:a16="http://schemas.microsoft.com/office/drawing/2014/main" id="{1C6F205D-76FE-B744-A9A1-630A4B1119EE}"/>
                      </a:ext>
                    </a:extLst>
                  </p:cNvPr>
                  <p:cNvSpPr>
                    <a:spLocks noChangeArrowheads="1"/>
                  </p:cNvSpPr>
                  <p:nvPr/>
                </p:nvSpPr>
                <p:spPr bwMode="auto">
                  <a:xfrm>
                    <a:off x="2008" y="23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71" name="Oval 32">
                    <a:extLst>
                      <a:ext uri="{FF2B5EF4-FFF2-40B4-BE49-F238E27FC236}">
                        <a16:creationId xmlns:a16="http://schemas.microsoft.com/office/drawing/2014/main" id="{F931E24F-F164-0E4B-A6BC-80B2AF2B32CD}"/>
                      </a:ext>
                    </a:extLst>
                  </p:cNvPr>
                  <p:cNvSpPr>
                    <a:spLocks noChangeArrowheads="1"/>
                  </p:cNvSpPr>
                  <p:nvPr/>
                </p:nvSpPr>
                <p:spPr bwMode="auto">
                  <a:xfrm>
                    <a:off x="2008" y="26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nvGrpSpPr>
                <p:cNvPr id="65" name="Group 33">
                  <a:extLst>
                    <a:ext uri="{FF2B5EF4-FFF2-40B4-BE49-F238E27FC236}">
                      <a16:creationId xmlns:a16="http://schemas.microsoft.com/office/drawing/2014/main" id="{7B5A2FA4-EDAF-284C-8B11-909DF9B8DD63}"/>
                    </a:ext>
                  </a:extLst>
                </p:cNvPr>
                <p:cNvGrpSpPr>
                  <a:grpSpLocks/>
                </p:cNvGrpSpPr>
                <p:nvPr/>
              </p:nvGrpSpPr>
              <p:grpSpPr bwMode="auto">
                <a:xfrm>
                  <a:off x="2009" y="2341"/>
                  <a:ext cx="87" cy="92"/>
                  <a:chOff x="2009" y="2341"/>
                  <a:chExt cx="87" cy="92"/>
                </a:xfrm>
              </p:grpSpPr>
              <p:sp>
                <p:nvSpPr>
                  <p:cNvPr id="68" name="Arc 34">
                    <a:extLst>
                      <a:ext uri="{FF2B5EF4-FFF2-40B4-BE49-F238E27FC236}">
                        <a16:creationId xmlns:a16="http://schemas.microsoft.com/office/drawing/2014/main" id="{4DFF5DCC-8FBD-3C4E-AF3B-7BCC8773C113}"/>
                      </a:ext>
                    </a:extLst>
                  </p:cNvPr>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99CCFF"/>
                  </a:solidFill>
                  <a:ln w="12700" cap="rnd">
                    <a:solidFill>
                      <a:srgbClr val="000000"/>
                    </a:solidFill>
                    <a:round/>
                    <a:headEnd/>
                    <a:tailEnd/>
                  </a:ln>
                </p:spPr>
                <p:txBody>
                  <a:bodyPr/>
                  <a:lstStyle/>
                  <a:p>
                    <a:endParaRPr lang="en-US"/>
                  </a:p>
                </p:txBody>
              </p:sp>
              <p:sp>
                <p:nvSpPr>
                  <p:cNvPr id="69" name="Arc 35">
                    <a:extLst>
                      <a:ext uri="{FF2B5EF4-FFF2-40B4-BE49-F238E27FC236}">
                        <a16:creationId xmlns:a16="http://schemas.microsoft.com/office/drawing/2014/main" id="{C1D36A59-6046-5B4F-AF9E-CF64A09DC4EA}"/>
                      </a:ext>
                    </a:extLst>
                  </p:cNvPr>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99CCFF"/>
                  </a:solidFill>
                  <a:ln w="12700" cap="rnd">
                    <a:solidFill>
                      <a:srgbClr val="000000"/>
                    </a:solidFill>
                    <a:round/>
                    <a:headEnd/>
                    <a:tailEnd/>
                  </a:ln>
                </p:spPr>
                <p:txBody>
                  <a:bodyPr/>
                  <a:lstStyle/>
                  <a:p>
                    <a:endParaRPr lang="en-US"/>
                  </a:p>
                </p:txBody>
              </p:sp>
            </p:grpSp>
            <p:sp>
              <p:nvSpPr>
                <p:cNvPr id="66" name="Arc 36">
                  <a:extLst>
                    <a:ext uri="{FF2B5EF4-FFF2-40B4-BE49-F238E27FC236}">
                      <a16:creationId xmlns:a16="http://schemas.microsoft.com/office/drawing/2014/main" id="{6FCD31F1-DF6A-354E-B55C-8DC8DCED9C72}"/>
                    </a:ext>
                  </a:extLst>
                </p:cNvPr>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rgbClr val="000000"/>
                  </a:solidFill>
                  <a:round/>
                  <a:headEnd/>
                  <a:tailEnd/>
                </a:ln>
              </p:spPr>
              <p:txBody>
                <a:bodyPr/>
                <a:lstStyle/>
                <a:p>
                  <a:endParaRPr lang="en-US"/>
                </a:p>
              </p:txBody>
            </p:sp>
            <p:sp>
              <p:nvSpPr>
                <p:cNvPr id="67" name="Arc 37">
                  <a:extLst>
                    <a:ext uri="{FF2B5EF4-FFF2-40B4-BE49-F238E27FC236}">
                      <a16:creationId xmlns:a16="http://schemas.microsoft.com/office/drawing/2014/main" id="{005DF7F4-C0C6-674F-AEF3-A6A55AE007D9}"/>
                    </a:ext>
                  </a:extLst>
                </p:cNvPr>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rgbClr val="000000"/>
                  </a:solidFill>
                  <a:round/>
                  <a:headEnd/>
                  <a:tailEnd/>
                </a:ln>
              </p:spPr>
              <p:txBody>
                <a:bodyPr/>
                <a:lstStyle/>
                <a:p>
                  <a:endParaRPr lang="en-US"/>
                </a:p>
              </p:txBody>
            </p:sp>
          </p:grpSp>
        </p:grpSp>
        <p:sp>
          <p:nvSpPr>
            <p:cNvPr id="7" name="Oval 62">
              <a:extLst>
                <a:ext uri="{FF2B5EF4-FFF2-40B4-BE49-F238E27FC236}">
                  <a16:creationId xmlns:a16="http://schemas.microsoft.com/office/drawing/2014/main" id="{7F8D1AE7-2AFB-D947-8BAF-F6A18C260FE0}"/>
                </a:ext>
              </a:extLst>
            </p:cNvPr>
            <p:cNvSpPr>
              <a:spLocks noChangeArrowheads="1"/>
            </p:cNvSpPr>
            <p:nvPr/>
          </p:nvSpPr>
          <p:spPr bwMode="auto">
            <a:xfrm>
              <a:off x="4479854" y="4927601"/>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Rectangle 63">
              <a:extLst>
                <a:ext uri="{FF2B5EF4-FFF2-40B4-BE49-F238E27FC236}">
                  <a16:creationId xmlns:a16="http://schemas.microsoft.com/office/drawing/2014/main" id="{24A202AF-D3C8-D64F-9428-DD8BBDC412F5}"/>
                </a:ext>
              </a:extLst>
            </p:cNvPr>
            <p:cNvSpPr>
              <a:spLocks noChangeArrowheads="1"/>
            </p:cNvSpPr>
            <p:nvPr/>
          </p:nvSpPr>
          <p:spPr bwMode="auto">
            <a:xfrm>
              <a:off x="3833740" y="4927601"/>
              <a:ext cx="268288" cy="2587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64">
              <a:extLst>
                <a:ext uri="{FF2B5EF4-FFF2-40B4-BE49-F238E27FC236}">
                  <a16:creationId xmlns:a16="http://schemas.microsoft.com/office/drawing/2014/main" id="{6D5248C0-A641-CF4B-9525-69CF8F2D112E}"/>
                </a:ext>
              </a:extLst>
            </p:cNvPr>
            <p:cNvSpPr>
              <a:spLocks noChangeShapeType="1"/>
            </p:cNvSpPr>
            <p:nvPr/>
          </p:nvSpPr>
          <p:spPr bwMode="auto">
            <a:xfrm>
              <a:off x="4090915" y="5046663"/>
              <a:ext cx="38735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65">
              <a:extLst>
                <a:ext uri="{FF2B5EF4-FFF2-40B4-BE49-F238E27FC236}">
                  <a16:creationId xmlns:a16="http://schemas.microsoft.com/office/drawing/2014/main" id="{7FDCEF01-10F6-9E43-A68F-8438EBC8C38D}"/>
                </a:ext>
              </a:extLst>
            </p:cNvPr>
            <p:cNvSpPr>
              <a:spLocks noChangeArrowheads="1"/>
            </p:cNvSpPr>
            <p:nvPr/>
          </p:nvSpPr>
          <p:spPr bwMode="auto">
            <a:xfrm>
              <a:off x="3744840" y="5756276"/>
              <a:ext cx="268288" cy="258763"/>
            </a:xfrm>
            <a:prstGeom prst="rect">
              <a:avLst/>
            </a:prstGeom>
            <a:solidFill>
              <a:schemeClr val="tx1"/>
            </a:solidFill>
            <a:ln w="15875">
              <a:solidFill>
                <a:schemeClr val="tx1"/>
              </a:solidFill>
              <a:miter lim="800000"/>
              <a:headEnd/>
              <a:tailEnd/>
            </a:ln>
          </p:spPr>
          <p:txBody>
            <a:bodyPr wrap="none" anchor="ctr"/>
            <a:lstStyle/>
            <a:p>
              <a:endParaRPr lang="en-US"/>
            </a:p>
          </p:txBody>
        </p:sp>
        <p:sp>
          <p:nvSpPr>
            <p:cNvPr id="11" name="Oval 66">
              <a:extLst>
                <a:ext uri="{FF2B5EF4-FFF2-40B4-BE49-F238E27FC236}">
                  <a16:creationId xmlns:a16="http://schemas.microsoft.com/office/drawing/2014/main" id="{1CB6B61D-B810-C54F-B408-C3A1295DEBE2}"/>
                </a:ext>
              </a:extLst>
            </p:cNvPr>
            <p:cNvSpPr>
              <a:spLocks noChangeArrowheads="1"/>
            </p:cNvSpPr>
            <p:nvPr/>
          </p:nvSpPr>
          <p:spPr bwMode="auto">
            <a:xfrm>
              <a:off x="4575104" y="5754689"/>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7">
              <a:extLst>
                <a:ext uri="{FF2B5EF4-FFF2-40B4-BE49-F238E27FC236}">
                  <a16:creationId xmlns:a16="http://schemas.microsoft.com/office/drawing/2014/main" id="{480D0E06-86E3-B642-AEDD-DEB6150F5E49}"/>
                </a:ext>
              </a:extLst>
            </p:cNvPr>
            <p:cNvSpPr>
              <a:spLocks noChangeShapeType="1"/>
            </p:cNvSpPr>
            <p:nvPr/>
          </p:nvSpPr>
          <p:spPr bwMode="auto">
            <a:xfrm>
              <a:off x="4259190" y="5046663"/>
              <a:ext cx="0" cy="487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8">
              <a:extLst>
                <a:ext uri="{FF2B5EF4-FFF2-40B4-BE49-F238E27FC236}">
                  <a16:creationId xmlns:a16="http://schemas.microsoft.com/office/drawing/2014/main" id="{8B3EE7FA-CA44-8242-B2B2-94B434D80203}"/>
                </a:ext>
              </a:extLst>
            </p:cNvPr>
            <p:cNvSpPr>
              <a:spLocks noChangeShapeType="1"/>
            </p:cNvSpPr>
            <p:nvPr/>
          </p:nvSpPr>
          <p:spPr bwMode="auto">
            <a:xfrm>
              <a:off x="3876603" y="5537200"/>
              <a:ext cx="82391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69">
              <a:extLst>
                <a:ext uri="{FF2B5EF4-FFF2-40B4-BE49-F238E27FC236}">
                  <a16:creationId xmlns:a16="http://schemas.microsoft.com/office/drawing/2014/main" id="{DF9639BA-CE26-904A-925D-398DD4C91563}"/>
                </a:ext>
              </a:extLst>
            </p:cNvPr>
            <p:cNvSpPr>
              <a:spLocks noChangeShapeType="1"/>
            </p:cNvSpPr>
            <p:nvPr/>
          </p:nvSpPr>
          <p:spPr bwMode="auto">
            <a:xfrm>
              <a:off x="3879778" y="5534026"/>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70">
              <a:extLst>
                <a:ext uri="{FF2B5EF4-FFF2-40B4-BE49-F238E27FC236}">
                  <a16:creationId xmlns:a16="http://schemas.microsoft.com/office/drawing/2014/main" id="{85D90002-D1A4-E24F-BFDA-8141643705E9}"/>
                </a:ext>
              </a:extLst>
            </p:cNvPr>
            <p:cNvSpPr>
              <a:spLocks noChangeShapeType="1"/>
            </p:cNvSpPr>
            <p:nvPr/>
          </p:nvSpPr>
          <p:spPr bwMode="auto">
            <a:xfrm>
              <a:off x="4698928" y="5543551"/>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 name="Group 15">
              <a:extLst>
                <a:ext uri="{FF2B5EF4-FFF2-40B4-BE49-F238E27FC236}">
                  <a16:creationId xmlns:a16="http://schemas.microsoft.com/office/drawing/2014/main" id="{0F6B2B10-F147-2A49-88BD-ED7E1C6BA957}"/>
                </a:ext>
              </a:extLst>
            </p:cNvPr>
            <p:cNvGrpSpPr/>
            <p:nvPr/>
          </p:nvGrpSpPr>
          <p:grpSpPr>
            <a:xfrm>
              <a:off x="4808564" y="4805362"/>
              <a:ext cx="252910" cy="508000"/>
              <a:chOff x="6303963" y="3552825"/>
              <a:chExt cx="368300" cy="739775"/>
            </a:xfrm>
          </p:grpSpPr>
          <p:grpSp>
            <p:nvGrpSpPr>
              <p:cNvPr id="52" name="Group 5">
                <a:extLst>
                  <a:ext uri="{FF2B5EF4-FFF2-40B4-BE49-F238E27FC236}">
                    <a16:creationId xmlns:a16="http://schemas.microsoft.com/office/drawing/2014/main" id="{07C42D44-9810-3048-999A-85D9724BD2F4}"/>
                  </a:ext>
                </a:extLst>
              </p:cNvPr>
              <p:cNvGrpSpPr>
                <a:grpSpLocks/>
              </p:cNvGrpSpPr>
              <p:nvPr/>
            </p:nvGrpSpPr>
            <p:grpSpPr bwMode="auto">
              <a:xfrm>
                <a:off x="6578600" y="3552825"/>
                <a:ext cx="93663" cy="739775"/>
                <a:chOff x="1636" y="1144"/>
                <a:chExt cx="88" cy="568"/>
              </a:xfrm>
            </p:grpSpPr>
            <p:sp>
              <p:nvSpPr>
                <p:cNvPr id="58" name="Oval 6">
                  <a:extLst>
                    <a:ext uri="{FF2B5EF4-FFF2-40B4-BE49-F238E27FC236}">
                      <a16:creationId xmlns:a16="http://schemas.microsoft.com/office/drawing/2014/main" id="{E591672A-52E5-5F48-B06A-9F4D10EC22A3}"/>
                    </a:ext>
                  </a:extLst>
                </p:cNvPr>
                <p:cNvSpPr>
                  <a:spLocks noChangeArrowheads="1"/>
                </p:cNvSpPr>
                <p:nvPr/>
              </p:nvSpPr>
              <p:spPr bwMode="auto">
                <a:xfrm>
                  <a:off x="1636" y="1144"/>
                  <a:ext cx="88" cy="280"/>
                </a:xfrm>
                <a:prstGeom prst="ellipse">
                  <a:avLst/>
                </a:prstGeom>
                <a:solidFill>
                  <a:srgbClr val="919191"/>
                </a:solidFill>
                <a:ln w="12700">
                  <a:solidFill>
                    <a:srgbClr val="000000"/>
                  </a:solidFill>
                  <a:round/>
                  <a:headEnd/>
                  <a:tailEnd/>
                </a:ln>
              </p:spPr>
              <p:txBody>
                <a:bodyPr wrap="none" anchor="ctr"/>
                <a:lstStyle/>
                <a:p>
                  <a:endParaRPr lang="en-US"/>
                </a:p>
              </p:txBody>
            </p:sp>
            <p:sp>
              <p:nvSpPr>
                <p:cNvPr id="59" name="Oval 7">
                  <a:extLst>
                    <a:ext uri="{FF2B5EF4-FFF2-40B4-BE49-F238E27FC236}">
                      <a16:creationId xmlns:a16="http://schemas.microsoft.com/office/drawing/2014/main" id="{96B2DD8D-E564-194B-B440-F78D98B4D58B}"/>
                    </a:ext>
                  </a:extLst>
                </p:cNvPr>
                <p:cNvSpPr>
                  <a:spLocks noChangeArrowheads="1"/>
                </p:cNvSpPr>
                <p:nvPr/>
              </p:nvSpPr>
              <p:spPr bwMode="auto">
                <a:xfrm>
                  <a:off x="1636" y="1432"/>
                  <a:ext cx="88" cy="280"/>
                </a:xfrm>
                <a:prstGeom prst="ellipse">
                  <a:avLst/>
                </a:prstGeom>
                <a:solidFill>
                  <a:srgbClr val="919191"/>
                </a:solidFill>
                <a:ln w="12700">
                  <a:solidFill>
                    <a:srgbClr val="000000"/>
                  </a:solidFill>
                  <a:round/>
                  <a:headEnd/>
                  <a:tailEnd/>
                </a:ln>
              </p:spPr>
              <p:txBody>
                <a:bodyPr wrap="none" anchor="ctr"/>
                <a:lstStyle/>
                <a:p>
                  <a:endParaRPr lang="en-US"/>
                </a:p>
              </p:txBody>
            </p:sp>
          </p:grpSp>
          <p:grpSp>
            <p:nvGrpSpPr>
              <p:cNvPr id="53" name="Group 9">
                <a:extLst>
                  <a:ext uri="{FF2B5EF4-FFF2-40B4-BE49-F238E27FC236}">
                    <a16:creationId xmlns:a16="http://schemas.microsoft.com/office/drawing/2014/main" id="{8009773B-9374-E54E-982C-F369C5DC08F8}"/>
                  </a:ext>
                </a:extLst>
              </p:cNvPr>
              <p:cNvGrpSpPr>
                <a:grpSpLocks/>
              </p:cNvGrpSpPr>
              <p:nvPr/>
            </p:nvGrpSpPr>
            <p:grpSpPr bwMode="auto">
              <a:xfrm>
                <a:off x="6373813" y="3552825"/>
                <a:ext cx="93662" cy="739775"/>
                <a:chOff x="1444" y="1144"/>
                <a:chExt cx="88" cy="568"/>
              </a:xfrm>
            </p:grpSpPr>
            <p:sp>
              <p:nvSpPr>
                <p:cNvPr id="56" name="Oval 10">
                  <a:extLst>
                    <a:ext uri="{FF2B5EF4-FFF2-40B4-BE49-F238E27FC236}">
                      <a16:creationId xmlns:a16="http://schemas.microsoft.com/office/drawing/2014/main" id="{1A9D4B8B-563F-6644-A325-85BEDC58891C}"/>
                    </a:ext>
                  </a:extLst>
                </p:cNvPr>
                <p:cNvSpPr>
                  <a:spLocks noChangeArrowheads="1"/>
                </p:cNvSpPr>
                <p:nvPr/>
              </p:nvSpPr>
              <p:spPr bwMode="auto">
                <a:xfrm>
                  <a:off x="1444" y="11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Oval 11">
                  <a:extLst>
                    <a:ext uri="{FF2B5EF4-FFF2-40B4-BE49-F238E27FC236}">
                      <a16:creationId xmlns:a16="http://schemas.microsoft.com/office/drawing/2014/main" id="{15E362DF-5E11-0E4B-8D4E-00BED82B5BFF}"/>
                    </a:ext>
                  </a:extLst>
                </p:cNvPr>
                <p:cNvSpPr>
                  <a:spLocks noChangeArrowheads="1"/>
                </p:cNvSpPr>
                <p:nvPr/>
              </p:nvSpPr>
              <p:spPr bwMode="auto">
                <a:xfrm>
                  <a:off x="1444" y="14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4" name="Line 12">
                <a:extLst>
                  <a:ext uri="{FF2B5EF4-FFF2-40B4-BE49-F238E27FC236}">
                    <a16:creationId xmlns:a16="http://schemas.microsoft.com/office/drawing/2014/main" id="{F1846074-5618-B04C-8921-08A6415468C8}"/>
                  </a:ext>
                </a:extLst>
              </p:cNvPr>
              <p:cNvSpPr>
                <a:spLocks noChangeShapeType="1"/>
              </p:cNvSpPr>
              <p:nvPr/>
            </p:nvSpPr>
            <p:spPr bwMode="auto">
              <a:xfrm>
                <a:off x="6369050" y="4110038"/>
                <a:ext cx="103188"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AutoShape 71">
                <a:extLst>
                  <a:ext uri="{FF2B5EF4-FFF2-40B4-BE49-F238E27FC236}">
                    <a16:creationId xmlns:a16="http://schemas.microsoft.com/office/drawing/2014/main" id="{ED128A59-4B6C-D349-8544-8AE10891B1E9}"/>
                  </a:ext>
                </a:extLst>
              </p:cNvPr>
              <p:cNvSpPr>
                <a:spLocks noChangeArrowheads="1"/>
              </p:cNvSpPr>
              <p:nvPr/>
            </p:nvSpPr>
            <p:spPr bwMode="auto">
              <a:xfrm>
                <a:off x="6303963" y="39941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nvGrpSpPr>
            <p:cNvPr id="17" name="Group 16">
              <a:extLst>
                <a:ext uri="{FF2B5EF4-FFF2-40B4-BE49-F238E27FC236}">
                  <a16:creationId xmlns:a16="http://schemas.microsoft.com/office/drawing/2014/main" id="{45353F1A-DE51-5143-B24C-95DBAC918E45}"/>
                </a:ext>
              </a:extLst>
            </p:cNvPr>
            <p:cNvGrpSpPr/>
            <p:nvPr/>
          </p:nvGrpSpPr>
          <p:grpSpPr>
            <a:xfrm>
              <a:off x="3429000" y="4800600"/>
              <a:ext cx="247578" cy="512762"/>
              <a:chOff x="7104063" y="3552825"/>
              <a:chExt cx="357187" cy="739775"/>
            </a:xfrm>
          </p:grpSpPr>
          <p:grpSp>
            <p:nvGrpSpPr>
              <p:cNvPr id="44" name="Group 13">
                <a:extLst>
                  <a:ext uri="{FF2B5EF4-FFF2-40B4-BE49-F238E27FC236}">
                    <a16:creationId xmlns:a16="http://schemas.microsoft.com/office/drawing/2014/main" id="{49900317-AE23-3F42-BF2C-E1BE4432D253}"/>
                  </a:ext>
                </a:extLst>
              </p:cNvPr>
              <p:cNvGrpSpPr>
                <a:grpSpLocks/>
              </p:cNvGrpSpPr>
              <p:nvPr/>
            </p:nvGrpSpPr>
            <p:grpSpPr bwMode="auto">
              <a:xfrm>
                <a:off x="7367588" y="3552825"/>
                <a:ext cx="93662" cy="739775"/>
                <a:chOff x="2260" y="1144"/>
                <a:chExt cx="88" cy="568"/>
              </a:xfrm>
            </p:grpSpPr>
            <p:sp>
              <p:nvSpPr>
                <p:cNvPr id="50" name="Oval 14">
                  <a:extLst>
                    <a:ext uri="{FF2B5EF4-FFF2-40B4-BE49-F238E27FC236}">
                      <a16:creationId xmlns:a16="http://schemas.microsoft.com/office/drawing/2014/main" id="{C342FE60-D088-BA47-9C8B-5049E2FC4F03}"/>
                    </a:ext>
                  </a:extLst>
                </p:cNvPr>
                <p:cNvSpPr>
                  <a:spLocks noChangeArrowheads="1"/>
                </p:cNvSpPr>
                <p:nvPr/>
              </p:nvSpPr>
              <p:spPr bwMode="auto">
                <a:xfrm>
                  <a:off x="2260" y="11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51" name="Oval 15">
                  <a:extLst>
                    <a:ext uri="{FF2B5EF4-FFF2-40B4-BE49-F238E27FC236}">
                      <a16:creationId xmlns:a16="http://schemas.microsoft.com/office/drawing/2014/main" id="{1140113A-A675-5847-91DC-D5DFAF61A6D8}"/>
                    </a:ext>
                  </a:extLst>
                </p:cNvPr>
                <p:cNvSpPr>
                  <a:spLocks noChangeArrowheads="1"/>
                </p:cNvSpPr>
                <p:nvPr/>
              </p:nvSpPr>
              <p:spPr bwMode="auto">
                <a:xfrm>
                  <a:off x="2260" y="14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45" name="Group 17">
                <a:extLst>
                  <a:ext uri="{FF2B5EF4-FFF2-40B4-BE49-F238E27FC236}">
                    <a16:creationId xmlns:a16="http://schemas.microsoft.com/office/drawing/2014/main" id="{77114BFE-A984-9040-AFBD-1DDEAF2C5335}"/>
                  </a:ext>
                </a:extLst>
              </p:cNvPr>
              <p:cNvGrpSpPr>
                <a:grpSpLocks/>
              </p:cNvGrpSpPr>
              <p:nvPr/>
            </p:nvGrpSpPr>
            <p:grpSpPr bwMode="auto">
              <a:xfrm>
                <a:off x="7162800" y="3552825"/>
                <a:ext cx="93663" cy="739775"/>
                <a:chOff x="2068" y="1144"/>
                <a:chExt cx="88" cy="568"/>
              </a:xfrm>
            </p:grpSpPr>
            <p:sp>
              <p:nvSpPr>
                <p:cNvPr id="48" name="Oval 18">
                  <a:extLst>
                    <a:ext uri="{FF2B5EF4-FFF2-40B4-BE49-F238E27FC236}">
                      <a16:creationId xmlns:a16="http://schemas.microsoft.com/office/drawing/2014/main" id="{AD452B41-928E-764F-971F-971F768AE30E}"/>
                    </a:ext>
                  </a:extLst>
                </p:cNvPr>
                <p:cNvSpPr>
                  <a:spLocks noChangeArrowheads="1"/>
                </p:cNvSpPr>
                <p:nvPr/>
              </p:nvSpPr>
              <p:spPr bwMode="auto">
                <a:xfrm>
                  <a:off x="2068" y="11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49" name="Oval 19">
                  <a:extLst>
                    <a:ext uri="{FF2B5EF4-FFF2-40B4-BE49-F238E27FC236}">
                      <a16:creationId xmlns:a16="http://schemas.microsoft.com/office/drawing/2014/main" id="{AC146DD2-40C0-6448-ACFB-E619970D215C}"/>
                    </a:ext>
                  </a:extLst>
                </p:cNvPr>
                <p:cNvSpPr>
                  <a:spLocks noChangeArrowheads="1"/>
                </p:cNvSpPr>
                <p:nvPr/>
              </p:nvSpPr>
              <p:spPr bwMode="auto">
                <a:xfrm>
                  <a:off x="2068" y="14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sp>
            <p:nvSpPr>
              <p:cNvPr id="46" name="Line 60">
                <a:extLst>
                  <a:ext uri="{FF2B5EF4-FFF2-40B4-BE49-F238E27FC236}">
                    <a16:creationId xmlns:a16="http://schemas.microsoft.com/office/drawing/2014/main" id="{6E54EE3F-710E-1247-9D7E-DFDAF2C82EB9}"/>
                  </a:ext>
                </a:extLst>
              </p:cNvPr>
              <p:cNvSpPr>
                <a:spLocks noChangeShapeType="1"/>
              </p:cNvSpPr>
              <p:nvPr/>
            </p:nvSpPr>
            <p:spPr bwMode="auto">
              <a:xfrm>
                <a:off x="7159625" y="4110038"/>
                <a:ext cx="103188"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7" name="AutoShape 72">
                <a:extLst>
                  <a:ext uri="{FF2B5EF4-FFF2-40B4-BE49-F238E27FC236}">
                    <a16:creationId xmlns:a16="http://schemas.microsoft.com/office/drawing/2014/main" id="{86DBBFE7-029A-E945-AD18-87805919DCD6}"/>
                  </a:ext>
                </a:extLst>
              </p:cNvPr>
              <p:cNvSpPr>
                <a:spLocks noChangeArrowheads="1"/>
              </p:cNvSpPr>
              <p:nvPr/>
            </p:nvSpPr>
            <p:spPr bwMode="auto">
              <a:xfrm>
                <a:off x="7104063" y="39941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nvGrpSpPr>
            <p:cNvPr id="18" name="Group 17">
              <a:extLst>
                <a:ext uri="{FF2B5EF4-FFF2-40B4-BE49-F238E27FC236}">
                  <a16:creationId xmlns:a16="http://schemas.microsoft.com/office/drawing/2014/main" id="{D6EAF0E3-4293-0C48-8017-53BCCC4EECCC}"/>
                </a:ext>
              </a:extLst>
            </p:cNvPr>
            <p:cNvGrpSpPr/>
            <p:nvPr/>
          </p:nvGrpSpPr>
          <p:grpSpPr>
            <a:xfrm>
              <a:off x="3744841" y="6191093"/>
              <a:ext cx="327631" cy="515938"/>
              <a:chOff x="6215063" y="5021263"/>
              <a:chExt cx="477837" cy="752475"/>
            </a:xfrm>
          </p:grpSpPr>
          <p:grpSp>
            <p:nvGrpSpPr>
              <p:cNvPr id="19" name="Group 38">
                <a:extLst>
                  <a:ext uri="{FF2B5EF4-FFF2-40B4-BE49-F238E27FC236}">
                    <a16:creationId xmlns:a16="http://schemas.microsoft.com/office/drawing/2014/main" id="{E22E964F-7EBB-9A42-885C-C82648AFDFF0}"/>
                  </a:ext>
                </a:extLst>
              </p:cNvPr>
              <p:cNvGrpSpPr>
                <a:grpSpLocks/>
              </p:cNvGrpSpPr>
              <p:nvPr/>
            </p:nvGrpSpPr>
            <p:grpSpPr bwMode="auto">
              <a:xfrm flipH="1">
                <a:off x="6521450" y="5024438"/>
                <a:ext cx="103188" cy="749300"/>
                <a:chOff x="1776" y="2343"/>
                <a:chExt cx="97" cy="575"/>
              </a:xfrm>
            </p:grpSpPr>
            <p:grpSp>
              <p:nvGrpSpPr>
                <p:cNvPr id="33" name="Group 39">
                  <a:extLst>
                    <a:ext uri="{FF2B5EF4-FFF2-40B4-BE49-F238E27FC236}">
                      <a16:creationId xmlns:a16="http://schemas.microsoft.com/office/drawing/2014/main" id="{8D167488-AA01-0949-9A7D-4086CCC0F59A}"/>
                    </a:ext>
                  </a:extLst>
                </p:cNvPr>
                <p:cNvGrpSpPr>
                  <a:grpSpLocks/>
                </p:cNvGrpSpPr>
                <p:nvPr/>
              </p:nvGrpSpPr>
              <p:grpSpPr bwMode="auto">
                <a:xfrm>
                  <a:off x="1776" y="2344"/>
                  <a:ext cx="96" cy="568"/>
                  <a:chOff x="1776" y="2344"/>
                  <a:chExt cx="96" cy="568"/>
                </a:xfrm>
              </p:grpSpPr>
              <p:grpSp>
                <p:nvGrpSpPr>
                  <p:cNvPr id="40" name="Group 40">
                    <a:extLst>
                      <a:ext uri="{FF2B5EF4-FFF2-40B4-BE49-F238E27FC236}">
                        <a16:creationId xmlns:a16="http://schemas.microsoft.com/office/drawing/2014/main" id="{EA565EBF-D81B-6D40-872A-C01E0564418B}"/>
                      </a:ext>
                    </a:extLst>
                  </p:cNvPr>
                  <p:cNvGrpSpPr>
                    <a:grpSpLocks/>
                  </p:cNvGrpSpPr>
                  <p:nvPr/>
                </p:nvGrpSpPr>
                <p:grpSpPr bwMode="auto">
                  <a:xfrm>
                    <a:off x="1780" y="2344"/>
                    <a:ext cx="88" cy="568"/>
                    <a:chOff x="1780" y="2344"/>
                    <a:chExt cx="88" cy="568"/>
                  </a:xfrm>
                </p:grpSpPr>
                <p:sp>
                  <p:nvSpPr>
                    <p:cNvPr id="42" name="Oval 41">
                      <a:extLst>
                        <a:ext uri="{FF2B5EF4-FFF2-40B4-BE49-F238E27FC236}">
                          <a16:creationId xmlns:a16="http://schemas.microsoft.com/office/drawing/2014/main" id="{6B0071AA-CD6C-384D-8ADE-9DB2698430FB}"/>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Oval 42">
                      <a:extLst>
                        <a:ext uri="{FF2B5EF4-FFF2-40B4-BE49-F238E27FC236}">
                          <a16:creationId xmlns:a16="http://schemas.microsoft.com/office/drawing/2014/main" id="{ABD3C911-DDCE-5E47-9E51-40B37452961C}"/>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 name="Line 43">
                    <a:extLst>
                      <a:ext uri="{FF2B5EF4-FFF2-40B4-BE49-F238E27FC236}">
                        <a16:creationId xmlns:a16="http://schemas.microsoft.com/office/drawing/2014/main" id="{BE607A40-24AC-094A-B066-49C60F5293C3}"/>
                      </a:ext>
                    </a:extLst>
                  </p:cNvPr>
                  <p:cNvSpPr>
                    <a:spLocks noChangeShapeType="1"/>
                  </p:cNvSpPr>
                  <p:nvPr/>
                </p:nvSpPr>
                <p:spPr bwMode="auto">
                  <a:xfrm>
                    <a:off x="1776" y="27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34" name="Group 44">
                  <a:extLst>
                    <a:ext uri="{FF2B5EF4-FFF2-40B4-BE49-F238E27FC236}">
                      <a16:creationId xmlns:a16="http://schemas.microsoft.com/office/drawing/2014/main" id="{558CCEDB-0E10-E047-9830-20DDC21D72BC}"/>
                    </a:ext>
                  </a:extLst>
                </p:cNvPr>
                <p:cNvGrpSpPr>
                  <a:grpSpLocks/>
                </p:cNvGrpSpPr>
                <p:nvPr/>
              </p:nvGrpSpPr>
              <p:grpSpPr bwMode="auto">
                <a:xfrm>
                  <a:off x="1789" y="2854"/>
                  <a:ext cx="73" cy="64"/>
                  <a:chOff x="1789" y="2854"/>
                  <a:chExt cx="73" cy="64"/>
                </a:xfrm>
              </p:grpSpPr>
              <p:sp>
                <p:nvSpPr>
                  <p:cNvPr id="38" name="Arc 45">
                    <a:extLst>
                      <a:ext uri="{FF2B5EF4-FFF2-40B4-BE49-F238E27FC236}">
                        <a16:creationId xmlns:a16="http://schemas.microsoft.com/office/drawing/2014/main" id="{D7E963B0-20CC-6941-87EA-2EAA07CF1AE5}"/>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p:spPr>
                <p:txBody>
                  <a:bodyPr/>
                  <a:lstStyle/>
                  <a:p>
                    <a:endParaRPr lang="en-US"/>
                  </a:p>
                </p:txBody>
              </p:sp>
              <p:sp>
                <p:nvSpPr>
                  <p:cNvPr id="39" name="Arc 46">
                    <a:extLst>
                      <a:ext uri="{FF2B5EF4-FFF2-40B4-BE49-F238E27FC236}">
                        <a16:creationId xmlns:a16="http://schemas.microsoft.com/office/drawing/2014/main" id="{C9652D14-E088-7A45-A8BA-E74631A90A03}"/>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12700" cap="rnd">
                    <a:solidFill>
                      <a:srgbClr val="000000"/>
                    </a:solidFill>
                    <a:round/>
                    <a:headEnd/>
                    <a:tailEnd/>
                  </a:ln>
                </p:spPr>
                <p:txBody>
                  <a:bodyPr/>
                  <a:lstStyle/>
                  <a:p>
                    <a:endParaRPr lang="en-US"/>
                  </a:p>
                </p:txBody>
              </p:sp>
            </p:grpSp>
            <p:grpSp>
              <p:nvGrpSpPr>
                <p:cNvPr id="35" name="Group 47">
                  <a:extLst>
                    <a:ext uri="{FF2B5EF4-FFF2-40B4-BE49-F238E27FC236}">
                      <a16:creationId xmlns:a16="http://schemas.microsoft.com/office/drawing/2014/main" id="{DB75D58C-867E-D347-B4DF-2DBF355748FA}"/>
                    </a:ext>
                  </a:extLst>
                </p:cNvPr>
                <p:cNvGrpSpPr>
                  <a:grpSpLocks/>
                </p:cNvGrpSpPr>
                <p:nvPr/>
              </p:nvGrpSpPr>
              <p:grpSpPr bwMode="auto">
                <a:xfrm>
                  <a:off x="1779" y="2343"/>
                  <a:ext cx="94" cy="146"/>
                  <a:chOff x="1779" y="2343"/>
                  <a:chExt cx="94" cy="146"/>
                </a:xfrm>
              </p:grpSpPr>
              <p:sp>
                <p:nvSpPr>
                  <p:cNvPr id="36" name="Arc 48">
                    <a:extLst>
                      <a:ext uri="{FF2B5EF4-FFF2-40B4-BE49-F238E27FC236}">
                        <a16:creationId xmlns:a16="http://schemas.microsoft.com/office/drawing/2014/main" id="{34347E3A-E337-2648-B9EC-892FCD8A2B12}"/>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FFFFFF"/>
                  </a:solidFill>
                  <a:ln w="12700" cap="rnd">
                    <a:solidFill>
                      <a:srgbClr val="000000"/>
                    </a:solidFill>
                    <a:round/>
                    <a:headEnd/>
                    <a:tailEnd/>
                  </a:ln>
                </p:spPr>
                <p:txBody>
                  <a:bodyPr/>
                  <a:lstStyle/>
                  <a:p>
                    <a:endParaRPr lang="en-US"/>
                  </a:p>
                </p:txBody>
              </p:sp>
              <p:sp>
                <p:nvSpPr>
                  <p:cNvPr id="37" name="Arc 49">
                    <a:extLst>
                      <a:ext uri="{FF2B5EF4-FFF2-40B4-BE49-F238E27FC236}">
                        <a16:creationId xmlns:a16="http://schemas.microsoft.com/office/drawing/2014/main" id="{386269BE-4D5B-FC4D-9C1F-7F09E51D596D}"/>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FFFFFF"/>
                  </a:solidFill>
                  <a:ln w="12700" cap="rnd">
                    <a:solidFill>
                      <a:srgbClr val="000000"/>
                    </a:solidFill>
                    <a:round/>
                    <a:headEnd/>
                    <a:tailEnd/>
                  </a:ln>
                </p:spPr>
                <p:txBody>
                  <a:bodyPr/>
                  <a:lstStyle/>
                  <a:p>
                    <a:endParaRPr lang="en-US"/>
                  </a:p>
                </p:txBody>
              </p:sp>
            </p:grpSp>
          </p:grpSp>
          <p:grpSp>
            <p:nvGrpSpPr>
              <p:cNvPr id="20" name="Group 50">
                <a:extLst>
                  <a:ext uri="{FF2B5EF4-FFF2-40B4-BE49-F238E27FC236}">
                    <a16:creationId xmlns:a16="http://schemas.microsoft.com/office/drawing/2014/main" id="{A22D1B22-FA12-044C-B164-80613576B278}"/>
                  </a:ext>
                </a:extLst>
              </p:cNvPr>
              <p:cNvGrpSpPr>
                <a:grpSpLocks/>
              </p:cNvGrpSpPr>
              <p:nvPr/>
            </p:nvGrpSpPr>
            <p:grpSpPr bwMode="auto">
              <a:xfrm flipH="1">
                <a:off x="6275388" y="5021263"/>
                <a:ext cx="104775" cy="749300"/>
                <a:chOff x="2005" y="2341"/>
                <a:chExt cx="97" cy="575"/>
              </a:xfrm>
            </p:grpSpPr>
            <p:grpSp>
              <p:nvGrpSpPr>
                <p:cNvPr id="25" name="Group 51">
                  <a:extLst>
                    <a:ext uri="{FF2B5EF4-FFF2-40B4-BE49-F238E27FC236}">
                      <a16:creationId xmlns:a16="http://schemas.microsoft.com/office/drawing/2014/main" id="{B726E9E0-7C7A-0B42-B3F9-99DBA025E7C4}"/>
                    </a:ext>
                  </a:extLst>
                </p:cNvPr>
                <p:cNvGrpSpPr>
                  <a:grpSpLocks/>
                </p:cNvGrpSpPr>
                <p:nvPr/>
              </p:nvGrpSpPr>
              <p:grpSpPr bwMode="auto">
                <a:xfrm>
                  <a:off x="2008" y="2344"/>
                  <a:ext cx="88" cy="568"/>
                  <a:chOff x="2008" y="2344"/>
                  <a:chExt cx="88" cy="568"/>
                </a:xfrm>
              </p:grpSpPr>
              <p:sp>
                <p:nvSpPr>
                  <p:cNvPr id="31" name="Oval 52">
                    <a:extLst>
                      <a:ext uri="{FF2B5EF4-FFF2-40B4-BE49-F238E27FC236}">
                        <a16:creationId xmlns:a16="http://schemas.microsoft.com/office/drawing/2014/main" id="{955DEBE5-1EE9-B949-9399-28BA8442C254}"/>
                      </a:ext>
                    </a:extLst>
                  </p:cNvPr>
                  <p:cNvSpPr>
                    <a:spLocks noChangeArrowheads="1"/>
                  </p:cNvSpPr>
                  <p:nvPr/>
                </p:nvSpPr>
                <p:spPr bwMode="auto">
                  <a:xfrm>
                    <a:off x="2008" y="23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32" name="Oval 53">
                    <a:extLst>
                      <a:ext uri="{FF2B5EF4-FFF2-40B4-BE49-F238E27FC236}">
                        <a16:creationId xmlns:a16="http://schemas.microsoft.com/office/drawing/2014/main" id="{F4FAFAF6-BF95-A348-9B4F-4362E7833BF2}"/>
                      </a:ext>
                    </a:extLst>
                  </p:cNvPr>
                  <p:cNvSpPr>
                    <a:spLocks noChangeArrowheads="1"/>
                  </p:cNvSpPr>
                  <p:nvPr/>
                </p:nvSpPr>
                <p:spPr bwMode="auto">
                  <a:xfrm>
                    <a:off x="2008" y="26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26" name="Group 54">
                  <a:extLst>
                    <a:ext uri="{FF2B5EF4-FFF2-40B4-BE49-F238E27FC236}">
                      <a16:creationId xmlns:a16="http://schemas.microsoft.com/office/drawing/2014/main" id="{DEDCA645-CEF4-9F41-B28F-E6BE5573BDD7}"/>
                    </a:ext>
                  </a:extLst>
                </p:cNvPr>
                <p:cNvGrpSpPr>
                  <a:grpSpLocks/>
                </p:cNvGrpSpPr>
                <p:nvPr/>
              </p:nvGrpSpPr>
              <p:grpSpPr bwMode="auto">
                <a:xfrm>
                  <a:off x="2009" y="2341"/>
                  <a:ext cx="87" cy="92"/>
                  <a:chOff x="2009" y="2341"/>
                  <a:chExt cx="87" cy="92"/>
                </a:xfrm>
              </p:grpSpPr>
              <p:sp>
                <p:nvSpPr>
                  <p:cNvPr id="29" name="Arc 55">
                    <a:extLst>
                      <a:ext uri="{FF2B5EF4-FFF2-40B4-BE49-F238E27FC236}">
                        <a16:creationId xmlns:a16="http://schemas.microsoft.com/office/drawing/2014/main" id="{3961278C-ED61-C44F-B5D6-909CDDBDF420}"/>
                      </a:ext>
                    </a:extLst>
                  </p:cNvPr>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0000FF"/>
                  </a:solidFill>
                  <a:ln w="12700" cap="rnd">
                    <a:solidFill>
                      <a:srgbClr val="000000"/>
                    </a:solidFill>
                    <a:round/>
                    <a:headEnd/>
                    <a:tailEnd/>
                  </a:ln>
                </p:spPr>
                <p:txBody>
                  <a:bodyPr/>
                  <a:lstStyle/>
                  <a:p>
                    <a:endParaRPr lang="en-US"/>
                  </a:p>
                </p:txBody>
              </p:sp>
              <p:sp>
                <p:nvSpPr>
                  <p:cNvPr id="30" name="Arc 56">
                    <a:extLst>
                      <a:ext uri="{FF2B5EF4-FFF2-40B4-BE49-F238E27FC236}">
                        <a16:creationId xmlns:a16="http://schemas.microsoft.com/office/drawing/2014/main" id="{EE9A2E8D-886E-2740-B775-30AFBECB1559}"/>
                      </a:ext>
                    </a:extLst>
                  </p:cNvPr>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0000FF"/>
                  </a:solidFill>
                  <a:ln w="12700" cap="rnd">
                    <a:solidFill>
                      <a:srgbClr val="000000"/>
                    </a:solidFill>
                    <a:round/>
                    <a:headEnd/>
                    <a:tailEnd/>
                  </a:ln>
                </p:spPr>
                <p:txBody>
                  <a:bodyPr/>
                  <a:lstStyle/>
                  <a:p>
                    <a:endParaRPr lang="en-US"/>
                  </a:p>
                </p:txBody>
              </p:sp>
            </p:grpSp>
            <p:sp>
              <p:nvSpPr>
                <p:cNvPr id="27" name="Arc 57">
                  <a:extLst>
                    <a:ext uri="{FF2B5EF4-FFF2-40B4-BE49-F238E27FC236}">
                      <a16:creationId xmlns:a16="http://schemas.microsoft.com/office/drawing/2014/main" id="{3E254AE7-81F3-7745-B51C-F4BC1A4BA7D5}"/>
                    </a:ext>
                  </a:extLst>
                </p:cNvPr>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000FF"/>
                </a:solidFill>
                <a:ln w="12700" cap="rnd">
                  <a:solidFill>
                    <a:srgbClr val="000000"/>
                  </a:solidFill>
                  <a:round/>
                  <a:headEnd/>
                  <a:tailEnd/>
                </a:ln>
              </p:spPr>
              <p:txBody>
                <a:bodyPr/>
                <a:lstStyle/>
                <a:p>
                  <a:endParaRPr lang="en-US"/>
                </a:p>
              </p:txBody>
            </p:sp>
            <p:sp>
              <p:nvSpPr>
                <p:cNvPr id="28" name="Arc 58">
                  <a:extLst>
                    <a:ext uri="{FF2B5EF4-FFF2-40B4-BE49-F238E27FC236}">
                      <a16:creationId xmlns:a16="http://schemas.microsoft.com/office/drawing/2014/main" id="{438AABBA-3C2C-B242-AC1E-7A2D2A13A32A}"/>
                    </a:ext>
                  </a:extLst>
                </p:cNvPr>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0000FF"/>
                </a:solidFill>
                <a:ln w="12700" cap="rnd">
                  <a:solidFill>
                    <a:srgbClr val="000000"/>
                  </a:solidFill>
                  <a:round/>
                  <a:headEnd/>
                  <a:tailEnd/>
                </a:ln>
              </p:spPr>
              <p:txBody>
                <a:bodyPr/>
                <a:lstStyle/>
                <a:p>
                  <a:endParaRPr lang="en-US"/>
                </a:p>
              </p:txBody>
            </p:sp>
          </p:grpSp>
          <p:pic>
            <p:nvPicPr>
              <p:cNvPr id="21" name="Picture 59">
                <a:extLst>
                  <a:ext uri="{FF2B5EF4-FFF2-40B4-BE49-F238E27FC236}">
                    <a16:creationId xmlns:a16="http://schemas.microsoft.com/office/drawing/2014/main" id="{7496D727-23DC-A347-8889-299ACC9AD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0" y="5200650"/>
                <a:ext cx="1079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61">
                <a:extLst>
                  <a:ext uri="{FF2B5EF4-FFF2-40B4-BE49-F238E27FC236}">
                    <a16:creationId xmlns:a16="http://schemas.microsoft.com/office/drawing/2014/main" id="{7F49A63F-53B5-824A-B8D3-197BEBB49CEC}"/>
                  </a:ext>
                </a:extLst>
              </p:cNvPr>
              <p:cNvSpPr>
                <a:spLocks noChangeShapeType="1"/>
              </p:cNvSpPr>
              <p:nvPr/>
            </p:nvSpPr>
            <p:spPr bwMode="auto">
              <a:xfrm>
                <a:off x="6273800" y="5586413"/>
                <a:ext cx="103188"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 name="AutoShape 73">
                <a:extLst>
                  <a:ext uri="{FF2B5EF4-FFF2-40B4-BE49-F238E27FC236}">
                    <a16:creationId xmlns:a16="http://schemas.microsoft.com/office/drawing/2014/main" id="{DD2FBA0C-2686-E741-A54C-93849A3F0099}"/>
                  </a:ext>
                </a:extLst>
              </p:cNvPr>
              <p:cNvSpPr>
                <a:spLocks noChangeArrowheads="1"/>
              </p:cNvSpPr>
              <p:nvPr/>
            </p:nvSpPr>
            <p:spPr bwMode="auto">
              <a:xfrm>
                <a:off x="6215063" y="54546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sp>
            <p:nvSpPr>
              <p:cNvPr id="24" name="AutoShape 74">
                <a:extLst>
                  <a:ext uri="{FF2B5EF4-FFF2-40B4-BE49-F238E27FC236}">
                    <a16:creationId xmlns:a16="http://schemas.microsoft.com/office/drawing/2014/main" id="{55412DAD-5E6B-1B4C-A724-3607460A9345}"/>
                  </a:ext>
                </a:extLst>
              </p:cNvPr>
              <p:cNvSpPr>
                <a:spLocks noChangeArrowheads="1"/>
              </p:cNvSpPr>
              <p:nvPr/>
            </p:nvSpPr>
            <p:spPr bwMode="auto">
              <a:xfrm>
                <a:off x="6469063" y="54546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spTree>
    <p:extLst>
      <p:ext uri="{BB962C8B-B14F-4D97-AF65-F5344CB8AC3E}">
        <p14:creationId xmlns:p14="http://schemas.microsoft.com/office/powerpoint/2010/main" val="293101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15E64A-0A27-4B42-8305-AFD2CB8FF7A2}"/>
              </a:ext>
            </a:extLst>
          </p:cNvPr>
          <p:cNvSpPr/>
          <p:nvPr/>
        </p:nvSpPr>
        <p:spPr>
          <a:xfrm>
            <a:off x="228600" y="990600"/>
            <a:ext cx="11734800" cy="2308324"/>
          </a:xfrm>
          <a:prstGeom prst="rect">
            <a:avLst/>
          </a:prstGeom>
        </p:spPr>
        <p:txBody>
          <a:bodyPr wrap="square">
            <a:spAutoFit/>
          </a:bodyPr>
          <a:lstStyle/>
          <a:p>
            <a:r>
              <a:rPr lang="en-US" b="1" dirty="0">
                <a:latin typeface="Avenir Book" panose="02000503020000020003" pitchFamily="2" charset="0"/>
              </a:rPr>
              <a:t> </a:t>
            </a:r>
            <a:r>
              <a:rPr lang="en-US" dirty="0">
                <a:latin typeface="Avenir Book" panose="02000503020000020003" pitchFamily="2" charset="0"/>
              </a:rPr>
              <a:t> Only one copy of a disease allele on the X chromosome is required.</a:t>
            </a:r>
          </a:p>
          <a:p>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Males = females, although males may be more severely affected (some are lethal).</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When a female is affected, each pregnancy will have a one in two (50%) chance for the offspring to inherit the disease allele. When a male is affected, all his daughters will be affected, but none of his sons will be affected.</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Examples: </a:t>
            </a:r>
            <a:r>
              <a:rPr lang="en-US" dirty="0" err="1">
                <a:latin typeface="Avenir Book" panose="02000503020000020003" pitchFamily="2" charset="0"/>
              </a:rPr>
              <a:t>Hypophosphatemic</a:t>
            </a:r>
            <a:r>
              <a:rPr lang="en-US" dirty="0">
                <a:latin typeface="Avenir Book" panose="02000503020000020003" pitchFamily="2" charset="0"/>
              </a:rPr>
              <a:t> </a:t>
            </a:r>
            <a:r>
              <a:rPr lang="en-US" dirty="0" err="1">
                <a:latin typeface="Avenir Book" panose="02000503020000020003" pitchFamily="2" charset="0"/>
              </a:rPr>
              <a:t>ricketism</a:t>
            </a:r>
            <a:r>
              <a:rPr lang="en-US" dirty="0">
                <a:latin typeface="Avenir Book" panose="02000503020000020003" pitchFamily="2" charset="0"/>
              </a:rPr>
              <a:t>, oral-facial-digital syndrome type I, and Fragile X syndrome.</a:t>
            </a:r>
            <a:endParaRPr lang="en-US" b="0" i="0" u="none" strike="noStrike" dirty="0">
              <a:effectLst/>
              <a:latin typeface="Avenir Book" panose="02000503020000020003" pitchFamily="2" charset="0"/>
            </a:endParaRPr>
          </a:p>
        </p:txBody>
      </p:sp>
      <p:pic>
        <p:nvPicPr>
          <p:cNvPr id="3" name="Picture 2">
            <a:extLst>
              <a:ext uri="{FF2B5EF4-FFF2-40B4-BE49-F238E27FC236}">
                <a16:creationId xmlns:a16="http://schemas.microsoft.com/office/drawing/2014/main" id="{FD606005-CA38-C04D-A503-2F8B0E0D9AC7}"/>
              </a:ext>
            </a:extLst>
          </p:cNvPr>
          <p:cNvPicPr>
            <a:picLocks noChangeAspect="1"/>
          </p:cNvPicPr>
          <p:nvPr/>
        </p:nvPicPr>
        <p:blipFill>
          <a:blip r:embed="rId2"/>
          <a:stretch>
            <a:fillRect/>
          </a:stretch>
        </p:blipFill>
        <p:spPr>
          <a:xfrm>
            <a:off x="4800600" y="3885408"/>
            <a:ext cx="3298371" cy="2842420"/>
          </a:xfrm>
          <a:prstGeom prst="rect">
            <a:avLst/>
          </a:prstGeom>
        </p:spPr>
      </p:pic>
      <p:sp>
        <p:nvSpPr>
          <p:cNvPr id="4" name="Rectangle 3">
            <a:extLst>
              <a:ext uri="{FF2B5EF4-FFF2-40B4-BE49-F238E27FC236}">
                <a16:creationId xmlns:a16="http://schemas.microsoft.com/office/drawing/2014/main" id="{EE4D3CE3-9CAA-BB4B-92A7-69C56437FE37}"/>
              </a:ext>
            </a:extLst>
          </p:cNvPr>
          <p:cNvSpPr/>
          <p:nvPr/>
        </p:nvSpPr>
        <p:spPr>
          <a:xfrm>
            <a:off x="2743200" y="130172"/>
            <a:ext cx="7984878" cy="769441"/>
          </a:xfrm>
          <a:prstGeom prst="rect">
            <a:avLst/>
          </a:prstGeom>
        </p:spPr>
        <p:txBody>
          <a:bodyPr wrap="none">
            <a:spAutoFit/>
          </a:bodyPr>
          <a:lstStyle/>
          <a:p>
            <a:r>
              <a:rPr lang="en-US" sz="4400" b="1" dirty="0">
                <a:solidFill>
                  <a:srgbClr val="0066FF"/>
                </a:solidFill>
                <a:latin typeface="Avenir Book" panose="02000503020000020003" pitchFamily="2" charset="0"/>
              </a:rPr>
              <a:t>X-Linked Dominant Inheritance</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16599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0278AB-BECA-8345-8892-F45B5FEA67B8}"/>
              </a:ext>
            </a:extLst>
          </p:cNvPr>
          <p:cNvSpPr/>
          <p:nvPr/>
        </p:nvSpPr>
        <p:spPr>
          <a:xfrm>
            <a:off x="114300" y="1720840"/>
            <a:ext cx="11963400" cy="3416320"/>
          </a:xfrm>
          <a:prstGeom prst="rect">
            <a:avLst/>
          </a:prstGeom>
        </p:spPr>
        <p:txBody>
          <a:bodyPr wrap="square">
            <a:spAutoFit/>
          </a:bodyPr>
          <a:lstStyle/>
          <a:p>
            <a:pPr>
              <a:buFont typeface="Arial" panose="020B0604020202020204" pitchFamily="34" charset="0"/>
              <a:buChar char="•"/>
            </a:pPr>
            <a:r>
              <a:rPr lang="en-US" dirty="0">
                <a:latin typeface="Avenir Book" panose="02000503020000020003" pitchFamily="2" charset="0"/>
              </a:rPr>
              <a:t> A disorder characterized by oral, facial, digital, brain, and kidney manifestations.</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The clinical features include oral (lobed tongue, cleft palate, hypodontia and other dental abnormalities), facial (hypertelorism, hypoplasia of alae nasi, cleft lip, micrognathia), digital (brachydactyly, syndactyly, clinodactyly, duplicated hallux, polydactyly), brain (atrophy, agenesis of corpus callosum, Dandy-Walker malformation), and kidney (polycystic kidney disease) manifestations.  Affected males are usually miscarried.</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The incidence of OFDI is approximately 1 in 50,000.</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The gene is called OFD1 and is located at Xp22.3-p22.2.</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Approximately 75% of cases are sporadic and males are usually miscarried. </a:t>
            </a:r>
          </a:p>
        </p:txBody>
      </p:sp>
      <p:sp>
        <p:nvSpPr>
          <p:cNvPr id="3" name="Rectangle 2">
            <a:extLst>
              <a:ext uri="{FF2B5EF4-FFF2-40B4-BE49-F238E27FC236}">
                <a16:creationId xmlns:a16="http://schemas.microsoft.com/office/drawing/2014/main" id="{6F34AAA1-3011-5146-A109-0D94E9DB27AB}"/>
              </a:ext>
            </a:extLst>
          </p:cNvPr>
          <p:cNvSpPr/>
          <p:nvPr/>
        </p:nvSpPr>
        <p:spPr>
          <a:xfrm>
            <a:off x="1828800" y="144959"/>
            <a:ext cx="8968609" cy="769441"/>
          </a:xfrm>
          <a:prstGeom prst="rect">
            <a:avLst/>
          </a:prstGeom>
        </p:spPr>
        <p:txBody>
          <a:bodyPr wrap="none">
            <a:spAutoFit/>
          </a:bodyPr>
          <a:lstStyle/>
          <a:p>
            <a:r>
              <a:rPr lang="en-US" sz="4400" b="1" dirty="0">
                <a:solidFill>
                  <a:srgbClr val="0066FF"/>
                </a:solidFill>
                <a:latin typeface="Avenir Book" panose="02000503020000020003" pitchFamily="2" charset="0"/>
              </a:rPr>
              <a:t>Oral-Facial-Digital syndrome type I</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17079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AB5B80-B59F-4E40-AEF3-2221317C2567}"/>
              </a:ext>
            </a:extLst>
          </p:cNvPr>
          <p:cNvSpPr/>
          <p:nvPr/>
        </p:nvSpPr>
        <p:spPr>
          <a:xfrm>
            <a:off x="190500" y="952585"/>
            <a:ext cx="11811000" cy="3416320"/>
          </a:xfrm>
          <a:prstGeom prst="rect">
            <a:avLst/>
          </a:prstGeom>
        </p:spPr>
        <p:txBody>
          <a:bodyPr wrap="square">
            <a:spAutoFit/>
          </a:bodyPr>
          <a:lstStyle/>
          <a:p>
            <a:pPr>
              <a:buFont typeface="Arial" panose="020B0604020202020204" pitchFamily="34" charset="0"/>
              <a:buChar char="•"/>
            </a:pPr>
            <a:r>
              <a:rPr lang="en-US" dirty="0">
                <a:latin typeface="Arial" panose="020B0604020202020204" pitchFamily="34" charset="0"/>
              </a:rPr>
              <a:t> Two copies of a disease allele on the X chromosome are required for females to be affected </a:t>
            </a:r>
          </a:p>
          <a:p>
            <a:pPr>
              <a:buFont typeface="Arial" panose="020B0604020202020204" pitchFamily="34" charset="0"/>
              <a:buChar char="•"/>
            </a:pPr>
            <a:r>
              <a:rPr lang="en-US" dirty="0">
                <a:latin typeface="Arial" panose="020B0604020202020204" pitchFamily="34" charset="0"/>
              </a:rPr>
              <a:t> Since males are </a:t>
            </a:r>
            <a:r>
              <a:rPr lang="en-US" b="1" i="1" dirty="0">
                <a:latin typeface="arial" panose="020B0604020202020204" pitchFamily="34" charset="0"/>
              </a:rPr>
              <a:t>hemizygous</a:t>
            </a:r>
            <a:r>
              <a:rPr lang="en-US" dirty="0">
                <a:latin typeface="Arial" panose="020B0604020202020204" pitchFamily="34" charset="0"/>
              </a:rPr>
              <a:t> for X-linked genes (they have only one X chromosome), any male with one copy of an X-linked recessive disease allele is affected.</a:t>
            </a:r>
          </a:p>
          <a:p>
            <a:pPr>
              <a:buFont typeface="Arial" panose="020B0604020202020204" pitchFamily="34" charset="0"/>
              <a:buChar char="•"/>
            </a:pPr>
            <a:r>
              <a:rPr lang="en-US" dirty="0">
                <a:latin typeface="Arial" panose="020B0604020202020204" pitchFamily="34" charset="0"/>
              </a:rPr>
              <a:t> Females are usually carriers because they only have one copy of the disease allele. Affected males are related through carrier females.</a:t>
            </a:r>
          </a:p>
          <a:p>
            <a:pPr>
              <a:buFont typeface="Arial" panose="020B0604020202020204" pitchFamily="34" charset="0"/>
              <a:buChar char="•"/>
            </a:pPr>
            <a:r>
              <a:rPr lang="en-US" dirty="0">
                <a:latin typeface="Arial" panose="020B0604020202020204" pitchFamily="34" charset="0"/>
              </a:rPr>
              <a:t> For a carrier female, with each pregnancy there is a one in two (50%) chance her sons will inherit the disease allele and a one in two (50%) chance her daughters will be carriers.</a:t>
            </a:r>
          </a:p>
          <a:p>
            <a:pPr>
              <a:buFont typeface="Arial" panose="020B0604020202020204" pitchFamily="34" charset="0"/>
              <a:buChar char="•"/>
            </a:pPr>
            <a:r>
              <a:rPr lang="en-US" dirty="0">
                <a:latin typeface="Arial" panose="020B0604020202020204" pitchFamily="34" charset="0"/>
              </a:rPr>
              <a:t> Affected males transmit the disease allele to all of their daughters, who are then carriers, but not to their sons.</a:t>
            </a:r>
          </a:p>
          <a:p>
            <a:pPr>
              <a:buFont typeface="Arial" panose="020B0604020202020204" pitchFamily="34" charset="0"/>
              <a:buChar char="•"/>
            </a:pPr>
            <a:r>
              <a:rPr lang="en-US" dirty="0">
                <a:latin typeface="Arial" panose="020B0604020202020204" pitchFamily="34" charset="0"/>
              </a:rPr>
              <a:t>Women are affected when they have two copies of the disease allele. All of their sons will be affected, and all of their daughters will be unaffected carriers.</a:t>
            </a:r>
          </a:p>
          <a:p>
            <a:pPr>
              <a:buFont typeface="Arial" panose="020B0604020202020204" pitchFamily="34" charset="0"/>
              <a:buChar char="•"/>
            </a:pPr>
            <a:r>
              <a:rPr lang="en-US" dirty="0">
                <a:latin typeface="Arial" panose="020B0604020202020204" pitchFamily="34" charset="0"/>
              </a:rPr>
              <a:t> Examples: </a:t>
            </a:r>
            <a:r>
              <a:rPr lang="en-US" dirty="0">
                <a:latin typeface="arial" panose="020B0604020202020204" pitchFamily="34" charset="0"/>
              </a:rPr>
              <a:t>Duchenne muscular dystrophy</a:t>
            </a:r>
            <a:r>
              <a:rPr lang="en-US" dirty="0">
                <a:latin typeface="Arial" panose="020B0604020202020204" pitchFamily="34" charset="0"/>
              </a:rPr>
              <a:t>, hemophilia A and </a:t>
            </a:r>
            <a:r>
              <a:rPr lang="en-US" dirty="0" err="1">
                <a:latin typeface="arial" panose="020B0604020202020204" pitchFamily="34" charset="0"/>
              </a:rPr>
              <a:t>hypohidrotic</a:t>
            </a:r>
            <a:r>
              <a:rPr lang="en-US" dirty="0">
                <a:latin typeface="arial" panose="020B0604020202020204" pitchFamily="34" charset="0"/>
              </a:rPr>
              <a:t> or anhidrotic ectodermal dysplasia</a:t>
            </a:r>
            <a:endParaRPr lang="en-US" dirty="0"/>
          </a:p>
          <a:p>
            <a:pPr>
              <a:buFont typeface="Arial" panose="020B0604020202020204" pitchFamily="34" charset="0"/>
              <a:buChar char="•"/>
            </a:pPr>
            <a:endParaRPr lang="en-US" dirty="0">
              <a:latin typeface="Arial" panose="020B0604020202020204" pitchFamily="34" charset="0"/>
            </a:endParaRPr>
          </a:p>
        </p:txBody>
      </p:sp>
      <p:pic>
        <p:nvPicPr>
          <p:cNvPr id="3" name="Picture 2">
            <a:extLst>
              <a:ext uri="{FF2B5EF4-FFF2-40B4-BE49-F238E27FC236}">
                <a16:creationId xmlns:a16="http://schemas.microsoft.com/office/drawing/2014/main" id="{CBC4B9BE-3C35-904A-8DDB-FEBF8BDF33F0}"/>
              </a:ext>
            </a:extLst>
          </p:cNvPr>
          <p:cNvPicPr>
            <a:picLocks noChangeAspect="1"/>
          </p:cNvPicPr>
          <p:nvPr/>
        </p:nvPicPr>
        <p:blipFill>
          <a:blip r:embed="rId2"/>
          <a:stretch>
            <a:fillRect/>
          </a:stretch>
        </p:blipFill>
        <p:spPr>
          <a:xfrm>
            <a:off x="5981589" y="4390554"/>
            <a:ext cx="2763157" cy="2374208"/>
          </a:xfrm>
          <a:prstGeom prst="rect">
            <a:avLst/>
          </a:prstGeom>
        </p:spPr>
      </p:pic>
      <p:sp>
        <p:nvSpPr>
          <p:cNvPr id="4" name="Rectangle 3">
            <a:extLst>
              <a:ext uri="{FF2B5EF4-FFF2-40B4-BE49-F238E27FC236}">
                <a16:creationId xmlns:a16="http://schemas.microsoft.com/office/drawing/2014/main" id="{393B019C-242A-144D-BC8A-D508CC838C28}"/>
              </a:ext>
            </a:extLst>
          </p:cNvPr>
          <p:cNvSpPr/>
          <p:nvPr/>
        </p:nvSpPr>
        <p:spPr>
          <a:xfrm>
            <a:off x="2667000" y="151802"/>
            <a:ext cx="8101898" cy="769441"/>
          </a:xfrm>
          <a:prstGeom prst="rect">
            <a:avLst/>
          </a:prstGeom>
        </p:spPr>
        <p:txBody>
          <a:bodyPr wrap="none">
            <a:spAutoFit/>
          </a:bodyPr>
          <a:lstStyle/>
          <a:p>
            <a:r>
              <a:rPr lang="en-US" sz="4400" b="1" dirty="0">
                <a:solidFill>
                  <a:srgbClr val="0066FF"/>
                </a:solidFill>
                <a:latin typeface="Avenir Book" panose="02000503020000020003" pitchFamily="2" charset="0"/>
              </a:rPr>
              <a:t>X-Linked Recessive Inheritance </a:t>
            </a:r>
          </a:p>
        </p:txBody>
      </p:sp>
      <p:grpSp>
        <p:nvGrpSpPr>
          <p:cNvPr id="59" name="Group 58">
            <a:extLst>
              <a:ext uri="{FF2B5EF4-FFF2-40B4-BE49-F238E27FC236}">
                <a16:creationId xmlns:a16="http://schemas.microsoft.com/office/drawing/2014/main" id="{E6DADEEE-3317-4944-9AAF-D0DD2B3B7400}"/>
              </a:ext>
            </a:extLst>
          </p:cNvPr>
          <p:cNvGrpSpPr/>
          <p:nvPr/>
        </p:nvGrpSpPr>
        <p:grpSpPr>
          <a:xfrm>
            <a:off x="2950133" y="4677545"/>
            <a:ext cx="1621571" cy="1836069"/>
            <a:chOff x="3810000" y="5860131"/>
            <a:chExt cx="1621571" cy="1836069"/>
          </a:xfrm>
        </p:grpSpPr>
        <p:grpSp>
          <p:nvGrpSpPr>
            <p:cNvPr id="6" name="Group 5">
              <a:extLst>
                <a:ext uri="{FF2B5EF4-FFF2-40B4-BE49-F238E27FC236}">
                  <a16:creationId xmlns:a16="http://schemas.microsoft.com/office/drawing/2014/main" id="{C935D3B8-3C0F-6E47-95D3-B3B76CDF38DA}"/>
                </a:ext>
              </a:extLst>
            </p:cNvPr>
            <p:cNvGrpSpPr/>
            <p:nvPr/>
          </p:nvGrpSpPr>
          <p:grpSpPr>
            <a:xfrm>
              <a:off x="3810000" y="5860131"/>
              <a:ext cx="204944" cy="508000"/>
              <a:chOff x="7162800" y="3657600"/>
              <a:chExt cx="298450" cy="739775"/>
            </a:xfrm>
          </p:grpSpPr>
          <p:sp>
            <p:nvSpPr>
              <p:cNvPr id="7" name="Oval 14">
                <a:extLst>
                  <a:ext uri="{FF2B5EF4-FFF2-40B4-BE49-F238E27FC236}">
                    <a16:creationId xmlns:a16="http://schemas.microsoft.com/office/drawing/2014/main" id="{A584166E-0225-F641-B761-0FD7FB138EA0}"/>
                  </a:ext>
                </a:extLst>
              </p:cNvPr>
              <p:cNvSpPr>
                <a:spLocks noChangeArrowheads="1"/>
              </p:cNvSpPr>
              <p:nvPr/>
            </p:nvSpPr>
            <p:spPr bwMode="auto">
              <a:xfrm>
                <a:off x="7367588" y="3657600"/>
                <a:ext cx="93662" cy="365125"/>
              </a:xfrm>
              <a:prstGeom prst="ellipse">
                <a:avLst/>
              </a:prstGeom>
              <a:solidFill>
                <a:srgbClr val="99CCFF"/>
              </a:solidFill>
              <a:ln w="12700">
                <a:solidFill>
                  <a:srgbClr val="000000"/>
                </a:solidFill>
                <a:round/>
                <a:headEnd/>
                <a:tailEnd/>
              </a:ln>
            </p:spPr>
            <p:txBody>
              <a:bodyPr wrap="none" anchor="ctr"/>
              <a:lstStyle/>
              <a:p>
                <a:endParaRPr lang="en-US"/>
              </a:p>
            </p:txBody>
          </p:sp>
          <p:grpSp>
            <p:nvGrpSpPr>
              <p:cNvPr id="8" name="Group 17">
                <a:extLst>
                  <a:ext uri="{FF2B5EF4-FFF2-40B4-BE49-F238E27FC236}">
                    <a16:creationId xmlns:a16="http://schemas.microsoft.com/office/drawing/2014/main" id="{A462BEA0-76C3-5347-A304-AE6E0EA76A26}"/>
                  </a:ext>
                </a:extLst>
              </p:cNvPr>
              <p:cNvGrpSpPr>
                <a:grpSpLocks/>
              </p:cNvGrpSpPr>
              <p:nvPr/>
            </p:nvGrpSpPr>
            <p:grpSpPr bwMode="auto">
              <a:xfrm>
                <a:off x="7162800" y="3657600"/>
                <a:ext cx="93663" cy="739775"/>
                <a:chOff x="2068" y="1144"/>
                <a:chExt cx="88" cy="568"/>
              </a:xfrm>
            </p:grpSpPr>
            <p:sp>
              <p:nvSpPr>
                <p:cNvPr id="9" name="Oval 18">
                  <a:extLst>
                    <a:ext uri="{FF2B5EF4-FFF2-40B4-BE49-F238E27FC236}">
                      <a16:creationId xmlns:a16="http://schemas.microsoft.com/office/drawing/2014/main" id="{2220D5AC-32D7-BD4F-96C8-45F951C8E0CE}"/>
                    </a:ext>
                  </a:extLst>
                </p:cNvPr>
                <p:cNvSpPr>
                  <a:spLocks noChangeArrowheads="1"/>
                </p:cNvSpPr>
                <p:nvPr/>
              </p:nvSpPr>
              <p:spPr bwMode="auto">
                <a:xfrm>
                  <a:off x="2068" y="11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10" name="Oval 19">
                  <a:extLst>
                    <a:ext uri="{FF2B5EF4-FFF2-40B4-BE49-F238E27FC236}">
                      <a16:creationId xmlns:a16="http://schemas.microsoft.com/office/drawing/2014/main" id="{BB6BC2A0-29E0-2549-A4D1-5302DE577F2B}"/>
                    </a:ext>
                  </a:extLst>
                </p:cNvPr>
                <p:cNvSpPr>
                  <a:spLocks noChangeArrowheads="1"/>
                </p:cNvSpPr>
                <p:nvPr/>
              </p:nvSpPr>
              <p:spPr bwMode="auto">
                <a:xfrm>
                  <a:off x="2068" y="14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grpSp>
          <p:nvGrpSpPr>
            <p:cNvPr id="11" name="Group 10">
              <a:extLst>
                <a:ext uri="{FF2B5EF4-FFF2-40B4-BE49-F238E27FC236}">
                  <a16:creationId xmlns:a16="http://schemas.microsoft.com/office/drawing/2014/main" id="{32E83413-A104-7047-8255-E09562AE42EB}"/>
                </a:ext>
              </a:extLst>
            </p:cNvPr>
            <p:cNvGrpSpPr/>
            <p:nvPr/>
          </p:nvGrpSpPr>
          <p:grpSpPr>
            <a:xfrm>
              <a:off x="4920112" y="7148512"/>
              <a:ext cx="246877" cy="544513"/>
              <a:chOff x="7197725" y="5126038"/>
              <a:chExt cx="339725" cy="749300"/>
            </a:xfrm>
          </p:grpSpPr>
          <p:grpSp>
            <p:nvGrpSpPr>
              <p:cNvPr id="12" name="Group 20">
                <a:extLst>
                  <a:ext uri="{FF2B5EF4-FFF2-40B4-BE49-F238E27FC236}">
                    <a16:creationId xmlns:a16="http://schemas.microsoft.com/office/drawing/2014/main" id="{3FC8B89D-DAF0-F24A-892D-68D1F330C68C}"/>
                  </a:ext>
                </a:extLst>
              </p:cNvPr>
              <p:cNvGrpSpPr>
                <a:grpSpLocks/>
              </p:cNvGrpSpPr>
              <p:nvPr/>
            </p:nvGrpSpPr>
            <p:grpSpPr bwMode="auto">
              <a:xfrm>
                <a:off x="7199313" y="5127625"/>
                <a:ext cx="92075" cy="739775"/>
                <a:chOff x="1780" y="2344"/>
                <a:chExt cx="88" cy="568"/>
              </a:xfrm>
            </p:grpSpPr>
            <p:sp>
              <p:nvSpPr>
                <p:cNvPr id="22" name="Oval 21">
                  <a:extLst>
                    <a:ext uri="{FF2B5EF4-FFF2-40B4-BE49-F238E27FC236}">
                      <a16:creationId xmlns:a16="http://schemas.microsoft.com/office/drawing/2014/main" id="{102B86C1-B5EC-6544-942D-F3BAD5809CBA}"/>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Oval 22">
                  <a:extLst>
                    <a:ext uri="{FF2B5EF4-FFF2-40B4-BE49-F238E27FC236}">
                      <a16:creationId xmlns:a16="http://schemas.microsoft.com/office/drawing/2014/main" id="{9D20957C-543A-884B-B176-D34A324AAA02}"/>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 name="Group 23">
                <a:extLst>
                  <a:ext uri="{FF2B5EF4-FFF2-40B4-BE49-F238E27FC236}">
                    <a16:creationId xmlns:a16="http://schemas.microsoft.com/office/drawing/2014/main" id="{B0108B2E-0D2C-4A48-A407-7A5B340FF81B}"/>
                  </a:ext>
                </a:extLst>
              </p:cNvPr>
              <p:cNvGrpSpPr>
                <a:grpSpLocks/>
              </p:cNvGrpSpPr>
              <p:nvPr/>
            </p:nvGrpSpPr>
            <p:grpSpPr bwMode="auto">
              <a:xfrm>
                <a:off x="7208838" y="5638800"/>
                <a:ext cx="101600" cy="236538"/>
                <a:chOff x="1789" y="2854"/>
                <a:chExt cx="73" cy="64"/>
              </a:xfrm>
            </p:grpSpPr>
            <p:sp>
              <p:nvSpPr>
                <p:cNvPr id="20" name="Arc 24">
                  <a:extLst>
                    <a:ext uri="{FF2B5EF4-FFF2-40B4-BE49-F238E27FC236}">
                      <a16:creationId xmlns:a16="http://schemas.microsoft.com/office/drawing/2014/main" id="{A9F87A9D-C1E7-9B44-8F1F-64C821E1C551}"/>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19191"/>
                </a:solidFill>
                <a:ln w="12700" cap="rnd">
                  <a:solidFill>
                    <a:srgbClr val="000000"/>
                  </a:solidFill>
                  <a:round/>
                  <a:headEnd/>
                  <a:tailEnd/>
                </a:ln>
              </p:spPr>
              <p:txBody>
                <a:bodyPr/>
                <a:lstStyle/>
                <a:p>
                  <a:endParaRPr lang="en-US"/>
                </a:p>
              </p:txBody>
            </p:sp>
            <p:sp>
              <p:nvSpPr>
                <p:cNvPr id="21" name="Arc 25">
                  <a:extLst>
                    <a:ext uri="{FF2B5EF4-FFF2-40B4-BE49-F238E27FC236}">
                      <a16:creationId xmlns:a16="http://schemas.microsoft.com/office/drawing/2014/main" id="{C01FBD2C-7ADA-124F-9816-2A67904014A8}"/>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19191"/>
                </a:solidFill>
                <a:ln w="12700" cap="rnd">
                  <a:solidFill>
                    <a:srgbClr val="000000"/>
                  </a:solidFill>
                  <a:round/>
                  <a:headEnd/>
                  <a:tailEnd/>
                </a:ln>
              </p:spPr>
              <p:txBody>
                <a:bodyPr/>
                <a:lstStyle/>
                <a:p>
                  <a:endParaRPr lang="en-US"/>
                </a:p>
              </p:txBody>
            </p:sp>
          </p:grpSp>
          <p:grpSp>
            <p:nvGrpSpPr>
              <p:cNvPr id="14" name="Group 26">
                <a:extLst>
                  <a:ext uri="{FF2B5EF4-FFF2-40B4-BE49-F238E27FC236}">
                    <a16:creationId xmlns:a16="http://schemas.microsoft.com/office/drawing/2014/main" id="{AA340248-1AAD-224F-A654-FE9ABCA86A1D}"/>
                  </a:ext>
                </a:extLst>
              </p:cNvPr>
              <p:cNvGrpSpPr>
                <a:grpSpLocks/>
              </p:cNvGrpSpPr>
              <p:nvPr/>
            </p:nvGrpSpPr>
            <p:grpSpPr bwMode="auto">
              <a:xfrm>
                <a:off x="7197725" y="5126038"/>
                <a:ext cx="100013" cy="190500"/>
                <a:chOff x="1779" y="2343"/>
                <a:chExt cx="94" cy="146"/>
              </a:xfrm>
            </p:grpSpPr>
            <p:sp>
              <p:nvSpPr>
                <p:cNvPr id="18" name="Arc 27">
                  <a:extLst>
                    <a:ext uri="{FF2B5EF4-FFF2-40B4-BE49-F238E27FC236}">
                      <a16:creationId xmlns:a16="http://schemas.microsoft.com/office/drawing/2014/main" id="{33C9CC84-6F94-BD43-A905-892F0562D418}"/>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919191"/>
                </a:solidFill>
                <a:ln w="12700" cap="rnd">
                  <a:solidFill>
                    <a:srgbClr val="000000"/>
                  </a:solidFill>
                  <a:round/>
                  <a:headEnd/>
                  <a:tailEnd/>
                </a:ln>
              </p:spPr>
              <p:txBody>
                <a:bodyPr/>
                <a:lstStyle/>
                <a:p>
                  <a:endParaRPr lang="en-US"/>
                </a:p>
              </p:txBody>
            </p:sp>
            <p:sp>
              <p:nvSpPr>
                <p:cNvPr id="19" name="Arc 28">
                  <a:extLst>
                    <a:ext uri="{FF2B5EF4-FFF2-40B4-BE49-F238E27FC236}">
                      <a16:creationId xmlns:a16="http://schemas.microsoft.com/office/drawing/2014/main" id="{1688FD65-E4AC-8940-97A7-58484E534F2A}"/>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919191"/>
                </a:solidFill>
                <a:ln w="12700" cap="rnd">
                  <a:solidFill>
                    <a:srgbClr val="000000"/>
                  </a:solidFill>
                  <a:round/>
                  <a:headEnd/>
                  <a:tailEnd/>
                </a:ln>
              </p:spPr>
              <p:txBody>
                <a:bodyPr/>
                <a:lstStyle/>
                <a:p>
                  <a:endParaRPr lang="en-US"/>
                </a:p>
              </p:txBody>
            </p:sp>
          </p:grpSp>
          <p:grpSp>
            <p:nvGrpSpPr>
              <p:cNvPr id="15" name="Group 30">
                <a:extLst>
                  <a:ext uri="{FF2B5EF4-FFF2-40B4-BE49-F238E27FC236}">
                    <a16:creationId xmlns:a16="http://schemas.microsoft.com/office/drawing/2014/main" id="{C6B47D77-F46C-C344-BCA9-FED4D32705E9}"/>
                  </a:ext>
                </a:extLst>
              </p:cNvPr>
              <p:cNvGrpSpPr>
                <a:grpSpLocks/>
              </p:cNvGrpSpPr>
              <p:nvPr/>
            </p:nvGrpSpPr>
            <p:grpSpPr bwMode="auto">
              <a:xfrm>
                <a:off x="7442200" y="5126038"/>
                <a:ext cx="95250" cy="741362"/>
                <a:chOff x="2008" y="2344"/>
                <a:chExt cx="88" cy="568"/>
              </a:xfrm>
            </p:grpSpPr>
            <p:sp>
              <p:nvSpPr>
                <p:cNvPr id="16" name="Oval 31">
                  <a:extLst>
                    <a:ext uri="{FF2B5EF4-FFF2-40B4-BE49-F238E27FC236}">
                      <a16:creationId xmlns:a16="http://schemas.microsoft.com/office/drawing/2014/main" id="{73F1A4E0-36FC-6248-933D-91AA84D8E9AD}"/>
                    </a:ext>
                  </a:extLst>
                </p:cNvPr>
                <p:cNvSpPr>
                  <a:spLocks noChangeArrowheads="1"/>
                </p:cNvSpPr>
                <p:nvPr/>
              </p:nvSpPr>
              <p:spPr bwMode="auto">
                <a:xfrm>
                  <a:off x="2008" y="23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17" name="Oval 32">
                  <a:extLst>
                    <a:ext uri="{FF2B5EF4-FFF2-40B4-BE49-F238E27FC236}">
                      <a16:creationId xmlns:a16="http://schemas.microsoft.com/office/drawing/2014/main" id="{6AAF7A56-48F7-EB42-92A1-3BC08750A41F}"/>
                    </a:ext>
                  </a:extLst>
                </p:cNvPr>
                <p:cNvSpPr>
                  <a:spLocks noChangeArrowheads="1"/>
                </p:cNvSpPr>
                <p:nvPr/>
              </p:nvSpPr>
              <p:spPr bwMode="auto">
                <a:xfrm>
                  <a:off x="2008" y="26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sp>
          <p:nvSpPr>
            <p:cNvPr id="24" name="Oval 60">
              <a:extLst>
                <a:ext uri="{FF2B5EF4-FFF2-40B4-BE49-F238E27FC236}">
                  <a16:creationId xmlns:a16="http://schemas.microsoft.com/office/drawing/2014/main" id="{8EB48325-2E09-084B-BB11-90895E6424DB}"/>
                </a:ext>
              </a:extLst>
            </p:cNvPr>
            <p:cNvSpPr>
              <a:spLocks noChangeArrowheads="1"/>
            </p:cNvSpPr>
            <p:nvPr/>
          </p:nvSpPr>
          <p:spPr bwMode="auto">
            <a:xfrm>
              <a:off x="4764324" y="5936331"/>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Rectangle 61">
              <a:extLst>
                <a:ext uri="{FF2B5EF4-FFF2-40B4-BE49-F238E27FC236}">
                  <a16:creationId xmlns:a16="http://schemas.microsoft.com/office/drawing/2014/main" id="{A262F21A-2202-E14F-9AF8-FFDCEB40BD46}"/>
                </a:ext>
              </a:extLst>
            </p:cNvPr>
            <p:cNvSpPr>
              <a:spLocks noChangeArrowheads="1"/>
            </p:cNvSpPr>
            <p:nvPr/>
          </p:nvSpPr>
          <p:spPr bwMode="auto">
            <a:xfrm>
              <a:off x="4118210" y="5936331"/>
              <a:ext cx="268288" cy="2587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Line 62">
              <a:extLst>
                <a:ext uri="{FF2B5EF4-FFF2-40B4-BE49-F238E27FC236}">
                  <a16:creationId xmlns:a16="http://schemas.microsoft.com/office/drawing/2014/main" id="{F41763F0-5583-A74F-92E7-51A7C8FD20A7}"/>
                </a:ext>
              </a:extLst>
            </p:cNvPr>
            <p:cNvSpPr>
              <a:spLocks noChangeShapeType="1"/>
            </p:cNvSpPr>
            <p:nvPr/>
          </p:nvSpPr>
          <p:spPr bwMode="auto">
            <a:xfrm>
              <a:off x="4375385" y="6055393"/>
              <a:ext cx="38735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Rectangle 63">
              <a:extLst>
                <a:ext uri="{FF2B5EF4-FFF2-40B4-BE49-F238E27FC236}">
                  <a16:creationId xmlns:a16="http://schemas.microsoft.com/office/drawing/2014/main" id="{2FBEE7F6-BFFD-594B-8612-6DBD1E32EF18}"/>
                </a:ext>
              </a:extLst>
            </p:cNvPr>
            <p:cNvSpPr>
              <a:spLocks noChangeArrowheads="1"/>
            </p:cNvSpPr>
            <p:nvPr/>
          </p:nvSpPr>
          <p:spPr bwMode="auto">
            <a:xfrm>
              <a:off x="4029310" y="6765006"/>
              <a:ext cx="268288" cy="258763"/>
            </a:xfrm>
            <a:prstGeom prst="rect">
              <a:avLst/>
            </a:prstGeom>
            <a:solidFill>
              <a:schemeClr val="tx1"/>
            </a:solidFill>
            <a:ln w="15875">
              <a:solidFill>
                <a:schemeClr val="tx1"/>
              </a:solidFill>
              <a:miter lim="800000"/>
              <a:headEnd/>
              <a:tailEnd/>
            </a:ln>
          </p:spPr>
          <p:txBody>
            <a:bodyPr wrap="none" anchor="ctr"/>
            <a:lstStyle/>
            <a:p>
              <a:endParaRPr lang="en-US"/>
            </a:p>
          </p:txBody>
        </p:sp>
        <p:sp>
          <p:nvSpPr>
            <p:cNvPr id="28" name="Oval 64">
              <a:extLst>
                <a:ext uri="{FF2B5EF4-FFF2-40B4-BE49-F238E27FC236}">
                  <a16:creationId xmlns:a16="http://schemas.microsoft.com/office/drawing/2014/main" id="{F73FC19D-4DB3-3E48-8C78-18DF50C3CDDB}"/>
                </a:ext>
              </a:extLst>
            </p:cNvPr>
            <p:cNvSpPr>
              <a:spLocks noChangeArrowheads="1"/>
            </p:cNvSpPr>
            <p:nvPr/>
          </p:nvSpPr>
          <p:spPr bwMode="auto">
            <a:xfrm>
              <a:off x="4859574" y="6763419"/>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5">
              <a:extLst>
                <a:ext uri="{FF2B5EF4-FFF2-40B4-BE49-F238E27FC236}">
                  <a16:creationId xmlns:a16="http://schemas.microsoft.com/office/drawing/2014/main" id="{C7B45E15-645C-AF4A-AECB-998D5CD35336}"/>
                </a:ext>
              </a:extLst>
            </p:cNvPr>
            <p:cNvSpPr>
              <a:spLocks noChangeShapeType="1"/>
            </p:cNvSpPr>
            <p:nvPr/>
          </p:nvSpPr>
          <p:spPr bwMode="auto">
            <a:xfrm>
              <a:off x="4543660" y="6055393"/>
              <a:ext cx="0" cy="487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6">
              <a:extLst>
                <a:ext uri="{FF2B5EF4-FFF2-40B4-BE49-F238E27FC236}">
                  <a16:creationId xmlns:a16="http://schemas.microsoft.com/office/drawing/2014/main" id="{3B94F1EA-3147-FC4D-9E86-62A7F72C011A}"/>
                </a:ext>
              </a:extLst>
            </p:cNvPr>
            <p:cNvSpPr>
              <a:spLocks noChangeShapeType="1"/>
            </p:cNvSpPr>
            <p:nvPr/>
          </p:nvSpPr>
          <p:spPr bwMode="auto">
            <a:xfrm>
              <a:off x="4161073" y="6545930"/>
              <a:ext cx="82391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7">
              <a:extLst>
                <a:ext uri="{FF2B5EF4-FFF2-40B4-BE49-F238E27FC236}">
                  <a16:creationId xmlns:a16="http://schemas.microsoft.com/office/drawing/2014/main" id="{D3036735-EB03-3D42-9953-915C8FD3EA49}"/>
                </a:ext>
              </a:extLst>
            </p:cNvPr>
            <p:cNvSpPr>
              <a:spLocks noChangeShapeType="1"/>
            </p:cNvSpPr>
            <p:nvPr/>
          </p:nvSpPr>
          <p:spPr bwMode="auto">
            <a:xfrm>
              <a:off x="4164248" y="6542756"/>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8">
              <a:extLst>
                <a:ext uri="{FF2B5EF4-FFF2-40B4-BE49-F238E27FC236}">
                  <a16:creationId xmlns:a16="http://schemas.microsoft.com/office/drawing/2014/main" id="{8E090285-0D74-5F41-B441-A43776EAE7EE}"/>
                </a:ext>
              </a:extLst>
            </p:cNvPr>
            <p:cNvSpPr>
              <a:spLocks noChangeShapeType="1"/>
            </p:cNvSpPr>
            <p:nvPr/>
          </p:nvSpPr>
          <p:spPr bwMode="auto">
            <a:xfrm>
              <a:off x="4983398" y="6552281"/>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 name="Group 32">
              <a:extLst>
                <a:ext uri="{FF2B5EF4-FFF2-40B4-BE49-F238E27FC236}">
                  <a16:creationId xmlns:a16="http://schemas.microsoft.com/office/drawing/2014/main" id="{DB4E455B-E05F-364C-9675-E94A3CC04F0E}"/>
                </a:ext>
              </a:extLst>
            </p:cNvPr>
            <p:cNvGrpSpPr/>
            <p:nvPr/>
          </p:nvGrpSpPr>
          <p:grpSpPr>
            <a:xfrm>
              <a:off x="5178661" y="5860132"/>
              <a:ext cx="252910" cy="508000"/>
              <a:chOff x="6303963" y="3657600"/>
              <a:chExt cx="368300" cy="739775"/>
            </a:xfrm>
          </p:grpSpPr>
          <p:grpSp>
            <p:nvGrpSpPr>
              <p:cNvPr id="34" name="Group 5">
                <a:extLst>
                  <a:ext uri="{FF2B5EF4-FFF2-40B4-BE49-F238E27FC236}">
                    <a16:creationId xmlns:a16="http://schemas.microsoft.com/office/drawing/2014/main" id="{647706AE-EC73-7F4C-8CA8-3D3DC359013F}"/>
                  </a:ext>
                </a:extLst>
              </p:cNvPr>
              <p:cNvGrpSpPr>
                <a:grpSpLocks/>
              </p:cNvGrpSpPr>
              <p:nvPr/>
            </p:nvGrpSpPr>
            <p:grpSpPr bwMode="auto">
              <a:xfrm>
                <a:off x="6578600" y="3657600"/>
                <a:ext cx="93663" cy="739775"/>
                <a:chOff x="1636" y="1144"/>
                <a:chExt cx="88" cy="568"/>
              </a:xfrm>
            </p:grpSpPr>
            <p:sp>
              <p:nvSpPr>
                <p:cNvPr id="41" name="Oval 6">
                  <a:extLst>
                    <a:ext uri="{FF2B5EF4-FFF2-40B4-BE49-F238E27FC236}">
                      <a16:creationId xmlns:a16="http://schemas.microsoft.com/office/drawing/2014/main" id="{2B06CBDB-D5F5-CB44-9E04-80D642518128}"/>
                    </a:ext>
                  </a:extLst>
                </p:cNvPr>
                <p:cNvSpPr>
                  <a:spLocks noChangeArrowheads="1"/>
                </p:cNvSpPr>
                <p:nvPr/>
              </p:nvSpPr>
              <p:spPr bwMode="auto">
                <a:xfrm>
                  <a:off x="1636" y="1144"/>
                  <a:ext cx="88" cy="280"/>
                </a:xfrm>
                <a:prstGeom prst="ellipse">
                  <a:avLst/>
                </a:prstGeom>
                <a:solidFill>
                  <a:srgbClr val="919191"/>
                </a:solidFill>
                <a:ln w="12700">
                  <a:solidFill>
                    <a:srgbClr val="000000"/>
                  </a:solidFill>
                  <a:round/>
                  <a:headEnd/>
                  <a:tailEnd/>
                </a:ln>
              </p:spPr>
              <p:txBody>
                <a:bodyPr wrap="none" anchor="ctr"/>
                <a:lstStyle/>
                <a:p>
                  <a:endParaRPr lang="en-US"/>
                </a:p>
              </p:txBody>
            </p:sp>
            <p:sp>
              <p:nvSpPr>
                <p:cNvPr id="42" name="Oval 7">
                  <a:extLst>
                    <a:ext uri="{FF2B5EF4-FFF2-40B4-BE49-F238E27FC236}">
                      <a16:creationId xmlns:a16="http://schemas.microsoft.com/office/drawing/2014/main" id="{FC9F2672-8A47-CC42-8B73-33BB17C592C3}"/>
                    </a:ext>
                  </a:extLst>
                </p:cNvPr>
                <p:cNvSpPr>
                  <a:spLocks noChangeArrowheads="1"/>
                </p:cNvSpPr>
                <p:nvPr/>
              </p:nvSpPr>
              <p:spPr bwMode="auto">
                <a:xfrm>
                  <a:off x="1636" y="1432"/>
                  <a:ext cx="88" cy="280"/>
                </a:xfrm>
                <a:prstGeom prst="ellipse">
                  <a:avLst/>
                </a:prstGeom>
                <a:solidFill>
                  <a:srgbClr val="919191"/>
                </a:solidFill>
                <a:ln w="12700">
                  <a:solidFill>
                    <a:srgbClr val="000000"/>
                  </a:solidFill>
                  <a:round/>
                  <a:headEnd/>
                  <a:tailEnd/>
                </a:ln>
              </p:spPr>
              <p:txBody>
                <a:bodyPr wrap="none" anchor="ctr"/>
                <a:lstStyle/>
                <a:p>
                  <a:endParaRPr lang="en-US"/>
                </a:p>
              </p:txBody>
            </p:sp>
          </p:grpSp>
          <p:grpSp>
            <p:nvGrpSpPr>
              <p:cNvPr id="35" name="Group 8">
                <a:extLst>
                  <a:ext uri="{FF2B5EF4-FFF2-40B4-BE49-F238E27FC236}">
                    <a16:creationId xmlns:a16="http://schemas.microsoft.com/office/drawing/2014/main" id="{623B4B46-8FCD-B74B-81B9-65BB9864636A}"/>
                  </a:ext>
                </a:extLst>
              </p:cNvPr>
              <p:cNvGrpSpPr>
                <a:grpSpLocks/>
              </p:cNvGrpSpPr>
              <p:nvPr/>
            </p:nvGrpSpPr>
            <p:grpSpPr bwMode="auto">
              <a:xfrm>
                <a:off x="6369050" y="3657600"/>
                <a:ext cx="103188" cy="739775"/>
                <a:chOff x="1440" y="1144"/>
                <a:chExt cx="96" cy="568"/>
              </a:xfrm>
            </p:grpSpPr>
            <p:grpSp>
              <p:nvGrpSpPr>
                <p:cNvPr id="37" name="Group 9">
                  <a:extLst>
                    <a:ext uri="{FF2B5EF4-FFF2-40B4-BE49-F238E27FC236}">
                      <a16:creationId xmlns:a16="http://schemas.microsoft.com/office/drawing/2014/main" id="{9E7400F2-FB2E-444E-91F8-493B314BFBCB}"/>
                    </a:ext>
                  </a:extLst>
                </p:cNvPr>
                <p:cNvGrpSpPr>
                  <a:grpSpLocks/>
                </p:cNvGrpSpPr>
                <p:nvPr/>
              </p:nvGrpSpPr>
              <p:grpSpPr bwMode="auto">
                <a:xfrm>
                  <a:off x="1444" y="1144"/>
                  <a:ext cx="88" cy="568"/>
                  <a:chOff x="1444" y="1144"/>
                  <a:chExt cx="88" cy="568"/>
                </a:xfrm>
              </p:grpSpPr>
              <p:sp>
                <p:nvSpPr>
                  <p:cNvPr id="39" name="Oval 10">
                    <a:extLst>
                      <a:ext uri="{FF2B5EF4-FFF2-40B4-BE49-F238E27FC236}">
                        <a16:creationId xmlns:a16="http://schemas.microsoft.com/office/drawing/2014/main" id="{F2B50F84-24CE-434D-B037-54CB2AC098F0}"/>
                      </a:ext>
                    </a:extLst>
                  </p:cNvPr>
                  <p:cNvSpPr>
                    <a:spLocks noChangeArrowheads="1"/>
                  </p:cNvSpPr>
                  <p:nvPr/>
                </p:nvSpPr>
                <p:spPr bwMode="auto">
                  <a:xfrm>
                    <a:off x="1444" y="11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Oval 11">
                    <a:extLst>
                      <a:ext uri="{FF2B5EF4-FFF2-40B4-BE49-F238E27FC236}">
                        <a16:creationId xmlns:a16="http://schemas.microsoft.com/office/drawing/2014/main" id="{4AAE579B-9D7E-CA42-A63D-2F0DFB602E4C}"/>
                      </a:ext>
                    </a:extLst>
                  </p:cNvPr>
                  <p:cNvSpPr>
                    <a:spLocks noChangeArrowheads="1"/>
                  </p:cNvSpPr>
                  <p:nvPr/>
                </p:nvSpPr>
                <p:spPr bwMode="auto">
                  <a:xfrm>
                    <a:off x="1444" y="14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8" name="Line 12">
                  <a:extLst>
                    <a:ext uri="{FF2B5EF4-FFF2-40B4-BE49-F238E27FC236}">
                      <a16:creationId xmlns:a16="http://schemas.microsoft.com/office/drawing/2014/main" id="{09EB215B-3D5A-D74E-9336-1ED63A202B11}"/>
                    </a:ext>
                  </a:extLst>
                </p:cNvPr>
                <p:cNvSpPr>
                  <a:spLocks noChangeShapeType="1"/>
                </p:cNvSpPr>
                <p:nvPr/>
              </p:nvSpPr>
              <p:spPr bwMode="auto">
                <a:xfrm>
                  <a:off x="1440" y="15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36" name="AutoShape 69">
                <a:extLst>
                  <a:ext uri="{FF2B5EF4-FFF2-40B4-BE49-F238E27FC236}">
                    <a16:creationId xmlns:a16="http://schemas.microsoft.com/office/drawing/2014/main" id="{99895FA2-0734-E249-BD44-0C0A3026D530}"/>
                  </a:ext>
                </a:extLst>
              </p:cNvPr>
              <p:cNvSpPr>
                <a:spLocks noChangeArrowheads="1"/>
              </p:cNvSpPr>
              <p:nvPr/>
            </p:nvSpPr>
            <p:spPr bwMode="auto">
              <a:xfrm>
                <a:off x="6303963" y="40957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nvGrpSpPr>
            <p:cNvPr id="43" name="Group 42">
              <a:extLst>
                <a:ext uri="{FF2B5EF4-FFF2-40B4-BE49-F238E27FC236}">
                  <a16:creationId xmlns:a16="http://schemas.microsoft.com/office/drawing/2014/main" id="{536D5D7C-F80C-2641-84E8-C5B02EDA1008}"/>
                </a:ext>
              </a:extLst>
            </p:cNvPr>
            <p:cNvGrpSpPr/>
            <p:nvPr/>
          </p:nvGrpSpPr>
          <p:grpSpPr>
            <a:xfrm>
              <a:off x="4030570" y="7151687"/>
              <a:ext cx="291868" cy="544513"/>
              <a:chOff x="6291263" y="5129213"/>
              <a:chExt cx="401637" cy="749300"/>
            </a:xfrm>
          </p:grpSpPr>
          <p:grpSp>
            <p:nvGrpSpPr>
              <p:cNvPr id="44" name="Group 38">
                <a:extLst>
                  <a:ext uri="{FF2B5EF4-FFF2-40B4-BE49-F238E27FC236}">
                    <a16:creationId xmlns:a16="http://schemas.microsoft.com/office/drawing/2014/main" id="{59C0E62A-36E1-764D-9994-D646CE7D59D3}"/>
                  </a:ext>
                </a:extLst>
              </p:cNvPr>
              <p:cNvGrpSpPr>
                <a:grpSpLocks/>
              </p:cNvGrpSpPr>
              <p:nvPr/>
            </p:nvGrpSpPr>
            <p:grpSpPr bwMode="auto">
              <a:xfrm flipH="1">
                <a:off x="6530975" y="5129213"/>
                <a:ext cx="103188" cy="749300"/>
                <a:chOff x="1776" y="2343"/>
                <a:chExt cx="97" cy="575"/>
              </a:xfrm>
            </p:grpSpPr>
            <p:grpSp>
              <p:nvGrpSpPr>
                <p:cNvPr id="48" name="Group 39">
                  <a:extLst>
                    <a:ext uri="{FF2B5EF4-FFF2-40B4-BE49-F238E27FC236}">
                      <a16:creationId xmlns:a16="http://schemas.microsoft.com/office/drawing/2014/main" id="{91CE40BE-99B5-2D43-85C7-48B2AC826E1F}"/>
                    </a:ext>
                  </a:extLst>
                </p:cNvPr>
                <p:cNvGrpSpPr>
                  <a:grpSpLocks/>
                </p:cNvGrpSpPr>
                <p:nvPr/>
              </p:nvGrpSpPr>
              <p:grpSpPr bwMode="auto">
                <a:xfrm>
                  <a:off x="1776" y="2344"/>
                  <a:ext cx="96" cy="568"/>
                  <a:chOff x="1776" y="2344"/>
                  <a:chExt cx="96" cy="568"/>
                </a:xfrm>
              </p:grpSpPr>
              <p:grpSp>
                <p:nvGrpSpPr>
                  <p:cNvPr id="55" name="Group 40">
                    <a:extLst>
                      <a:ext uri="{FF2B5EF4-FFF2-40B4-BE49-F238E27FC236}">
                        <a16:creationId xmlns:a16="http://schemas.microsoft.com/office/drawing/2014/main" id="{00F29F1F-B6D0-9444-B3F3-3C4A36D47988}"/>
                      </a:ext>
                    </a:extLst>
                  </p:cNvPr>
                  <p:cNvGrpSpPr>
                    <a:grpSpLocks/>
                  </p:cNvGrpSpPr>
                  <p:nvPr/>
                </p:nvGrpSpPr>
                <p:grpSpPr bwMode="auto">
                  <a:xfrm>
                    <a:off x="1780" y="2344"/>
                    <a:ext cx="88" cy="568"/>
                    <a:chOff x="1780" y="2344"/>
                    <a:chExt cx="88" cy="568"/>
                  </a:xfrm>
                </p:grpSpPr>
                <p:sp>
                  <p:nvSpPr>
                    <p:cNvPr id="57" name="Oval 41">
                      <a:extLst>
                        <a:ext uri="{FF2B5EF4-FFF2-40B4-BE49-F238E27FC236}">
                          <a16:creationId xmlns:a16="http://schemas.microsoft.com/office/drawing/2014/main" id="{2295BF63-3647-3544-BF56-C9C544B2199B}"/>
                        </a:ext>
                      </a:extLst>
                    </p:cNvPr>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Oval 42">
                      <a:extLst>
                        <a:ext uri="{FF2B5EF4-FFF2-40B4-BE49-F238E27FC236}">
                          <a16:creationId xmlns:a16="http://schemas.microsoft.com/office/drawing/2014/main" id="{439433C4-E00A-9446-A53B-F8DE649525E6}"/>
                        </a:ext>
                      </a:extLst>
                    </p:cNvPr>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6" name="Line 43">
                    <a:extLst>
                      <a:ext uri="{FF2B5EF4-FFF2-40B4-BE49-F238E27FC236}">
                        <a16:creationId xmlns:a16="http://schemas.microsoft.com/office/drawing/2014/main" id="{B2D39017-A6CA-7849-8DB2-047871AC990B}"/>
                      </a:ext>
                    </a:extLst>
                  </p:cNvPr>
                  <p:cNvSpPr>
                    <a:spLocks noChangeShapeType="1"/>
                  </p:cNvSpPr>
                  <p:nvPr/>
                </p:nvSpPr>
                <p:spPr bwMode="auto">
                  <a:xfrm>
                    <a:off x="1776" y="27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49" name="Group 44">
                  <a:extLst>
                    <a:ext uri="{FF2B5EF4-FFF2-40B4-BE49-F238E27FC236}">
                      <a16:creationId xmlns:a16="http://schemas.microsoft.com/office/drawing/2014/main" id="{95A8F922-7673-BD40-8F61-0B8F481C0EC6}"/>
                    </a:ext>
                  </a:extLst>
                </p:cNvPr>
                <p:cNvGrpSpPr>
                  <a:grpSpLocks/>
                </p:cNvGrpSpPr>
                <p:nvPr/>
              </p:nvGrpSpPr>
              <p:grpSpPr bwMode="auto">
                <a:xfrm>
                  <a:off x="1789" y="2854"/>
                  <a:ext cx="73" cy="64"/>
                  <a:chOff x="1789" y="2854"/>
                  <a:chExt cx="73" cy="64"/>
                </a:xfrm>
              </p:grpSpPr>
              <p:sp>
                <p:nvSpPr>
                  <p:cNvPr id="53" name="Arc 45">
                    <a:extLst>
                      <a:ext uri="{FF2B5EF4-FFF2-40B4-BE49-F238E27FC236}">
                        <a16:creationId xmlns:a16="http://schemas.microsoft.com/office/drawing/2014/main" id="{4B5127E3-9BC4-054E-BF81-6A8090A61477}"/>
                      </a:ext>
                    </a:extLst>
                  </p:cNvPr>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p:spPr>
                <p:txBody>
                  <a:bodyPr/>
                  <a:lstStyle/>
                  <a:p>
                    <a:endParaRPr lang="en-US"/>
                  </a:p>
                </p:txBody>
              </p:sp>
              <p:sp>
                <p:nvSpPr>
                  <p:cNvPr id="54" name="Arc 46">
                    <a:extLst>
                      <a:ext uri="{FF2B5EF4-FFF2-40B4-BE49-F238E27FC236}">
                        <a16:creationId xmlns:a16="http://schemas.microsoft.com/office/drawing/2014/main" id="{0521D639-3854-5947-9902-8F576867CC20}"/>
                      </a:ext>
                    </a:extLst>
                  </p:cNvPr>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12700" cap="rnd">
                    <a:solidFill>
                      <a:srgbClr val="000000"/>
                    </a:solidFill>
                    <a:round/>
                    <a:headEnd/>
                    <a:tailEnd/>
                  </a:ln>
                </p:spPr>
                <p:txBody>
                  <a:bodyPr/>
                  <a:lstStyle/>
                  <a:p>
                    <a:endParaRPr lang="en-US"/>
                  </a:p>
                </p:txBody>
              </p:sp>
            </p:grpSp>
            <p:grpSp>
              <p:nvGrpSpPr>
                <p:cNvPr id="50" name="Group 47">
                  <a:extLst>
                    <a:ext uri="{FF2B5EF4-FFF2-40B4-BE49-F238E27FC236}">
                      <a16:creationId xmlns:a16="http://schemas.microsoft.com/office/drawing/2014/main" id="{BF46400E-6C21-3849-878B-1466CB1D5974}"/>
                    </a:ext>
                  </a:extLst>
                </p:cNvPr>
                <p:cNvGrpSpPr>
                  <a:grpSpLocks/>
                </p:cNvGrpSpPr>
                <p:nvPr/>
              </p:nvGrpSpPr>
              <p:grpSpPr bwMode="auto">
                <a:xfrm>
                  <a:off x="1779" y="2343"/>
                  <a:ext cx="94" cy="146"/>
                  <a:chOff x="1779" y="2343"/>
                  <a:chExt cx="94" cy="146"/>
                </a:xfrm>
              </p:grpSpPr>
              <p:sp>
                <p:nvSpPr>
                  <p:cNvPr id="51" name="Arc 48">
                    <a:extLst>
                      <a:ext uri="{FF2B5EF4-FFF2-40B4-BE49-F238E27FC236}">
                        <a16:creationId xmlns:a16="http://schemas.microsoft.com/office/drawing/2014/main" id="{28F51DDA-AAE2-5048-A9A8-7A577576CBC3}"/>
                      </a:ext>
                    </a:extLst>
                  </p:cNvPr>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FFFFFF"/>
                  </a:solidFill>
                  <a:ln w="12700" cap="rnd">
                    <a:solidFill>
                      <a:srgbClr val="000000"/>
                    </a:solidFill>
                    <a:round/>
                    <a:headEnd/>
                    <a:tailEnd/>
                  </a:ln>
                </p:spPr>
                <p:txBody>
                  <a:bodyPr/>
                  <a:lstStyle/>
                  <a:p>
                    <a:endParaRPr lang="en-US"/>
                  </a:p>
                </p:txBody>
              </p:sp>
              <p:sp>
                <p:nvSpPr>
                  <p:cNvPr id="52" name="Arc 49">
                    <a:extLst>
                      <a:ext uri="{FF2B5EF4-FFF2-40B4-BE49-F238E27FC236}">
                        <a16:creationId xmlns:a16="http://schemas.microsoft.com/office/drawing/2014/main" id="{694CB9FB-78CF-C149-9140-5F5FB8CA7441}"/>
                      </a:ext>
                    </a:extLst>
                  </p:cNvPr>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FFFFFF"/>
                  </a:solidFill>
                  <a:ln w="12700" cap="rnd">
                    <a:solidFill>
                      <a:srgbClr val="000000"/>
                    </a:solidFill>
                    <a:round/>
                    <a:headEnd/>
                    <a:tailEnd/>
                  </a:ln>
                </p:spPr>
                <p:txBody>
                  <a:bodyPr/>
                  <a:lstStyle/>
                  <a:p>
                    <a:endParaRPr lang="en-US"/>
                  </a:p>
                </p:txBody>
              </p:sp>
            </p:grpSp>
          </p:grpSp>
          <p:sp>
            <p:nvSpPr>
              <p:cNvPr id="45" name="Oval 52">
                <a:extLst>
                  <a:ext uri="{FF2B5EF4-FFF2-40B4-BE49-F238E27FC236}">
                    <a16:creationId xmlns:a16="http://schemas.microsoft.com/office/drawing/2014/main" id="{564B3541-1262-2D44-96FB-3A82CD294B36}"/>
                  </a:ext>
                </a:extLst>
              </p:cNvPr>
              <p:cNvSpPr>
                <a:spLocks noChangeArrowheads="1"/>
              </p:cNvSpPr>
              <p:nvPr/>
            </p:nvSpPr>
            <p:spPr bwMode="auto">
              <a:xfrm flipH="1">
                <a:off x="6291263" y="5129213"/>
                <a:ext cx="95250" cy="365125"/>
              </a:xfrm>
              <a:prstGeom prst="ellipse">
                <a:avLst/>
              </a:prstGeom>
              <a:solidFill>
                <a:srgbClr val="99CCFF"/>
              </a:solidFill>
              <a:ln w="12700">
                <a:solidFill>
                  <a:srgbClr val="000000"/>
                </a:solidFill>
                <a:round/>
                <a:headEnd/>
                <a:tailEnd/>
              </a:ln>
            </p:spPr>
            <p:txBody>
              <a:bodyPr wrap="none" anchor="ctr"/>
              <a:lstStyle/>
              <a:p>
                <a:endParaRPr lang="en-US"/>
              </a:p>
            </p:txBody>
          </p:sp>
          <p:pic>
            <p:nvPicPr>
              <p:cNvPr id="46" name="Picture 59">
                <a:extLst>
                  <a:ext uri="{FF2B5EF4-FFF2-40B4-BE49-F238E27FC236}">
                    <a16:creationId xmlns:a16="http://schemas.microsoft.com/office/drawing/2014/main" id="{503E1E5B-E301-C94B-A742-858E0D9EB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5305425"/>
                <a:ext cx="1079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AutoShape 70">
                <a:extLst>
                  <a:ext uri="{FF2B5EF4-FFF2-40B4-BE49-F238E27FC236}">
                    <a16:creationId xmlns:a16="http://schemas.microsoft.com/office/drawing/2014/main" id="{D03F5E66-F610-1341-A0F2-EDECC9C61447}"/>
                  </a:ext>
                </a:extLst>
              </p:cNvPr>
              <p:cNvSpPr>
                <a:spLocks noChangeArrowheads="1"/>
              </p:cNvSpPr>
              <p:nvPr/>
            </p:nvSpPr>
            <p:spPr bwMode="auto">
              <a:xfrm>
                <a:off x="6469063" y="55816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grpSp>
    </p:spTree>
    <p:extLst>
      <p:ext uri="{BB962C8B-B14F-4D97-AF65-F5344CB8AC3E}">
        <p14:creationId xmlns:p14="http://schemas.microsoft.com/office/powerpoint/2010/main" val="16086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674B2-A64E-7640-8ED0-4D6ED1909566}"/>
              </a:ext>
            </a:extLst>
          </p:cNvPr>
          <p:cNvSpPr/>
          <p:nvPr/>
        </p:nvSpPr>
        <p:spPr>
          <a:xfrm>
            <a:off x="914400" y="1582340"/>
            <a:ext cx="10096500" cy="3693319"/>
          </a:xfrm>
          <a:prstGeom prst="rect">
            <a:avLst/>
          </a:prstGeom>
        </p:spPr>
        <p:txBody>
          <a:bodyPr wrap="square">
            <a:spAutoFit/>
          </a:bodyPr>
          <a:lstStyle/>
          <a:p>
            <a:r>
              <a:rPr lang="en-US" b="1" dirty="0">
                <a:latin typeface="Avenir Book" panose="02000503020000020003" pitchFamily="2" charset="0"/>
              </a:rPr>
              <a:t> </a:t>
            </a:r>
            <a:r>
              <a:rPr lang="en-US" dirty="0">
                <a:latin typeface="Avenir Book" panose="02000503020000020003" pitchFamily="2" charset="0"/>
              </a:rPr>
              <a:t> Progressive muscular degeneration </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Onset in early childhood. Enlarged calves, failure to thrive, cardiac manifestations</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1:3000 newborns.</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Gene DMD, located n Xp21.3. 79 exons (more than 1Mb)</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To allelic conditions -&gt; DMD/Becker:</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Females who are carriers for the X-linked form may have partial expression</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 Mutations are usually clustered, but could happen anywhere in the gene. </a:t>
            </a:r>
            <a:endParaRPr lang="en-US" b="0" i="0" u="none" strike="noStrike" dirty="0">
              <a:effectLst/>
              <a:latin typeface="Avenir Book" panose="02000503020000020003" pitchFamily="2" charset="0"/>
            </a:endParaRPr>
          </a:p>
        </p:txBody>
      </p:sp>
      <p:sp>
        <p:nvSpPr>
          <p:cNvPr id="3" name="Rectangle 2">
            <a:extLst>
              <a:ext uri="{FF2B5EF4-FFF2-40B4-BE49-F238E27FC236}">
                <a16:creationId xmlns:a16="http://schemas.microsoft.com/office/drawing/2014/main" id="{AABF68E8-741B-BF43-9DD3-3F6A69AB16EA}"/>
              </a:ext>
            </a:extLst>
          </p:cNvPr>
          <p:cNvSpPr/>
          <p:nvPr/>
        </p:nvSpPr>
        <p:spPr>
          <a:xfrm>
            <a:off x="2270587" y="168771"/>
            <a:ext cx="7803226" cy="769441"/>
          </a:xfrm>
          <a:prstGeom prst="rect">
            <a:avLst/>
          </a:prstGeom>
        </p:spPr>
        <p:txBody>
          <a:bodyPr wrap="none">
            <a:spAutoFit/>
          </a:bodyPr>
          <a:lstStyle/>
          <a:p>
            <a:r>
              <a:rPr lang="en-US" sz="4400" b="1" dirty="0">
                <a:solidFill>
                  <a:srgbClr val="0066FF"/>
                </a:solidFill>
                <a:latin typeface="Avenir Book" panose="02000503020000020003" pitchFamily="2" charset="0"/>
              </a:rPr>
              <a:t>Duchenne muscular dystrophy</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10101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1752600" y="923925"/>
            <a:ext cx="8686800" cy="3419475"/>
          </a:xfrm>
        </p:spPr>
        <p:txBody>
          <a:bodyPr/>
          <a:lstStyle/>
          <a:p>
            <a:pPr eaLnBrk="1" hangingPunct="1"/>
            <a:r>
              <a:rPr lang="en-US" sz="4800" b="1" dirty="0">
                <a:latin typeface="Avenir Book" panose="02000503020000020003" pitchFamily="2" charset="0"/>
              </a:rPr>
              <a:t>Genetics and Genomics Module</a:t>
            </a:r>
            <a:br>
              <a:rPr lang="en-US" sz="4800" b="1" dirty="0">
                <a:latin typeface="Avenir Book" panose="02000503020000020003" pitchFamily="2" charset="0"/>
              </a:rPr>
            </a:br>
            <a:br>
              <a:rPr lang="en-US" sz="4800" b="1" dirty="0">
                <a:latin typeface="Avenir Book" panose="02000503020000020003" pitchFamily="2" charset="0"/>
              </a:rPr>
            </a:br>
            <a:r>
              <a:rPr lang="en-US" sz="4800" b="1" dirty="0">
                <a:latin typeface="Avenir Book" panose="02000503020000020003" pitchFamily="2" charset="0"/>
              </a:rPr>
              <a:t>Modes of inheritance</a:t>
            </a:r>
            <a:endParaRPr lang="en-US" sz="3600" b="1" dirty="0">
              <a:latin typeface="Avenir Book" panose="02000503020000020003" pitchFamily="2" charset="0"/>
            </a:endParaRPr>
          </a:p>
        </p:txBody>
      </p:sp>
      <p:sp>
        <p:nvSpPr>
          <p:cNvPr id="3" name="TextBox 2">
            <a:extLst>
              <a:ext uri="{FF2B5EF4-FFF2-40B4-BE49-F238E27FC236}">
                <a16:creationId xmlns:a16="http://schemas.microsoft.com/office/drawing/2014/main" id="{427C3070-BDA0-6D44-820C-170208A09E25}"/>
              </a:ext>
            </a:extLst>
          </p:cNvPr>
          <p:cNvSpPr txBox="1"/>
          <p:nvPr/>
        </p:nvSpPr>
        <p:spPr>
          <a:xfrm>
            <a:off x="4604245" y="5564743"/>
            <a:ext cx="2983509" cy="369332"/>
          </a:xfrm>
          <a:prstGeom prst="rect">
            <a:avLst/>
          </a:prstGeom>
          <a:noFill/>
        </p:spPr>
        <p:txBody>
          <a:bodyPr wrap="none" rtlCol="0">
            <a:spAutoFit/>
          </a:bodyPr>
          <a:lstStyle/>
          <a:p>
            <a:r>
              <a:rPr lang="en-US" dirty="0" err="1">
                <a:latin typeface="Avenir Book" panose="02000503020000020003" pitchFamily="2" charset="0"/>
              </a:rPr>
              <a:t>Sergio.Baranzini@ucsf.edu</a:t>
            </a:r>
            <a:endParaRPr lang="en-US" dirty="0">
              <a:latin typeface="Avenir Book" panose="020005030200000200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1138194" y="3143252"/>
            <a:ext cx="5205604" cy="727075"/>
          </a:xfrm>
        </p:spPr>
        <p:txBody>
          <a:bodyPr/>
          <a:lstStyle/>
          <a:p>
            <a:pPr marL="0" indent="0" eaLnBrk="1" hangingPunct="1">
              <a:buNone/>
            </a:pPr>
            <a:r>
              <a:rPr lang="en-US" i="1" dirty="0">
                <a:solidFill>
                  <a:srgbClr val="FF0000"/>
                </a:solidFill>
                <a:latin typeface="Avenir Book" panose="02000503020000020003" pitchFamily="2" charset="0"/>
              </a:rPr>
              <a:t>de novo</a:t>
            </a:r>
            <a:r>
              <a:rPr lang="en-US" dirty="0">
                <a:latin typeface="Avenir Book" panose="02000503020000020003" pitchFamily="2" charset="0"/>
              </a:rPr>
              <a:t> mutation</a:t>
            </a:r>
          </a:p>
        </p:txBody>
      </p:sp>
      <p:sp>
        <p:nvSpPr>
          <p:cNvPr id="69" name="Rectangle 2"/>
          <p:cNvSpPr>
            <a:spLocks noChangeArrowheads="1"/>
          </p:cNvSpPr>
          <p:nvPr/>
        </p:nvSpPr>
        <p:spPr bwMode="auto">
          <a:xfrm>
            <a:off x="1219200" y="72077"/>
            <a:ext cx="97536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(Non-inherited) Mendelian Genetics</a:t>
            </a:r>
          </a:p>
        </p:txBody>
      </p:sp>
      <p:sp>
        <p:nvSpPr>
          <p:cNvPr id="70"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grpSp>
        <p:nvGrpSpPr>
          <p:cNvPr id="6" name="Group 5">
            <a:extLst>
              <a:ext uri="{FF2B5EF4-FFF2-40B4-BE49-F238E27FC236}">
                <a16:creationId xmlns:a16="http://schemas.microsoft.com/office/drawing/2014/main" id="{5E13B80F-C22F-884A-B444-46988DF400FC}"/>
              </a:ext>
            </a:extLst>
          </p:cNvPr>
          <p:cNvGrpSpPr/>
          <p:nvPr/>
        </p:nvGrpSpPr>
        <p:grpSpPr>
          <a:xfrm>
            <a:off x="6334273" y="2743200"/>
            <a:ext cx="1502605" cy="1909254"/>
            <a:chOff x="7700245" y="1899694"/>
            <a:chExt cx="1502605" cy="1909254"/>
          </a:xfrm>
        </p:grpSpPr>
        <p:grpSp>
          <p:nvGrpSpPr>
            <p:cNvPr id="2" name="Group 1"/>
            <p:cNvGrpSpPr/>
            <p:nvPr/>
          </p:nvGrpSpPr>
          <p:grpSpPr>
            <a:xfrm>
              <a:off x="8991601" y="1899694"/>
              <a:ext cx="211249" cy="523627"/>
              <a:chOff x="6373813" y="3590925"/>
              <a:chExt cx="298450" cy="739775"/>
            </a:xfrm>
          </p:grpSpPr>
          <p:grpSp>
            <p:nvGrpSpPr>
              <p:cNvPr id="11269" name="Group 5"/>
              <p:cNvGrpSpPr>
                <a:grpSpLocks/>
              </p:cNvGrpSpPr>
              <p:nvPr/>
            </p:nvGrpSpPr>
            <p:grpSpPr bwMode="auto">
              <a:xfrm>
                <a:off x="6578600" y="3590925"/>
                <a:ext cx="93663" cy="739775"/>
                <a:chOff x="1636" y="1144"/>
                <a:chExt cx="88" cy="568"/>
              </a:xfrm>
            </p:grpSpPr>
            <p:sp>
              <p:nvSpPr>
                <p:cNvPr id="11330" name="Oval 6"/>
                <p:cNvSpPr>
                  <a:spLocks noChangeArrowheads="1"/>
                </p:cNvSpPr>
                <p:nvPr/>
              </p:nvSpPr>
              <p:spPr bwMode="auto">
                <a:xfrm>
                  <a:off x="1636" y="1144"/>
                  <a:ext cx="88" cy="280"/>
                </a:xfrm>
                <a:prstGeom prst="ellipse">
                  <a:avLst/>
                </a:prstGeom>
                <a:solidFill>
                  <a:srgbClr val="919191"/>
                </a:solidFill>
                <a:ln w="12700">
                  <a:solidFill>
                    <a:srgbClr val="000000"/>
                  </a:solidFill>
                  <a:round/>
                  <a:headEnd/>
                  <a:tailEnd/>
                </a:ln>
              </p:spPr>
              <p:txBody>
                <a:bodyPr wrap="none" anchor="ctr"/>
                <a:lstStyle/>
                <a:p>
                  <a:endParaRPr lang="en-US"/>
                </a:p>
              </p:txBody>
            </p:sp>
            <p:sp>
              <p:nvSpPr>
                <p:cNvPr id="11331" name="Oval 7"/>
                <p:cNvSpPr>
                  <a:spLocks noChangeArrowheads="1"/>
                </p:cNvSpPr>
                <p:nvPr/>
              </p:nvSpPr>
              <p:spPr bwMode="auto">
                <a:xfrm>
                  <a:off x="1636" y="1432"/>
                  <a:ext cx="88" cy="280"/>
                </a:xfrm>
                <a:prstGeom prst="ellipse">
                  <a:avLst/>
                </a:prstGeom>
                <a:solidFill>
                  <a:srgbClr val="919191"/>
                </a:solidFill>
                <a:ln w="12700">
                  <a:solidFill>
                    <a:srgbClr val="000000"/>
                  </a:solidFill>
                  <a:round/>
                  <a:headEnd/>
                  <a:tailEnd/>
                </a:ln>
              </p:spPr>
              <p:txBody>
                <a:bodyPr wrap="none" anchor="ctr"/>
                <a:lstStyle/>
                <a:p>
                  <a:endParaRPr lang="en-US"/>
                </a:p>
              </p:txBody>
            </p:sp>
          </p:grpSp>
          <p:grpSp>
            <p:nvGrpSpPr>
              <p:cNvPr id="11270" name="Group 9"/>
              <p:cNvGrpSpPr>
                <a:grpSpLocks/>
              </p:cNvGrpSpPr>
              <p:nvPr/>
            </p:nvGrpSpPr>
            <p:grpSpPr bwMode="auto">
              <a:xfrm>
                <a:off x="6373813" y="3590925"/>
                <a:ext cx="93662" cy="739775"/>
                <a:chOff x="1444" y="1144"/>
                <a:chExt cx="88" cy="568"/>
              </a:xfrm>
            </p:grpSpPr>
            <p:sp>
              <p:nvSpPr>
                <p:cNvPr id="11328" name="Oval 10"/>
                <p:cNvSpPr>
                  <a:spLocks noChangeArrowheads="1"/>
                </p:cNvSpPr>
                <p:nvPr/>
              </p:nvSpPr>
              <p:spPr bwMode="auto">
                <a:xfrm>
                  <a:off x="1444" y="11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29" name="Oval 11"/>
                <p:cNvSpPr>
                  <a:spLocks noChangeArrowheads="1"/>
                </p:cNvSpPr>
                <p:nvPr/>
              </p:nvSpPr>
              <p:spPr bwMode="auto">
                <a:xfrm>
                  <a:off x="1444" y="14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 name="Group 2"/>
            <p:cNvGrpSpPr/>
            <p:nvPr/>
          </p:nvGrpSpPr>
          <p:grpSpPr>
            <a:xfrm>
              <a:off x="7700245" y="1904903"/>
              <a:ext cx="211249" cy="523627"/>
              <a:chOff x="7162800" y="3590925"/>
              <a:chExt cx="298450" cy="739775"/>
            </a:xfrm>
          </p:grpSpPr>
          <p:grpSp>
            <p:nvGrpSpPr>
              <p:cNvPr id="11271" name="Group 13"/>
              <p:cNvGrpSpPr>
                <a:grpSpLocks/>
              </p:cNvGrpSpPr>
              <p:nvPr/>
            </p:nvGrpSpPr>
            <p:grpSpPr bwMode="auto">
              <a:xfrm>
                <a:off x="7367588" y="3590925"/>
                <a:ext cx="93662" cy="739775"/>
                <a:chOff x="2260" y="1144"/>
                <a:chExt cx="88" cy="568"/>
              </a:xfrm>
            </p:grpSpPr>
            <p:sp>
              <p:nvSpPr>
                <p:cNvPr id="11326" name="Oval 14"/>
                <p:cNvSpPr>
                  <a:spLocks noChangeArrowheads="1"/>
                </p:cNvSpPr>
                <p:nvPr/>
              </p:nvSpPr>
              <p:spPr bwMode="auto">
                <a:xfrm>
                  <a:off x="2260" y="11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11327" name="Oval 15"/>
                <p:cNvSpPr>
                  <a:spLocks noChangeArrowheads="1"/>
                </p:cNvSpPr>
                <p:nvPr/>
              </p:nvSpPr>
              <p:spPr bwMode="auto">
                <a:xfrm>
                  <a:off x="2260" y="14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11273" name="Group 17"/>
              <p:cNvGrpSpPr>
                <a:grpSpLocks/>
              </p:cNvGrpSpPr>
              <p:nvPr/>
            </p:nvGrpSpPr>
            <p:grpSpPr bwMode="auto">
              <a:xfrm>
                <a:off x="7162800" y="3590925"/>
                <a:ext cx="93663" cy="739775"/>
                <a:chOff x="2068" y="1144"/>
                <a:chExt cx="88" cy="568"/>
              </a:xfrm>
            </p:grpSpPr>
            <p:sp>
              <p:nvSpPr>
                <p:cNvPr id="11324" name="Oval 18"/>
                <p:cNvSpPr>
                  <a:spLocks noChangeArrowheads="1"/>
                </p:cNvSpPr>
                <p:nvPr/>
              </p:nvSpPr>
              <p:spPr bwMode="auto">
                <a:xfrm>
                  <a:off x="2068" y="11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11325" name="Oval 19"/>
                <p:cNvSpPr>
                  <a:spLocks noChangeArrowheads="1"/>
                </p:cNvSpPr>
                <p:nvPr/>
              </p:nvSpPr>
              <p:spPr bwMode="auto">
                <a:xfrm>
                  <a:off x="2068" y="14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grpSp>
          <p:nvGrpSpPr>
            <p:cNvPr id="5" name="Group 4">
              <a:extLst>
                <a:ext uri="{FF2B5EF4-FFF2-40B4-BE49-F238E27FC236}">
                  <a16:creationId xmlns:a16="http://schemas.microsoft.com/office/drawing/2014/main" id="{18B9BD9E-CDE1-8248-8228-C73E4243E03E}"/>
                </a:ext>
              </a:extLst>
            </p:cNvPr>
            <p:cNvGrpSpPr/>
            <p:nvPr/>
          </p:nvGrpSpPr>
          <p:grpSpPr>
            <a:xfrm>
              <a:off x="8736790" y="3251735"/>
              <a:ext cx="254811" cy="554038"/>
              <a:chOff x="7197725" y="5056188"/>
              <a:chExt cx="346075" cy="752475"/>
            </a:xfrm>
          </p:grpSpPr>
          <p:grpSp>
            <p:nvGrpSpPr>
              <p:cNvPr id="11274" name="Group 20"/>
              <p:cNvGrpSpPr>
                <a:grpSpLocks/>
              </p:cNvGrpSpPr>
              <p:nvPr/>
            </p:nvGrpSpPr>
            <p:grpSpPr bwMode="auto">
              <a:xfrm>
                <a:off x="7199313" y="5060950"/>
                <a:ext cx="92075" cy="739775"/>
                <a:chOff x="1780" y="2344"/>
                <a:chExt cx="88" cy="568"/>
              </a:xfrm>
            </p:grpSpPr>
            <p:sp>
              <p:nvSpPr>
                <p:cNvPr id="11322" name="Oval 21"/>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23" name="Oval 22"/>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275" name="Group 23"/>
              <p:cNvGrpSpPr>
                <a:grpSpLocks/>
              </p:cNvGrpSpPr>
              <p:nvPr/>
            </p:nvGrpSpPr>
            <p:grpSpPr bwMode="auto">
              <a:xfrm>
                <a:off x="7208838" y="5572125"/>
                <a:ext cx="101600" cy="236538"/>
                <a:chOff x="1789" y="2854"/>
                <a:chExt cx="73" cy="64"/>
              </a:xfrm>
            </p:grpSpPr>
            <p:sp>
              <p:nvSpPr>
                <p:cNvPr id="11320" name="Arc 24"/>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19191"/>
                </a:solidFill>
                <a:ln w="12700" cap="rnd">
                  <a:solidFill>
                    <a:srgbClr val="000000"/>
                  </a:solidFill>
                  <a:round/>
                  <a:headEnd/>
                  <a:tailEnd/>
                </a:ln>
              </p:spPr>
              <p:txBody>
                <a:bodyPr/>
                <a:lstStyle/>
                <a:p>
                  <a:endParaRPr lang="en-US"/>
                </a:p>
              </p:txBody>
            </p:sp>
            <p:sp>
              <p:nvSpPr>
                <p:cNvPr id="11321" name="Arc 25"/>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19191"/>
                </a:solidFill>
                <a:ln w="12700" cap="rnd">
                  <a:solidFill>
                    <a:srgbClr val="000000"/>
                  </a:solidFill>
                  <a:round/>
                  <a:headEnd/>
                  <a:tailEnd/>
                </a:ln>
              </p:spPr>
              <p:txBody>
                <a:bodyPr/>
                <a:lstStyle/>
                <a:p>
                  <a:endParaRPr lang="en-US"/>
                </a:p>
              </p:txBody>
            </p:sp>
          </p:grpSp>
          <p:grpSp>
            <p:nvGrpSpPr>
              <p:cNvPr id="11276" name="Group 26"/>
              <p:cNvGrpSpPr>
                <a:grpSpLocks/>
              </p:cNvGrpSpPr>
              <p:nvPr/>
            </p:nvGrpSpPr>
            <p:grpSpPr bwMode="auto">
              <a:xfrm>
                <a:off x="7197725" y="5059363"/>
                <a:ext cx="100013" cy="190500"/>
                <a:chOff x="1779" y="2343"/>
                <a:chExt cx="94" cy="146"/>
              </a:xfrm>
            </p:grpSpPr>
            <p:sp>
              <p:nvSpPr>
                <p:cNvPr id="11318" name="Arc 27"/>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919191"/>
                </a:solidFill>
                <a:ln w="12700" cap="rnd">
                  <a:solidFill>
                    <a:srgbClr val="000000"/>
                  </a:solidFill>
                  <a:round/>
                  <a:headEnd/>
                  <a:tailEnd/>
                </a:ln>
              </p:spPr>
              <p:txBody>
                <a:bodyPr/>
                <a:lstStyle/>
                <a:p>
                  <a:endParaRPr lang="en-US"/>
                </a:p>
              </p:txBody>
            </p:sp>
            <p:sp>
              <p:nvSpPr>
                <p:cNvPr id="11319" name="Arc 28"/>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919191"/>
                </a:solidFill>
                <a:ln w="12700" cap="rnd">
                  <a:solidFill>
                    <a:srgbClr val="000000"/>
                  </a:solidFill>
                  <a:round/>
                  <a:headEnd/>
                  <a:tailEnd/>
                </a:ln>
              </p:spPr>
              <p:txBody>
                <a:bodyPr/>
                <a:lstStyle/>
                <a:p>
                  <a:endParaRPr lang="en-US"/>
                </a:p>
              </p:txBody>
            </p:sp>
          </p:grpSp>
          <p:grpSp>
            <p:nvGrpSpPr>
              <p:cNvPr id="11277" name="Group 29"/>
              <p:cNvGrpSpPr>
                <a:grpSpLocks/>
              </p:cNvGrpSpPr>
              <p:nvPr/>
            </p:nvGrpSpPr>
            <p:grpSpPr bwMode="auto">
              <a:xfrm>
                <a:off x="7439025" y="5056188"/>
                <a:ext cx="104775" cy="749300"/>
                <a:chOff x="2005" y="2341"/>
                <a:chExt cx="97" cy="575"/>
              </a:xfrm>
            </p:grpSpPr>
            <p:grpSp>
              <p:nvGrpSpPr>
                <p:cNvPr id="11310" name="Group 30"/>
                <p:cNvGrpSpPr>
                  <a:grpSpLocks/>
                </p:cNvGrpSpPr>
                <p:nvPr/>
              </p:nvGrpSpPr>
              <p:grpSpPr bwMode="auto">
                <a:xfrm>
                  <a:off x="2008" y="2344"/>
                  <a:ext cx="88" cy="568"/>
                  <a:chOff x="2008" y="2344"/>
                  <a:chExt cx="88" cy="568"/>
                </a:xfrm>
              </p:grpSpPr>
              <p:sp>
                <p:nvSpPr>
                  <p:cNvPr id="11316" name="Oval 31"/>
                  <p:cNvSpPr>
                    <a:spLocks noChangeArrowheads="1"/>
                  </p:cNvSpPr>
                  <p:nvPr/>
                </p:nvSpPr>
                <p:spPr bwMode="auto">
                  <a:xfrm>
                    <a:off x="2008" y="2344"/>
                    <a:ext cx="88" cy="280"/>
                  </a:xfrm>
                  <a:prstGeom prst="ellipse">
                    <a:avLst/>
                  </a:prstGeom>
                  <a:solidFill>
                    <a:srgbClr val="114FFB"/>
                  </a:solidFill>
                  <a:ln w="12700">
                    <a:solidFill>
                      <a:srgbClr val="000000"/>
                    </a:solidFill>
                    <a:round/>
                    <a:headEnd/>
                    <a:tailEnd/>
                  </a:ln>
                </p:spPr>
                <p:txBody>
                  <a:bodyPr wrap="none" anchor="ctr"/>
                  <a:lstStyle/>
                  <a:p>
                    <a:endParaRPr lang="en-US"/>
                  </a:p>
                </p:txBody>
              </p:sp>
              <p:sp>
                <p:nvSpPr>
                  <p:cNvPr id="11317" name="Oval 32"/>
                  <p:cNvSpPr>
                    <a:spLocks noChangeArrowheads="1"/>
                  </p:cNvSpPr>
                  <p:nvPr/>
                </p:nvSpPr>
                <p:spPr bwMode="auto">
                  <a:xfrm>
                    <a:off x="2008" y="2632"/>
                    <a:ext cx="88" cy="280"/>
                  </a:xfrm>
                  <a:prstGeom prst="ellipse">
                    <a:avLst/>
                  </a:prstGeom>
                  <a:solidFill>
                    <a:srgbClr val="114FFB"/>
                  </a:solidFill>
                  <a:ln w="12700">
                    <a:solidFill>
                      <a:srgbClr val="000000"/>
                    </a:solidFill>
                    <a:round/>
                    <a:headEnd/>
                    <a:tailEnd/>
                  </a:ln>
                </p:spPr>
                <p:txBody>
                  <a:bodyPr wrap="none" anchor="ctr"/>
                  <a:lstStyle/>
                  <a:p>
                    <a:endParaRPr lang="en-US"/>
                  </a:p>
                </p:txBody>
              </p:sp>
            </p:grpSp>
            <p:grpSp>
              <p:nvGrpSpPr>
                <p:cNvPr id="11311" name="Group 33"/>
                <p:cNvGrpSpPr>
                  <a:grpSpLocks/>
                </p:cNvGrpSpPr>
                <p:nvPr/>
              </p:nvGrpSpPr>
              <p:grpSpPr bwMode="auto">
                <a:xfrm>
                  <a:off x="2009" y="2341"/>
                  <a:ext cx="87" cy="92"/>
                  <a:chOff x="2009" y="2341"/>
                  <a:chExt cx="87" cy="92"/>
                </a:xfrm>
              </p:grpSpPr>
              <p:sp>
                <p:nvSpPr>
                  <p:cNvPr id="11314" name="Arc 34"/>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99CCFF"/>
                  </a:solidFill>
                  <a:ln w="12700" cap="rnd">
                    <a:solidFill>
                      <a:srgbClr val="000000"/>
                    </a:solidFill>
                    <a:round/>
                    <a:headEnd/>
                    <a:tailEnd/>
                  </a:ln>
                </p:spPr>
                <p:txBody>
                  <a:bodyPr/>
                  <a:lstStyle/>
                  <a:p>
                    <a:endParaRPr lang="en-US"/>
                  </a:p>
                </p:txBody>
              </p:sp>
              <p:sp>
                <p:nvSpPr>
                  <p:cNvPr id="11315" name="Arc 35"/>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99CCFF"/>
                  </a:solidFill>
                  <a:ln w="12700" cap="rnd">
                    <a:solidFill>
                      <a:srgbClr val="000000"/>
                    </a:solidFill>
                    <a:round/>
                    <a:headEnd/>
                    <a:tailEnd/>
                  </a:ln>
                </p:spPr>
                <p:txBody>
                  <a:bodyPr/>
                  <a:lstStyle/>
                  <a:p>
                    <a:endParaRPr lang="en-US"/>
                  </a:p>
                </p:txBody>
              </p:sp>
            </p:grpSp>
            <p:sp>
              <p:nvSpPr>
                <p:cNvPr id="11312" name="Arc 36"/>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rgbClr val="000000"/>
                  </a:solidFill>
                  <a:round/>
                  <a:headEnd/>
                  <a:tailEnd/>
                </a:ln>
              </p:spPr>
              <p:txBody>
                <a:bodyPr/>
                <a:lstStyle/>
                <a:p>
                  <a:endParaRPr lang="en-US"/>
                </a:p>
              </p:txBody>
            </p:sp>
            <p:sp>
              <p:nvSpPr>
                <p:cNvPr id="11313" name="Arc 37"/>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rgbClr val="000000"/>
                  </a:solidFill>
                  <a:round/>
                  <a:headEnd/>
                  <a:tailEnd/>
                </a:ln>
              </p:spPr>
              <p:txBody>
                <a:bodyPr/>
                <a:lstStyle/>
                <a:p>
                  <a:endParaRPr lang="en-US"/>
                </a:p>
              </p:txBody>
            </p:sp>
          </p:grpSp>
        </p:grpSp>
        <p:sp>
          <p:nvSpPr>
            <p:cNvPr id="11283" name="Line 62"/>
            <p:cNvSpPr>
              <a:spLocks noChangeShapeType="1"/>
            </p:cNvSpPr>
            <p:nvPr/>
          </p:nvSpPr>
          <p:spPr bwMode="auto">
            <a:xfrm>
              <a:off x="8258175" y="2176463"/>
              <a:ext cx="38735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4" name="Rectangle 63"/>
            <p:cNvSpPr>
              <a:spLocks noChangeArrowheads="1"/>
            </p:cNvSpPr>
            <p:nvPr/>
          </p:nvSpPr>
          <p:spPr bwMode="auto">
            <a:xfrm>
              <a:off x="7912100" y="2886076"/>
              <a:ext cx="268288" cy="258763"/>
            </a:xfrm>
            <a:prstGeom prst="rect">
              <a:avLst/>
            </a:prstGeom>
            <a:solidFill>
              <a:schemeClr val="tx1"/>
            </a:solidFill>
            <a:ln w="15875">
              <a:solidFill>
                <a:schemeClr val="tx1"/>
              </a:solidFill>
              <a:miter lim="800000"/>
              <a:headEnd/>
              <a:tailEnd/>
            </a:ln>
          </p:spPr>
          <p:txBody>
            <a:bodyPr wrap="none" anchor="ctr"/>
            <a:lstStyle/>
            <a:p>
              <a:endParaRPr lang="en-US"/>
            </a:p>
          </p:txBody>
        </p:sp>
        <p:sp>
          <p:nvSpPr>
            <p:cNvPr id="11285" name="Oval 64"/>
            <p:cNvSpPr>
              <a:spLocks noChangeArrowheads="1"/>
            </p:cNvSpPr>
            <p:nvPr/>
          </p:nvSpPr>
          <p:spPr bwMode="auto">
            <a:xfrm>
              <a:off x="8742364" y="2884489"/>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86" name="Line 65"/>
            <p:cNvSpPr>
              <a:spLocks noChangeShapeType="1"/>
            </p:cNvSpPr>
            <p:nvPr/>
          </p:nvSpPr>
          <p:spPr bwMode="auto">
            <a:xfrm>
              <a:off x="8426450" y="2176463"/>
              <a:ext cx="0" cy="487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7" name="Line 66"/>
            <p:cNvSpPr>
              <a:spLocks noChangeShapeType="1"/>
            </p:cNvSpPr>
            <p:nvPr/>
          </p:nvSpPr>
          <p:spPr bwMode="auto">
            <a:xfrm>
              <a:off x="8043863" y="2667000"/>
              <a:ext cx="82391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8" name="Line 67"/>
            <p:cNvSpPr>
              <a:spLocks noChangeShapeType="1"/>
            </p:cNvSpPr>
            <p:nvPr/>
          </p:nvSpPr>
          <p:spPr bwMode="auto">
            <a:xfrm>
              <a:off x="8047038" y="2663826"/>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9" name="Line 68"/>
            <p:cNvSpPr>
              <a:spLocks noChangeShapeType="1"/>
            </p:cNvSpPr>
            <p:nvPr/>
          </p:nvSpPr>
          <p:spPr bwMode="auto">
            <a:xfrm>
              <a:off x="8866188" y="2673351"/>
              <a:ext cx="0" cy="2079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 name="Group 3">
              <a:extLst>
                <a:ext uri="{FF2B5EF4-FFF2-40B4-BE49-F238E27FC236}">
                  <a16:creationId xmlns:a16="http://schemas.microsoft.com/office/drawing/2014/main" id="{E3CA7C06-9603-0F4C-97B2-DA44371FDE92}"/>
                </a:ext>
              </a:extLst>
            </p:cNvPr>
            <p:cNvGrpSpPr/>
            <p:nvPr/>
          </p:nvGrpSpPr>
          <p:grpSpPr>
            <a:xfrm>
              <a:off x="7942655" y="3254910"/>
              <a:ext cx="298058" cy="554038"/>
              <a:chOff x="6275388" y="5059363"/>
              <a:chExt cx="404812" cy="752475"/>
            </a:xfrm>
          </p:grpSpPr>
          <p:grpSp>
            <p:nvGrpSpPr>
              <p:cNvPr id="11278" name="Group 38"/>
              <p:cNvGrpSpPr>
                <a:grpSpLocks/>
              </p:cNvGrpSpPr>
              <p:nvPr/>
            </p:nvGrpSpPr>
            <p:grpSpPr bwMode="auto">
              <a:xfrm flipH="1">
                <a:off x="6521450" y="5062538"/>
                <a:ext cx="103188" cy="749300"/>
                <a:chOff x="1776" y="2343"/>
                <a:chExt cx="97" cy="575"/>
              </a:xfrm>
            </p:grpSpPr>
            <p:grpSp>
              <p:nvGrpSpPr>
                <p:cNvPr id="11299" name="Group 39"/>
                <p:cNvGrpSpPr>
                  <a:grpSpLocks/>
                </p:cNvGrpSpPr>
                <p:nvPr/>
              </p:nvGrpSpPr>
              <p:grpSpPr bwMode="auto">
                <a:xfrm>
                  <a:off x="1776" y="2344"/>
                  <a:ext cx="96" cy="568"/>
                  <a:chOff x="1776" y="2344"/>
                  <a:chExt cx="96" cy="568"/>
                </a:xfrm>
              </p:grpSpPr>
              <p:grpSp>
                <p:nvGrpSpPr>
                  <p:cNvPr id="11306" name="Group 40"/>
                  <p:cNvGrpSpPr>
                    <a:grpSpLocks/>
                  </p:cNvGrpSpPr>
                  <p:nvPr/>
                </p:nvGrpSpPr>
                <p:grpSpPr bwMode="auto">
                  <a:xfrm>
                    <a:off x="1780" y="2344"/>
                    <a:ext cx="88" cy="568"/>
                    <a:chOff x="1780" y="2344"/>
                    <a:chExt cx="88" cy="568"/>
                  </a:xfrm>
                </p:grpSpPr>
                <p:sp>
                  <p:nvSpPr>
                    <p:cNvPr id="11308" name="Oval 41"/>
                    <p:cNvSpPr>
                      <a:spLocks noChangeArrowheads="1"/>
                    </p:cNvSpPr>
                    <p:nvPr/>
                  </p:nvSpPr>
                  <p:spPr bwMode="auto">
                    <a:xfrm>
                      <a:off x="1780" y="2344"/>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09" name="Oval 42"/>
                    <p:cNvSpPr>
                      <a:spLocks noChangeArrowheads="1"/>
                    </p:cNvSpPr>
                    <p:nvPr/>
                  </p:nvSpPr>
                  <p:spPr bwMode="auto">
                    <a:xfrm>
                      <a:off x="1780" y="2632"/>
                      <a:ext cx="88" cy="28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307" name="Line 43"/>
                  <p:cNvSpPr>
                    <a:spLocks noChangeShapeType="1"/>
                  </p:cNvSpPr>
                  <p:nvPr/>
                </p:nvSpPr>
                <p:spPr bwMode="auto">
                  <a:xfrm>
                    <a:off x="1776" y="2772"/>
                    <a:ext cx="96"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300" name="Group 44"/>
                <p:cNvGrpSpPr>
                  <a:grpSpLocks/>
                </p:cNvGrpSpPr>
                <p:nvPr/>
              </p:nvGrpSpPr>
              <p:grpSpPr bwMode="auto">
                <a:xfrm>
                  <a:off x="1789" y="2854"/>
                  <a:ext cx="73" cy="64"/>
                  <a:chOff x="1789" y="2854"/>
                  <a:chExt cx="73" cy="64"/>
                </a:xfrm>
              </p:grpSpPr>
              <p:sp>
                <p:nvSpPr>
                  <p:cNvPr id="11304" name="Arc 45"/>
                  <p:cNvSpPr>
                    <a:spLocks/>
                  </p:cNvSpPr>
                  <p:nvPr/>
                </p:nvSpPr>
                <p:spPr bwMode="auto">
                  <a:xfrm>
                    <a:off x="1824"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p:spPr>
                <p:txBody>
                  <a:bodyPr/>
                  <a:lstStyle/>
                  <a:p>
                    <a:endParaRPr lang="en-US"/>
                  </a:p>
                </p:txBody>
              </p:sp>
              <p:sp>
                <p:nvSpPr>
                  <p:cNvPr id="11305" name="Arc 46"/>
                  <p:cNvSpPr>
                    <a:spLocks/>
                  </p:cNvSpPr>
                  <p:nvPr/>
                </p:nvSpPr>
                <p:spPr bwMode="auto">
                  <a:xfrm>
                    <a:off x="1789" y="2854"/>
                    <a:ext cx="3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12700" cap="rnd">
                    <a:solidFill>
                      <a:srgbClr val="000000"/>
                    </a:solidFill>
                    <a:round/>
                    <a:headEnd/>
                    <a:tailEnd/>
                  </a:ln>
                </p:spPr>
                <p:txBody>
                  <a:bodyPr/>
                  <a:lstStyle/>
                  <a:p>
                    <a:endParaRPr lang="en-US"/>
                  </a:p>
                </p:txBody>
              </p:sp>
            </p:grpSp>
            <p:grpSp>
              <p:nvGrpSpPr>
                <p:cNvPr id="11301" name="Group 47"/>
                <p:cNvGrpSpPr>
                  <a:grpSpLocks/>
                </p:cNvGrpSpPr>
                <p:nvPr/>
              </p:nvGrpSpPr>
              <p:grpSpPr bwMode="auto">
                <a:xfrm>
                  <a:off x="1779" y="2343"/>
                  <a:ext cx="94" cy="146"/>
                  <a:chOff x="1779" y="2343"/>
                  <a:chExt cx="94" cy="146"/>
                </a:xfrm>
              </p:grpSpPr>
              <p:sp>
                <p:nvSpPr>
                  <p:cNvPr id="11302" name="Arc 48"/>
                  <p:cNvSpPr>
                    <a:spLocks/>
                  </p:cNvSpPr>
                  <p:nvPr/>
                </p:nvSpPr>
                <p:spPr bwMode="auto">
                  <a:xfrm>
                    <a:off x="1779" y="2343"/>
                    <a:ext cx="48" cy="146"/>
                  </a:xfrm>
                  <a:custGeom>
                    <a:avLst/>
                    <a:gdLst>
                      <a:gd name="T0" fmla="*/ 0 w 21600"/>
                      <a:gd name="T1" fmla="*/ 1 h 21595"/>
                      <a:gd name="T2" fmla="*/ 0 w 21600"/>
                      <a:gd name="T3" fmla="*/ 0 h 21595"/>
                      <a:gd name="T4" fmla="*/ 0 w 21600"/>
                      <a:gd name="T5" fmla="*/ 1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solidFill>
                    <a:srgbClr val="FFFFFF"/>
                  </a:solidFill>
                  <a:ln w="12700" cap="rnd">
                    <a:solidFill>
                      <a:srgbClr val="000000"/>
                    </a:solidFill>
                    <a:round/>
                    <a:headEnd/>
                    <a:tailEnd/>
                  </a:ln>
                </p:spPr>
                <p:txBody>
                  <a:bodyPr/>
                  <a:lstStyle/>
                  <a:p>
                    <a:endParaRPr lang="en-US"/>
                  </a:p>
                </p:txBody>
              </p:sp>
              <p:sp>
                <p:nvSpPr>
                  <p:cNvPr id="11303" name="Arc 49"/>
                  <p:cNvSpPr>
                    <a:spLocks/>
                  </p:cNvSpPr>
                  <p:nvPr/>
                </p:nvSpPr>
                <p:spPr bwMode="auto">
                  <a:xfrm>
                    <a:off x="1824" y="2343"/>
                    <a:ext cx="49" cy="146"/>
                  </a:xfrm>
                  <a:custGeom>
                    <a:avLst/>
                    <a:gdLst>
                      <a:gd name="T0" fmla="*/ 0 w 22050"/>
                      <a:gd name="T1" fmla="*/ 0 h 21600"/>
                      <a:gd name="T2" fmla="*/ 0 w 22050"/>
                      <a:gd name="T3" fmla="*/ 1 h 21600"/>
                      <a:gd name="T4" fmla="*/ 0 w 22050"/>
                      <a:gd name="T5" fmla="*/ 1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solidFill>
                    <a:srgbClr val="FFFFFF"/>
                  </a:solidFill>
                  <a:ln w="12700" cap="rnd">
                    <a:solidFill>
                      <a:srgbClr val="000000"/>
                    </a:solidFill>
                    <a:round/>
                    <a:headEnd/>
                    <a:tailEnd/>
                  </a:ln>
                </p:spPr>
                <p:txBody>
                  <a:bodyPr/>
                  <a:lstStyle/>
                  <a:p>
                    <a:endParaRPr lang="en-US"/>
                  </a:p>
                </p:txBody>
              </p:sp>
            </p:grpSp>
          </p:grpSp>
          <p:grpSp>
            <p:nvGrpSpPr>
              <p:cNvPr id="11279" name="Group 50"/>
              <p:cNvGrpSpPr>
                <a:grpSpLocks/>
              </p:cNvGrpSpPr>
              <p:nvPr/>
            </p:nvGrpSpPr>
            <p:grpSpPr bwMode="auto">
              <a:xfrm flipH="1">
                <a:off x="6275388" y="5059363"/>
                <a:ext cx="104775" cy="749300"/>
                <a:chOff x="2005" y="2341"/>
                <a:chExt cx="97" cy="575"/>
              </a:xfrm>
            </p:grpSpPr>
            <p:grpSp>
              <p:nvGrpSpPr>
                <p:cNvPr id="11291" name="Group 51"/>
                <p:cNvGrpSpPr>
                  <a:grpSpLocks/>
                </p:cNvGrpSpPr>
                <p:nvPr/>
              </p:nvGrpSpPr>
              <p:grpSpPr bwMode="auto">
                <a:xfrm>
                  <a:off x="2008" y="2344"/>
                  <a:ext cx="88" cy="568"/>
                  <a:chOff x="2008" y="2344"/>
                  <a:chExt cx="88" cy="568"/>
                </a:xfrm>
              </p:grpSpPr>
              <p:sp>
                <p:nvSpPr>
                  <p:cNvPr id="11297" name="Oval 52"/>
                  <p:cNvSpPr>
                    <a:spLocks noChangeArrowheads="1"/>
                  </p:cNvSpPr>
                  <p:nvPr/>
                </p:nvSpPr>
                <p:spPr bwMode="auto">
                  <a:xfrm>
                    <a:off x="2008" y="2344"/>
                    <a:ext cx="88" cy="280"/>
                  </a:xfrm>
                  <a:prstGeom prst="ellipse">
                    <a:avLst/>
                  </a:prstGeom>
                  <a:solidFill>
                    <a:srgbClr val="99CCFF"/>
                  </a:solidFill>
                  <a:ln w="12700">
                    <a:solidFill>
                      <a:srgbClr val="000000"/>
                    </a:solidFill>
                    <a:round/>
                    <a:headEnd/>
                    <a:tailEnd/>
                  </a:ln>
                </p:spPr>
                <p:txBody>
                  <a:bodyPr wrap="none" anchor="ctr"/>
                  <a:lstStyle/>
                  <a:p>
                    <a:endParaRPr lang="en-US"/>
                  </a:p>
                </p:txBody>
              </p:sp>
              <p:sp>
                <p:nvSpPr>
                  <p:cNvPr id="11298" name="Oval 53"/>
                  <p:cNvSpPr>
                    <a:spLocks noChangeArrowheads="1"/>
                  </p:cNvSpPr>
                  <p:nvPr/>
                </p:nvSpPr>
                <p:spPr bwMode="auto">
                  <a:xfrm>
                    <a:off x="2008" y="2632"/>
                    <a:ext cx="88" cy="280"/>
                  </a:xfrm>
                  <a:prstGeom prst="ellipse">
                    <a:avLst/>
                  </a:prstGeom>
                  <a:solidFill>
                    <a:srgbClr val="99CCFF"/>
                  </a:solidFill>
                  <a:ln w="12700">
                    <a:solidFill>
                      <a:srgbClr val="000000"/>
                    </a:solidFill>
                    <a:round/>
                    <a:headEnd/>
                    <a:tailEnd/>
                  </a:ln>
                </p:spPr>
                <p:txBody>
                  <a:bodyPr wrap="none" anchor="ctr"/>
                  <a:lstStyle/>
                  <a:p>
                    <a:endParaRPr lang="en-US"/>
                  </a:p>
                </p:txBody>
              </p:sp>
            </p:grpSp>
            <p:grpSp>
              <p:nvGrpSpPr>
                <p:cNvPr id="11292" name="Group 54"/>
                <p:cNvGrpSpPr>
                  <a:grpSpLocks/>
                </p:cNvGrpSpPr>
                <p:nvPr/>
              </p:nvGrpSpPr>
              <p:grpSpPr bwMode="auto">
                <a:xfrm>
                  <a:off x="2009" y="2341"/>
                  <a:ext cx="87" cy="92"/>
                  <a:chOff x="2009" y="2341"/>
                  <a:chExt cx="87" cy="92"/>
                </a:xfrm>
              </p:grpSpPr>
              <p:sp>
                <p:nvSpPr>
                  <p:cNvPr id="11295" name="Arc 55"/>
                  <p:cNvSpPr>
                    <a:spLocks/>
                  </p:cNvSpPr>
                  <p:nvPr/>
                </p:nvSpPr>
                <p:spPr bwMode="auto">
                  <a:xfrm>
                    <a:off x="2009" y="2341"/>
                    <a:ext cx="44" cy="92"/>
                  </a:xfrm>
                  <a:custGeom>
                    <a:avLst/>
                    <a:gdLst>
                      <a:gd name="T0" fmla="*/ 0 w 21600"/>
                      <a:gd name="T1" fmla="*/ 0 h 21594"/>
                      <a:gd name="T2" fmla="*/ 0 w 21600"/>
                      <a:gd name="T3" fmla="*/ 0 h 21594"/>
                      <a:gd name="T4" fmla="*/ 0 w 21600"/>
                      <a:gd name="T5" fmla="*/ 0 h 21594"/>
                      <a:gd name="T6" fmla="*/ 0 60000 65536"/>
                      <a:gd name="T7" fmla="*/ 0 60000 65536"/>
                      <a:gd name="T8" fmla="*/ 0 60000 65536"/>
                      <a:gd name="T9" fmla="*/ 0 w 21600"/>
                      <a:gd name="T10" fmla="*/ 0 h 21594"/>
                      <a:gd name="T11" fmla="*/ 21600 w 21600"/>
                      <a:gd name="T12" fmla="*/ 21594 h 21594"/>
                    </a:gdLst>
                    <a:ahLst/>
                    <a:cxnLst>
                      <a:cxn ang="T6">
                        <a:pos x="T0" y="T1"/>
                      </a:cxn>
                      <a:cxn ang="T7">
                        <a:pos x="T2" y="T3"/>
                      </a:cxn>
                      <a:cxn ang="T8">
                        <a:pos x="T4" y="T5"/>
                      </a:cxn>
                    </a:cxnLst>
                    <a:rect l="T9" t="T10" r="T11" b="T12"/>
                    <a:pathLst>
                      <a:path w="21600" h="21594" fill="none" extrusionOk="0">
                        <a:moveTo>
                          <a:pt x="0" y="21594"/>
                        </a:moveTo>
                        <a:cubicBezTo>
                          <a:pt x="0" y="9855"/>
                          <a:pt x="9373" y="266"/>
                          <a:pt x="21108" y="-1"/>
                        </a:cubicBezTo>
                      </a:path>
                      <a:path w="21600" h="21594" stroke="0" extrusionOk="0">
                        <a:moveTo>
                          <a:pt x="0" y="21594"/>
                        </a:moveTo>
                        <a:cubicBezTo>
                          <a:pt x="0" y="9855"/>
                          <a:pt x="9373" y="266"/>
                          <a:pt x="21108" y="-1"/>
                        </a:cubicBezTo>
                        <a:lnTo>
                          <a:pt x="21600" y="21594"/>
                        </a:lnTo>
                        <a:close/>
                      </a:path>
                    </a:pathLst>
                  </a:custGeom>
                  <a:solidFill>
                    <a:srgbClr val="0000FF"/>
                  </a:solidFill>
                  <a:ln w="12700" cap="rnd">
                    <a:solidFill>
                      <a:srgbClr val="000000"/>
                    </a:solidFill>
                    <a:round/>
                    <a:headEnd/>
                    <a:tailEnd/>
                  </a:ln>
                </p:spPr>
                <p:txBody>
                  <a:bodyPr/>
                  <a:lstStyle/>
                  <a:p>
                    <a:endParaRPr lang="en-US"/>
                  </a:p>
                </p:txBody>
              </p:sp>
              <p:sp>
                <p:nvSpPr>
                  <p:cNvPr id="11296" name="Arc 56"/>
                  <p:cNvSpPr>
                    <a:spLocks/>
                  </p:cNvSpPr>
                  <p:nvPr/>
                </p:nvSpPr>
                <p:spPr bwMode="auto">
                  <a:xfrm>
                    <a:off x="2051" y="2341"/>
                    <a:ext cx="45" cy="92"/>
                  </a:xfrm>
                  <a:custGeom>
                    <a:avLst/>
                    <a:gdLst>
                      <a:gd name="T0" fmla="*/ 0 w 22091"/>
                      <a:gd name="T1" fmla="*/ 0 h 21600"/>
                      <a:gd name="T2" fmla="*/ 0 w 22091"/>
                      <a:gd name="T3" fmla="*/ 0 h 21600"/>
                      <a:gd name="T4" fmla="*/ 0 w 22091"/>
                      <a:gd name="T5" fmla="*/ 0 h 21600"/>
                      <a:gd name="T6" fmla="*/ 0 60000 65536"/>
                      <a:gd name="T7" fmla="*/ 0 60000 65536"/>
                      <a:gd name="T8" fmla="*/ 0 60000 65536"/>
                      <a:gd name="T9" fmla="*/ 0 w 22091"/>
                      <a:gd name="T10" fmla="*/ 0 h 21600"/>
                      <a:gd name="T11" fmla="*/ 22091 w 22091"/>
                      <a:gd name="T12" fmla="*/ 21600 h 21600"/>
                    </a:gdLst>
                    <a:ahLst/>
                    <a:cxnLst>
                      <a:cxn ang="T6">
                        <a:pos x="T0" y="T1"/>
                      </a:cxn>
                      <a:cxn ang="T7">
                        <a:pos x="T2" y="T3"/>
                      </a:cxn>
                      <a:cxn ang="T8">
                        <a:pos x="T4" y="T5"/>
                      </a:cxn>
                    </a:cxnLst>
                    <a:rect l="T9" t="T10" r="T11" b="T12"/>
                    <a:pathLst>
                      <a:path w="22091" h="21600" fill="none" extrusionOk="0">
                        <a:moveTo>
                          <a:pt x="-1" y="5"/>
                        </a:moveTo>
                        <a:cubicBezTo>
                          <a:pt x="163" y="1"/>
                          <a:pt x="327" y="-1"/>
                          <a:pt x="491" y="0"/>
                        </a:cubicBezTo>
                        <a:cubicBezTo>
                          <a:pt x="12420" y="0"/>
                          <a:pt x="22091" y="9670"/>
                          <a:pt x="22091" y="21600"/>
                        </a:cubicBezTo>
                      </a:path>
                      <a:path w="22091" h="21600" stroke="0" extrusionOk="0">
                        <a:moveTo>
                          <a:pt x="-1" y="5"/>
                        </a:moveTo>
                        <a:cubicBezTo>
                          <a:pt x="163" y="1"/>
                          <a:pt x="327" y="-1"/>
                          <a:pt x="491" y="0"/>
                        </a:cubicBezTo>
                        <a:cubicBezTo>
                          <a:pt x="12420" y="0"/>
                          <a:pt x="22091" y="9670"/>
                          <a:pt x="22091" y="21600"/>
                        </a:cubicBezTo>
                        <a:lnTo>
                          <a:pt x="491" y="21600"/>
                        </a:lnTo>
                        <a:close/>
                      </a:path>
                    </a:pathLst>
                  </a:custGeom>
                  <a:solidFill>
                    <a:srgbClr val="0000FF"/>
                  </a:solidFill>
                  <a:ln w="12700" cap="rnd">
                    <a:solidFill>
                      <a:srgbClr val="000000"/>
                    </a:solidFill>
                    <a:round/>
                    <a:headEnd/>
                    <a:tailEnd/>
                  </a:ln>
                </p:spPr>
                <p:txBody>
                  <a:bodyPr/>
                  <a:lstStyle/>
                  <a:p>
                    <a:endParaRPr lang="en-US"/>
                  </a:p>
                </p:txBody>
              </p:sp>
            </p:grpSp>
            <p:sp>
              <p:nvSpPr>
                <p:cNvPr id="11293" name="Arc 57"/>
                <p:cNvSpPr>
                  <a:spLocks/>
                </p:cNvSpPr>
                <p:nvPr/>
              </p:nvSpPr>
              <p:spPr bwMode="auto">
                <a:xfrm>
                  <a:off x="2005" y="2748"/>
                  <a:ext cx="52" cy="168"/>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000FF"/>
                </a:solidFill>
                <a:ln w="12700" cap="rnd">
                  <a:solidFill>
                    <a:srgbClr val="000000"/>
                  </a:solidFill>
                  <a:round/>
                  <a:headEnd/>
                  <a:tailEnd/>
                </a:ln>
              </p:spPr>
              <p:txBody>
                <a:bodyPr/>
                <a:lstStyle/>
                <a:p>
                  <a:endParaRPr lang="en-US"/>
                </a:p>
              </p:txBody>
            </p:sp>
            <p:sp>
              <p:nvSpPr>
                <p:cNvPr id="11294" name="Arc 58"/>
                <p:cNvSpPr>
                  <a:spLocks/>
                </p:cNvSpPr>
                <p:nvPr/>
              </p:nvSpPr>
              <p:spPr bwMode="auto">
                <a:xfrm>
                  <a:off x="2050" y="2748"/>
                  <a:ext cx="52" cy="168"/>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0000FF"/>
                </a:solidFill>
                <a:ln w="12700" cap="rnd">
                  <a:solidFill>
                    <a:srgbClr val="000000"/>
                  </a:solidFill>
                  <a:round/>
                  <a:headEnd/>
                  <a:tailEnd/>
                </a:ln>
              </p:spPr>
              <p:txBody>
                <a:bodyPr/>
                <a:lstStyle/>
                <a:p>
                  <a:endParaRPr lang="en-US"/>
                </a:p>
              </p:txBody>
            </p:sp>
          </p:grpSp>
          <p:pic>
            <p:nvPicPr>
              <p:cNvPr id="11280"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0" y="5238750"/>
                <a:ext cx="1079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7" name="AutoShape 69"/>
              <p:cNvSpPr>
                <a:spLocks noChangeArrowheads="1"/>
              </p:cNvSpPr>
              <p:nvPr/>
            </p:nvSpPr>
            <p:spPr bwMode="auto">
              <a:xfrm>
                <a:off x="6456363" y="5518150"/>
                <a:ext cx="223837" cy="209550"/>
              </a:xfrm>
              <a:prstGeom prst="star5">
                <a:avLst/>
              </a:prstGeom>
              <a:solidFill>
                <a:srgbClr val="FF0000"/>
              </a:solidFill>
              <a:ln w="9525">
                <a:noFill/>
                <a:miter lim="800000"/>
                <a:headEnd/>
                <a:tailEnd/>
              </a:ln>
              <a:effectLst/>
            </p:spPr>
            <p:txBody>
              <a:bodyPr wrap="none" anchor="ctr"/>
              <a:lstStyle/>
              <a:p>
                <a:pPr>
                  <a:defRPr/>
                </a:pPr>
                <a:endParaRPr lang="en-US"/>
              </a:p>
            </p:txBody>
          </p:sp>
        </p:grpSp>
        <p:sp>
          <p:nvSpPr>
            <p:cNvPr id="73" name="Oval 60"/>
            <p:cNvSpPr>
              <a:spLocks noChangeArrowheads="1"/>
            </p:cNvSpPr>
            <p:nvPr/>
          </p:nvSpPr>
          <p:spPr bwMode="auto">
            <a:xfrm>
              <a:off x="8647114" y="2057401"/>
              <a:ext cx="268287" cy="269875"/>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Rectangle 61"/>
            <p:cNvSpPr>
              <a:spLocks noChangeArrowheads="1"/>
            </p:cNvSpPr>
            <p:nvPr/>
          </p:nvSpPr>
          <p:spPr bwMode="auto">
            <a:xfrm>
              <a:off x="8001000" y="2057401"/>
              <a:ext cx="268288" cy="2587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134301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7F9A2-9ED6-4145-BD90-C6C6BE617DC9}"/>
              </a:ext>
            </a:extLst>
          </p:cNvPr>
          <p:cNvSpPr/>
          <p:nvPr/>
        </p:nvSpPr>
        <p:spPr>
          <a:xfrm>
            <a:off x="28575" y="878548"/>
            <a:ext cx="11963400" cy="3416320"/>
          </a:xfrm>
          <a:prstGeom prst="rect">
            <a:avLst/>
          </a:prstGeom>
        </p:spPr>
        <p:txBody>
          <a:bodyPr wrap="square">
            <a:spAutoFit/>
          </a:bodyPr>
          <a:lstStyle/>
          <a:p>
            <a:r>
              <a:rPr lang="en-US" b="1" dirty="0">
                <a:solidFill>
                  <a:srgbClr val="000066"/>
                </a:solidFill>
                <a:latin typeface="Arial" panose="020B0604020202020204" pitchFamily="34" charset="0"/>
              </a:rPr>
              <a:t> </a:t>
            </a:r>
            <a:r>
              <a:rPr lang="en-US" dirty="0">
                <a:solidFill>
                  <a:srgbClr val="000066"/>
                </a:solidFill>
                <a:latin typeface="Arial" panose="020B0604020202020204" pitchFamily="34" charset="0"/>
              </a:rPr>
              <a:t>Complex disorders (once known as multifactorial disorders) are caused by the interactions of variations in multiple genes and environmental factors. </a:t>
            </a:r>
          </a:p>
          <a:p>
            <a:pPr>
              <a:buFont typeface="Arial" panose="020B0604020202020204" pitchFamily="34" charset="0"/>
              <a:buChar char="•"/>
            </a:pPr>
            <a:endParaRPr lang="en-US" dirty="0">
              <a:solidFill>
                <a:srgbClr val="000066"/>
              </a:solidFill>
              <a:latin typeface="Arial" panose="020B0604020202020204" pitchFamily="34" charset="0"/>
            </a:endParaRPr>
          </a:p>
          <a:p>
            <a:pPr>
              <a:buFont typeface="Arial" panose="020B0604020202020204" pitchFamily="34" charset="0"/>
              <a:buChar char="•"/>
            </a:pPr>
            <a:r>
              <a:rPr lang="en-US" dirty="0">
                <a:solidFill>
                  <a:srgbClr val="000066"/>
                </a:solidFill>
                <a:latin typeface="Arial" panose="020B0604020202020204" pitchFamily="34" charset="0"/>
              </a:rPr>
              <a:t>The genes involved may make a person susceptible to the disorder, and the environmental factors may trigger this susceptibility. </a:t>
            </a:r>
          </a:p>
          <a:p>
            <a:pPr>
              <a:buFont typeface="Arial" panose="020B0604020202020204" pitchFamily="34" charset="0"/>
              <a:buChar char="•"/>
            </a:pPr>
            <a:endParaRPr lang="en-US" dirty="0">
              <a:solidFill>
                <a:srgbClr val="000066"/>
              </a:solidFill>
              <a:latin typeface="Arial" panose="020B0604020202020204" pitchFamily="34" charset="0"/>
            </a:endParaRPr>
          </a:p>
          <a:p>
            <a:pPr>
              <a:buFont typeface="Arial" panose="020B0604020202020204" pitchFamily="34" charset="0"/>
              <a:buChar char="•"/>
            </a:pPr>
            <a:r>
              <a:rPr lang="en-US" dirty="0">
                <a:solidFill>
                  <a:srgbClr val="000066"/>
                </a:solidFill>
                <a:latin typeface="Arial" panose="020B0604020202020204" pitchFamily="34" charset="0"/>
              </a:rPr>
              <a:t>The liability to exhibit the phenotype of the complex disorder is determined by both genetic and environmental factors. </a:t>
            </a:r>
          </a:p>
          <a:p>
            <a:pPr>
              <a:buFont typeface="Arial" panose="020B0604020202020204" pitchFamily="34" charset="0"/>
              <a:buChar char="•"/>
            </a:pPr>
            <a:endParaRPr lang="en-US" dirty="0">
              <a:solidFill>
                <a:srgbClr val="000066"/>
              </a:solidFill>
              <a:latin typeface="Arial" panose="020B0604020202020204" pitchFamily="34" charset="0"/>
            </a:endParaRPr>
          </a:p>
          <a:p>
            <a:pPr>
              <a:buFont typeface="Arial" panose="020B0604020202020204" pitchFamily="34" charset="0"/>
              <a:buChar char="•"/>
            </a:pPr>
            <a:r>
              <a:rPr lang="en-US" dirty="0">
                <a:solidFill>
                  <a:srgbClr val="000066"/>
                </a:solidFill>
                <a:latin typeface="Arial" panose="020B0604020202020204" pitchFamily="34" charset="0"/>
              </a:rPr>
              <a:t>Complex disorders are often common disorders in the population and include heart disease, multiple sclerosis, diabetes, asthma, and many birth defects, such as </a:t>
            </a:r>
            <a:r>
              <a:rPr lang="en-US" dirty="0">
                <a:solidFill>
                  <a:srgbClr val="0000BB"/>
                </a:solidFill>
                <a:latin typeface="arial" panose="020B0604020202020204" pitchFamily="34" charset="0"/>
              </a:rPr>
              <a:t>cleft lip +/- cleft palate</a:t>
            </a:r>
            <a:r>
              <a:rPr lang="en-US" dirty="0">
                <a:solidFill>
                  <a:srgbClr val="000066"/>
                </a:solidFill>
                <a:latin typeface="Arial" panose="020B0604020202020204" pitchFamily="34" charset="0"/>
              </a:rPr>
              <a:t>.</a:t>
            </a:r>
          </a:p>
          <a:p>
            <a:pPr>
              <a:buFont typeface="Arial" panose="020B0604020202020204" pitchFamily="34" charset="0"/>
              <a:buChar char="•"/>
            </a:pPr>
            <a:endParaRPr lang="en-US" dirty="0">
              <a:solidFill>
                <a:srgbClr val="000066"/>
              </a:solidFill>
              <a:latin typeface="Arial" panose="020B0604020202020204" pitchFamily="34" charset="0"/>
            </a:endParaRPr>
          </a:p>
        </p:txBody>
      </p:sp>
      <p:pic>
        <p:nvPicPr>
          <p:cNvPr id="3" name="Picture 2">
            <a:extLst>
              <a:ext uri="{FF2B5EF4-FFF2-40B4-BE49-F238E27FC236}">
                <a16:creationId xmlns:a16="http://schemas.microsoft.com/office/drawing/2014/main" id="{F626F764-72A9-E544-8DF8-8A6E48CECCDD}"/>
              </a:ext>
            </a:extLst>
          </p:cNvPr>
          <p:cNvPicPr>
            <a:picLocks noChangeAspect="1"/>
          </p:cNvPicPr>
          <p:nvPr/>
        </p:nvPicPr>
        <p:blipFill>
          <a:blip r:embed="rId2"/>
          <a:stretch>
            <a:fillRect/>
          </a:stretch>
        </p:blipFill>
        <p:spPr>
          <a:xfrm>
            <a:off x="4724400" y="4226720"/>
            <a:ext cx="3046186" cy="2608464"/>
          </a:xfrm>
          <a:prstGeom prst="rect">
            <a:avLst/>
          </a:prstGeom>
        </p:spPr>
      </p:pic>
      <p:sp>
        <p:nvSpPr>
          <p:cNvPr id="4" name="Rectangle 3">
            <a:extLst>
              <a:ext uri="{FF2B5EF4-FFF2-40B4-BE49-F238E27FC236}">
                <a16:creationId xmlns:a16="http://schemas.microsoft.com/office/drawing/2014/main" id="{2379AA67-3881-2D45-9CBE-65260EE9836E}"/>
              </a:ext>
            </a:extLst>
          </p:cNvPr>
          <p:cNvSpPr/>
          <p:nvPr/>
        </p:nvSpPr>
        <p:spPr>
          <a:xfrm>
            <a:off x="3385963" y="148680"/>
            <a:ext cx="5420074" cy="769441"/>
          </a:xfrm>
          <a:prstGeom prst="rect">
            <a:avLst/>
          </a:prstGeom>
        </p:spPr>
        <p:txBody>
          <a:bodyPr wrap="none">
            <a:spAutoFit/>
          </a:bodyPr>
          <a:lstStyle/>
          <a:p>
            <a:r>
              <a:rPr lang="en-US" sz="4400" b="1" dirty="0">
                <a:solidFill>
                  <a:srgbClr val="0066FF"/>
                </a:solidFill>
                <a:latin typeface="Avenir Book" panose="02000503020000020003" pitchFamily="2" charset="0"/>
              </a:rPr>
              <a:t>Complex Inheritance</a:t>
            </a:r>
            <a:endParaRPr lang="en-US" sz="4400" dirty="0">
              <a:solidFill>
                <a:srgbClr val="0066FF"/>
              </a:solidFill>
              <a:latin typeface="Avenir Book" panose="02000503020000020003" pitchFamily="2" charset="0"/>
            </a:endParaRPr>
          </a:p>
        </p:txBody>
      </p:sp>
    </p:spTree>
    <p:extLst>
      <p:ext uri="{BB962C8B-B14F-4D97-AF65-F5344CB8AC3E}">
        <p14:creationId xmlns:p14="http://schemas.microsoft.com/office/powerpoint/2010/main" val="360317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Oval 3"/>
          <p:cNvSpPr>
            <a:spLocks noChangeArrowheads="1"/>
          </p:cNvSpPr>
          <p:nvPr/>
        </p:nvSpPr>
        <p:spPr bwMode="auto">
          <a:xfrm>
            <a:off x="7162800" y="3886200"/>
            <a:ext cx="2209800" cy="1371600"/>
          </a:xfrm>
          <a:prstGeom prst="ellipse">
            <a:avLst/>
          </a:prstGeom>
          <a:solidFill>
            <a:srgbClr val="00CCFF"/>
          </a:solidFill>
          <a:ln w="9525">
            <a:solidFill>
              <a:schemeClr val="tx1"/>
            </a:solidFill>
            <a:round/>
            <a:headEnd/>
            <a:tailEnd/>
          </a:ln>
        </p:spPr>
        <p:txBody>
          <a:bodyPr wrap="none" anchor="ctr"/>
          <a:lstStyle/>
          <a:p>
            <a:pPr algn="ctr"/>
            <a:r>
              <a:rPr lang="en-US" dirty="0">
                <a:latin typeface="Avenir Book" panose="02000503020000020003" pitchFamily="2" charset="0"/>
              </a:rPr>
              <a:t>disease</a:t>
            </a:r>
          </a:p>
        </p:txBody>
      </p:sp>
      <p:sp>
        <p:nvSpPr>
          <p:cNvPr id="31748" name="AutoShape 4"/>
          <p:cNvSpPr>
            <a:spLocks noChangeArrowheads="1"/>
          </p:cNvSpPr>
          <p:nvPr/>
        </p:nvSpPr>
        <p:spPr bwMode="auto">
          <a:xfrm>
            <a:off x="2895600" y="2667000"/>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31749" name="AutoShape 5"/>
          <p:cNvSpPr>
            <a:spLocks noChangeArrowheads="1"/>
          </p:cNvSpPr>
          <p:nvPr/>
        </p:nvSpPr>
        <p:spPr bwMode="auto">
          <a:xfrm>
            <a:off x="2895600" y="3133725"/>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31750" name="AutoShape 6"/>
          <p:cNvSpPr>
            <a:spLocks noChangeArrowheads="1"/>
          </p:cNvSpPr>
          <p:nvPr/>
        </p:nvSpPr>
        <p:spPr bwMode="auto">
          <a:xfrm>
            <a:off x="2895600" y="3602038"/>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31751" name="AutoShape 7"/>
          <p:cNvSpPr>
            <a:spLocks noChangeArrowheads="1"/>
          </p:cNvSpPr>
          <p:nvPr/>
        </p:nvSpPr>
        <p:spPr bwMode="auto">
          <a:xfrm>
            <a:off x="2895600" y="4070350"/>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31752" name="AutoShape 8"/>
          <p:cNvSpPr>
            <a:spLocks noChangeArrowheads="1"/>
          </p:cNvSpPr>
          <p:nvPr/>
        </p:nvSpPr>
        <p:spPr bwMode="auto">
          <a:xfrm>
            <a:off x="2895600" y="4538663"/>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31753" name="AutoShape 9"/>
          <p:cNvSpPr>
            <a:spLocks noChangeArrowheads="1"/>
          </p:cNvSpPr>
          <p:nvPr/>
        </p:nvSpPr>
        <p:spPr bwMode="auto">
          <a:xfrm>
            <a:off x="2895600" y="5006975"/>
            <a:ext cx="304800" cy="3048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28682" name="Line 10"/>
          <p:cNvSpPr>
            <a:spLocks noChangeShapeType="1"/>
          </p:cNvSpPr>
          <p:nvPr/>
        </p:nvSpPr>
        <p:spPr bwMode="auto">
          <a:xfrm>
            <a:off x="3276600" y="2819400"/>
            <a:ext cx="914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3" name="Line 11"/>
          <p:cNvSpPr>
            <a:spLocks noChangeShapeType="1"/>
          </p:cNvSpPr>
          <p:nvPr/>
        </p:nvSpPr>
        <p:spPr bwMode="auto">
          <a:xfrm flipV="1">
            <a:off x="3200400" y="3200400"/>
            <a:ext cx="9906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4" name="Line 12"/>
          <p:cNvSpPr>
            <a:spLocks noChangeShapeType="1"/>
          </p:cNvSpPr>
          <p:nvPr/>
        </p:nvSpPr>
        <p:spPr bwMode="auto">
          <a:xfrm flipV="1">
            <a:off x="3276600" y="3352800"/>
            <a:ext cx="914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5" name="Line 13"/>
          <p:cNvSpPr>
            <a:spLocks noChangeShapeType="1"/>
          </p:cNvSpPr>
          <p:nvPr/>
        </p:nvSpPr>
        <p:spPr bwMode="auto">
          <a:xfrm>
            <a:off x="3276600" y="3733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6" name="Line 14"/>
          <p:cNvSpPr>
            <a:spLocks noChangeShapeType="1"/>
          </p:cNvSpPr>
          <p:nvPr/>
        </p:nvSpPr>
        <p:spPr bwMode="auto">
          <a:xfrm flipV="1">
            <a:off x="3276600" y="4038600"/>
            <a:ext cx="1066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7" name="Line 15"/>
          <p:cNvSpPr>
            <a:spLocks noChangeShapeType="1"/>
          </p:cNvSpPr>
          <p:nvPr/>
        </p:nvSpPr>
        <p:spPr bwMode="auto">
          <a:xfrm>
            <a:off x="3200400" y="4800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8" name="Line 16"/>
          <p:cNvSpPr>
            <a:spLocks noChangeShapeType="1"/>
          </p:cNvSpPr>
          <p:nvPr/>
        </p:nvSpPr>
        <p:spPr bwMode="auto">
          <a:xfrm flipV="1">
            <a:off x="3200400" y="4953000"/>
            <a:ext cx="990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9" name="Line 17"/>
          <p:cNvSpPr>
            <a:spLocks noChangeShapeType="1"/>
          </p:cNvSpPr>
          <p:nvPr/>
        </p:nvSpPr>
        <p:spPr bwMode="auto">
          <a:xfrm flipV="1">
            <a:off x="3200400" y="3200400"/>
            <a:ext cx="1143000" cy="198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0" name="Line 18"/>
          <p:cNvSpPr>
            <a:spLocks noChangeShapeType="1"/>
          </p:cNvSpPr>
          <p:nvPr/>
        </p:nvSpPr>
        <p:spPr bwMode="auto">
          <a:xfrm>
            <a:off x="5105400" y="3124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1" name="Line 19"/>
          <p:cNvSpPr>
            <a:spLocks noChangeShapeType="1"/>
          </p:cNvSpPr>
          <p:nvPr/>
        </p:nvSpPr>
        <p:spPr bwMode="auto">
          <a:xfrm>
            <a:off x="5105400" y="43434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2" name="Line 20"/>
          <p:cNvSpPr>
            <a:spLocks noChangeShapeType="1"/>
          </p:cNvSpPr>
          <p:nvPr/>
        </p:nvSpPr>
        <p:spPr bwMode="auto">
          <a:xfrm flipV="1">
            <a:off x="5181600" y="43434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3" name="Line 21"/>
          <p:cNvSpPr>
            <a:spLocks noChangeShapeType="1"/>
          </p:cNvSpPr>
          <p:nvPr/>
        </p:nvSpPr>
        <p:spPr bwMode="auto">
          <a:xfrm flipV="1">
            <a:off x="5181600" y="3124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4" name="Line 22"/>
          <p:cNvSpPr>
            <a:spLocks noChangeShapeType="1"/>
          </p:cNvSpPr>
          <p:nvPr/>
        </p:nvSpPr>
        <p:spPr bwMode="auto">
          <a:xfrm>
            <a:off x="5943600" y="3200400"/>
            <a:ext cx="11430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5" name="Line 23"/>
          <p:cNvSpPr>
            <a:spLocks noChangeShapeType="1"/>
          </p:cNvSpPr>
          <p:nvPr/>
        </p:nvSpPr>
        <p:spPr bwMode="auto">
          <a:xfrm>
            <a:off x="5943600" y="4038600"/>
            <a:ext cx="1143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6" name="Line 24"/>
          <p:cNvSpPr>
            <a:spLocks noChangeShapeType="1"/>
          </p:cNvSpPr>
          <p:nvPr/>
        </p:nvSpPr>
        <p:spPr bwMode="auto">
          <a:xfrm flipV="1">
            <a:off x="5943600" y="48006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7" name="Line 25"/>
          <p:cNvSpPr>
            <a:spLocks noChangeShapeType="1"/>
          </p:cNvSpPr>
          <p:nvPr/>
        </p:nvSpPr>
        <p:spPr bwMode="auto">
          <a:xfrm>
            <a:off x="7391400" y="33528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8" name="Line 26"/>
          <p:cNvSpPr>
            <a:spLocks noChangeShapeType="1"/>
          </p:cNvSpPr>
          <p:nvPr/>
        </p:nvSpPr>
        <p:spPr bwMode="auto">
          <a:xfrm>
            <a:off x="8229600" y="31242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9" name="Line 27"/>
          <p:cNvSpPr>
            <a:spLocks noChangeShapeType="1"/>
          </p:cNvSpPr>
          <p:nvPr/>
        </p:nvSpPr>
        <p:spPr bwMode="auto">
          <a:xfrm flipH="1">
            <a:off x="8763000" y="3200400"/>
            <a:ext cx="304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700" name="AutoShape 28"/>
          <p:cNvSpPr>
            <a:spLocks noChangeArrowheads="1"/>
          </p:cNvSpPr>
          <p:nvPr/>
        </p:nvSpPr>
        <p:spPr bwMode="auto">
          <a:xfrm>
            <a:off x="7010400" y="2743200"/>
            <a:ext cx="533400" cy="533400"/>
          </a:xfrm>
          <a:prstGeom prst="lightningBolt">
            <a:avLst/>
          </a:prstGeom>
          <a:solidFill>
            <a:schemeClr val="accent1"/>
          </a:solidFill>
          <a:ln w="9525">
            <a:solidFill>
              <a:schemeClr val="tx1"/>
            </a:solidFill>
            <a:miter lim="800000"/>
            <a:headEnd/>
            <a:tailEnd/>
          </a:ln>
        </p:spPr>
        <p:txBody>
          <a:bodyPr wrap="none" anchor="ctr"/>
          <a:lstStyle/>
          <a:p>
            <a:endParaRPr lang="en-US"/>
          </a:p>
        </p:txBody>
      </p:sp>
      <p:sp>
        <p:nvSpPr>
          <p:cNvPr id="28701" name="AutoShape 29"/>
          <p:cNvSpPr>
            <a:spLocks noChangeArrowheads="1"/>
          </p:cNvSpPr>
          <p:nvPr/>
        </p:nvSpPr>
        <p:spPr bwMode="auto">
          <a:xfrm>
            <a:off x="8001000" y="2620963"/>
            <a:ext cx="457200" cy="457200"/>
          </a:xfrm>
          <a:prstGeom prst="sun">
            <a:avLst>
              <a:gd name="adj" fmla="val 25000"/>
            </a:avLst>
          </a:prstGeom>
          <a:solidFill>
            <a:schemeClr val="accent1"/>
          </a:solidFill>
          <a:ln w="9525">
            <a:solidFill>
              <a:schemeClr val="tx1"/>
            </a:solidFill>
            <a:miter lim="800000"/>
            <a:headEnd/>
            <a:tailEnd/>
          </a:ln>
        </p:spPr>
        <p:txBody>
          <a:bodyPr wrap="none" anchor="ctr"/>
          <a:lstStyle/>
          <a:p>
            <a:endParaRPr lang="en-US"/>
          </a:p>
        </p:txBody>
      </p:sp>
      <p:sp>
        <p:nvSpPr>
          <p:cNvPr id="28702" name="Rectangle 30"/>
          <p:cNvSpPr>
            <a:spLocks noChangeArrowheads="1"/>
          </p:cNvSpPr>
          <p:nvPr/>
        </p:nvSpPr>
        <p:spPr bwMode="auto">
          <a:xfrm>
            <a:off x="8915400" y="2819400"/>
            <a:ext cx="3810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8703" name="AutoShape 31"/>
          <p:cNvSpPr>
            <a:spLocks noChangeArrowheads="1"/>
          </p:cNvSpPr>
          <p:nvPr/>
        </p:nvSpPr>
        <p:spPr bwMode="auto">
          <a:xfrm>
            <a:off x="8839200" y="2636838"/>
            <a:ext cx="533400" cy="182562"/>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28704" name="Text Box 32"/>
          <p:cNvSpPr txBox="1">
            <a:spLocks noChangeArrowheads="1"/>
          </p:cNvSpPr>
          <p:nvPr/>
        </p:nvSpPr>
        <p:spPr bwMode="auto">
          <a:xfrm>
            <a:off x="2800350" y="1957388"/>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atin typeface="Avenir Book" panose="02000503020000020003" pitchFamily="2" charset="0"/>
              </a:rPr>
              <a:t>genes</a:t>
            </a:r>
          </a:p>
        </p:txBody>
      </p:sp>
      <p:sp>
        <p:nvSpPr>
          <p:cNvPr id="28705" name="Text Box 33"/>
          <p:cNvSpPr txBox="1">
            <a:spLocks noChangeArrowheads="1"/>
          </p:cNvSpPr>
          <p:nvPr/>
        </p:nvSpPr>
        <p:spPr bwMode="auto">
          <a:xfrm>
            <a:off x="4953001" y="1957388"/>
            <a:ext cx="581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atin typeface="Avenir Book" panose="02000503020000020003" pitchFamily="2" charset="0"/>
              </a:rPr>
              <a:t>QTs</a:t>
            </a:r>
          </a:p>
        </p:txBody>
      </p:sp>
      <p:sp>
        <p:nvSpPr>
          <p:cNvPr id="28706" name="Text Box 34"/>
          <p:cNvSpPr txBox="1">
            <a:spLocks noChangeArrowheads="1"/>
          </p:cNvSpPr>
          <p:nvPr/>
        </p:nvSpPr>
        <p:spPr bwMode="auto">
          <a:xfrm>
            <a:off x="7467600" y="1957388"/>
            <a:ext cx="1475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atin typeface="Avenir Book" panose="02000503020000020003" pitchFamily="2" charset="0"/>
              </a:rPr>
              <a:t>environment</a:t>
            </a:r>
          </a:p>
        </p:txBody>
      </p:sp>
      <p:pic>
        <p:nvPicPr>
          <p:cNvPr id="2870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l="32500" t="36649" r="32500" b="38873"/>
          <a:stretch>
            <a:fillRect/>
          </a:stretch>
        </p:blipFill>
        <p:spPr bwMode="auto">
          <a:xfrm>
            <a:off x="4495800" y="2362200"/>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8"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l="32500" t="36649" r="32500" b="38873"/>
          <a:stretch>
            <a:fillRect/>
          </a:stretch>
        </p:blipFill>
        <p:spPr bwMode="auto">
          <a:xfrm>
            <a:off x="4495800" y="3549650"/>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9" name="Picture 37"/>
          <p:cNvPicPr>
            <a:picLocks noChangeAspect="1" noChangeArrowheads="1"/>
          </p:cNvPicPr>
          <p:nvPr/>
        </p:nvPicPr>
        <p:blipFill>
          <a:blip r:embed="rId3" cstate="print">
            <a:extLst>
              <a:ext uri="{28A0092B-C50C-407E-A947-70E740481C1C}">
                <a14:useLocalDpi xmlns:a14="http://schemas.microsoft.com/office/drawing/2010/main" val="0"/>
              </a:ext>
            </a:extLst>
          </a:blip>
          <a:srcRect l="32500" t="36649" r="32500" b="38873"/>
          <a:stretch>
            <a:fillRect/>
          </a:stretch>
        </p:blipFill>
        <p:spPr bwMode="auto">
          <a:xfrm>
            <a:off x="4495800" y="4768850"/>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0" name="Line 38"/>
          <p:cNvSpPr>
            <a:spLocks noChangeShapeType="1"/>
          </p:cNvSpPr>
          <p:nvPr/>
        </p:nvSpPr>
        <p:spPr bwMode="auto">
          <a:xfrm flipH="1" flipV="1">
            <a:off x="5983289" y="2720976"/>
            <a:ext cx="960437"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711" name="AutoShape 41"/>
          <p:cNvSpPr>
            <a:spLocks noChangeArrowheads="1"/>
          </p:cNvSpPr>
          <p:nvPr/>
        </p:nvSpPr>
        <p:spPr bwMode="auto">
          <a:xfrm>
            <a:off x="3200400" y="2971800"/>
            <a:ext cx="76200" cy="228600"/>
          </a:xfrm>
          <a:prstGeom prst="curvedLeftArrow">
            <a:avLst>
              <a:gd name="adj1" fmla="val 3556"/>
              <a:gd name="adj2" fmla="val 120000"/>
              <a:gd name="adj3" fmla="val 33333"/>
            </a:avLst>
          </a:prstGeom>
          <a:solidFill>
            <a:schemeClr val="accent1"/>
          </a:solidFill>
          <a:ln w="9525">
            <a:solidFill>
              <a:schemeClr val="tx1"/>
            </a:solidFill>
            <a:miter lim="800000"/>
            <a:headEnd/>
            <a:tailEnd/>
          </a:ln>
        </p:spPr>
        <p:txBody>
          <a:bodyPr wrap="none" anchor="ctr"/>
          <a:lstStyle/>
          <a:p>
            <a:endParaRPr lang="en-US"/>
          </a:p>
        </p:txBody>
      </p:sp>
      <p:sp>
        <p:nvSpPr>
          <p:cNvPr id="28712" name="AutoShape 46"/>
          <p:cNvSpPr>
            <a:spLocks noChangeArrowheads="1"/>
          </p:cNvSpPr>
          <p:nvPr/>
        </p:nvSpPr>
        <p:spPr bwMode="auto">
          <a:xfrm rot="16200000" flipH="1">
            <a:off x="5924550" y="2647950"/>
            <a:ext cx="800100" cy="6553200"/>
          </a:xfrm>
          <a:prstGeom prst="curvedLeftArrow">
            <a:avLst>
              <a:gd name="adj1" fmla="val 9707"/>
              <a:gd name="adj2" fmla="val 327619"/>
              <a:gd name="adj3" fmla="val 33333"/>
            </a:avLst>
          </a:prstGeom>
          <a:solidFill>
            <a:schemeClr val="accent1"/>
          </a:solidFill>
          <a:ln w="9525">
            <a:solidFill>
              <a:schemeClr val="tx1"/>
            </a:solidFill>
            <a:miter lim="800000"/>
            <a:headEnd/>
            <a:tailEnd/>
          </a:ln>
        </p:spPr>
        <p:txBody>
          <a:bodyPr wrap="none" anchor="ctr"/>
          <a:lstStyle/>
          <a:p>
            <a:endParaRPr lang="en-US"/>
          </a:p>
        </p:txBody>
      </p:sp>
      <p:sp>
        <p:nvSpPr>
          <p:cNvPr id="42"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
        <p:nvSpPr>
          <p:cNvPr id="43"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sp>
        <p:nvSpPr>
          <p:cNvPr id="44" name="AutoShape 46"/>
          <p:cNvSpPr>
            <a:spLocks noChangeArrowheads="1"/>
          </p:cNvSpPr>
          <p:nvPr/>
        </p:nvSpPr>
        <p:spPr bwMode="auto">
          <a:xfrm rot="16200000">
            <a:off x="5367338" y="119065"/>
            <a:ext cx="390526" cy="4724398"/>
          </a:xfrm>
          <a:prstGeom prst="curvedLeftArrow">
            <a:avLst>
              <a:gd name="adj1" fmla="val 9707"/>
              <a:gd name="adj2" fmla="val 327619"/>
              <a:gd name="adj3" fmla="val 33333"/>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93318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5"/>
          <p:cNvSpPr/>
          <p:nvPr/>
        </p:nvSpPr>
        <p:spPr>
          <a:xfrm>
            <a:off x="1524000" y="5883007"/>
            <a:ext cx="9144000" cy="974993"/>
          </a:xfrm>
          <a:prstGeom prst="rect">
            <a:avLst/>
          </a:prstGeom>
          <a:gradFill>
            <a:gsLst>
              <a:gs pos="2000">
                <a:schemeClr val="tx1">
                  <a:lumMod val="85000"/>
                  <a:lumOff val="15000"/>
                </a:schemeClr>
              </a:gs>
              <a:gs pos="100000">
                <a:schemeClr val="accent1">
                  <a:tint val="50000"/>
                  <a:shade val="100000"/>
                  <a:satMod val="3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defRPr/>
            </a:pPr>
            <a:endParaRPr lang="en-US">
              <a:solidFill>
                <a:prstClr val="white"/>
              </a:solidFill>
              <a:latin typeface="Calibri"/>
            </a:endParaRPr>
          </a:p>
        </p:txBody>
      </p:sp>
      <p:grpSp>
        <p:nvGrpSpPr>
          <p:cNvPr id="2" name="Group 317"/>
          <p:cNvGrpSpPr/>
          <p:nvPr/>
        </p:nvGrpSpPr>
        <p:grpSpPr>
          <a:xfrm>
            <a:off x="4671809" y="2916311"/>
            <a:ext cx="5148828" cy="906879"/>
            <a:chOff x="3147809" y="2840109"/>
            <a:chExt cx="5148828" cy="906879"/>
          </a:xfrm>
        </p:grpSpPr>
        <p:grpSp>
          <p:nvGrpSpPr>
            <p:cNvPr id="5" name="Group 316"/>
            <p:cNvGrpSpPr/>
            <p:nvPr/>
          </p:nvGrpSpPr>
          <p:grpSpPr>
            <a:xfrm>
              <a:off x="3147809" y="2840109"/>
              <a:ext cx="4162935" cy="906879"/>
              <a:chOff x="3147809" y="2840109"/>
              <a:chExt cx="4162935" cy="906879"/>
            </a:xfrm>
          </p:grpSpPr>
          <p:grpSp>
            <p:nvGrpSpPr>
              <p:cNvPr id="6" name="Group 314"/>
              <p:cNvGrpSpPr/>
              <p:nvPr/>
            </p:nvGrpSpPr>
            <p:grpSpPr>
              <a:xfrm>
                <a:off x="3147809" y="2840109"/>
                <a:ext cx="4162935" cy="906879"/>
                <a:chOff x="3147809" y="2840109"/>
                <a:chExt cx="4162935" cy="906879"/>
              </a:xfrm>
            </p:grpSpPr>
            <p:grpSp>
              <p:nvGrpSpPr>
                <p:cNvPr id="11" name="Group 308"/>
                <p:cNvGrpSpPr/>
                <p:nvPr/>
              </p:nvGrpSpPr>
              <p:grpSpPr>
                <a:xfrm>
                  <a:off x="3147809" y="3044722"/>
                  <a:ext cx="4162935" cy="682042"/>
                  <a:chOff x="3147809" y="3044722"/>
                  <a:chExt cx="4162935" cy="682042"/>
                </a:xfrm>
              </p:grpSpPr>
              <p:sp>
                <p:nvSpPr>
                  <p:cNvPr id="7" name="Trapezoid 6"/>
                  <p:cNvSpPr/>
                  <p:nvPr/>
                </p:nvSpPr>
                <p:spPr>
                  <a:xfrm>
                    <a:off x="3147809" y="3044722"/>
                    <a:ext cx="4162935" cy="477429"/>
                  </a:xfrm>
                  <a:prstGeom prst="trapezoid">
                    <a:avLst>
                      <a:gd name="adj" fmla="val 43024"/>
                    </a:avLst>
                  </a:prstGeom>
                  <a:solidFill>
                    <a:srgbClr val="B2DFEC"/>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dirty="0">
                      <a:solidFill>
                        <a:prstClr val="white"/>
                      </a:solidFill>
                      <a:latin typeface="Calibri"/>
                    </a:endParaRPr>
                  </a:p>
                </p:txBody>
              </p:sp>
              <p:sp>
                <p:nvSpPr>
                  <p:cNvPr id="8" name="Rectangle 7"/>
                  <p:cNvSpPr/>
                  <p:nvPr/>
                </p:nvSpPr>
                <p:spPr>
                  <a:xfrm>
                    <a:off x="3147809" y="3522151"/>
                    <a:ext cx="4162935" cy="204613"/>
                  </a:xfrm>
                  <a:prstGeom prst="rect">
                    <a:avLst/>
                  </a:prstGeom>
                  <a:solidFill>
                    <a:schemeClr val="accent3">
                      <a:lumMod val="75000"/>
                    </a:schemeClr>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grpSp>
            <p:pic>
              <p:nvPicPr>
                <p:cNvPr id="25603" name="Picture 3"/>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328271" y="2840109"/>
                  <a:ext cx="1594829" cy="906879"/>
                </a:xfrm>
                <a:prstGeom prst="rect">
                  <a:avLst/>
                </a:prstGeom>
                <a:noFill/>
                <a:ln w="9525">
                  <a:noFill/>
                  <a:miter lim="800000"/>
                  <a:headEnd/>
                  <a:tailEnd/>
                </a:ln>
                <a:effectLst/>
                <a:scene3d>
                  <a:camera prst="perspectiveRelaxed">
                    <a:rot lat="18686621" lon="20690965" rev="993008"/>
                  </a:camera>
                  <a:lightRig rig="threePt" dir="t"/>
                </a:scene3d>
              </p:spPr>
            </p:pic>
          </p:grpSp>
          <p:grpSp>
            <p:nvGrpSpPr>
              <p:cNvPr id="17" name="Group 315"/>
              <p:cNvGrpSpPr/>
              <p:nvPr/>
            </p:nvGrpSpPr>
            <p:grpSpPr>
              <a:xfrm>
                <a:off x="3918723" y="2976517"/>
                <a:ext cx="2775290" cy="587243"/>
                <a:chOff x="3918723" y="2976517"/>
                <a:chExt cx="2775290" cy="587243"/>
              </a:xfrm>
            </p:grpSpPr>
            <p:sp>
              <p:nvSpPr>
                <p:cNvPr id="231" name="TextBox 230"/>
                <p:cNvSpPr txBox="1"/>
                <p:nvPr/>
              </p:nvSpPr>
              <p:spPr>
                <a:xfrm>
                  <a:off x="3918723" y="2976517"/>
                  <a:ext cx="1156370" cy="246221"/>
                </a:xfrm>
                <a:prstGeom prst="rect">
                  <a:avLst/>
                </a:prstGeom>
                <a:noFill/>
              </p:spPr>
              <p:txBody>
                <a:bodyPr wrap="square" rtlCol="0">
                  <a:spAutoFit/>
                </a:bodyPr>
                <a:lstStyle/>
                <a:p>
                  <a:pPr defTabSz="457200" fontAlgn="auto">
                    <a:spcBef>
                      <a:spcPts val="0"/>
                    </a:spcBef>
                    <a:spcAft>
                      <a:spcPts val="0"/>
                    </a:spcAft>
                    <a:defRPr/>
                  </a:pPr>
                  <a:r>
                    <a:rPr lang="en-US" sz="1000" dirty="0">
                      <a:solidFill>
                        <a:prstClr val="black"/>
                      </a:solidFill>
                      <a:latin typeface="Calibri"/>
                    </a:rPr>
                    <a:t>Cell cycle</a:t>
                  </a:r>
                </a:p>
              </p:txBody>
            </p:sp>
            <p:sp>
              <p:nvSpPr>
                <p:cNvPr id="232" name="TextBox 231"/>
                <p:cNvSpPr txBox="1"/>
                <p:nvPr/>
              </p:nvSpPr>
              <p:spPr>
                <a:xfrm>
                  <a:off x="3995813" y="3317539"/>
                  <a:ext cx="1696010" cy="246221"/>
                </a:xfrm>
                <a:prstGeom prst="rect">
                  <a:avLst/>
                </a:prstGeom>
                <a:noFill/>
              </p:spPr>
              <p:txBody>
                <a:bodyPr wrap="square" rtlCol="0">
                  <a:spAutoFit/>
                </a:bodyPr>
                <a:lstStyle/>
                <a:p>
                  <a:pPr defTabSz="457200" fontAlgn="auto">
                    <a:spcBef>
                      <a:spcPts val="0"/>
                    </a:spcBef>
                    <a:spcAft>
                      <a:spcPts val="0"/>
                    </a:spcAft>
                    <a:defRPr/>
                  </a:pPr>
                  <a:r>
                    <a:rPr lang="en-US" sz="1000" dirty="0">
                      <a:solidFill>
                        <a:prstClr val="black"/>
                      </a:solidFill>
                      <a:latin typeface="Calibri"/>
                    </a:rPr>
                    <a:t>Cell differentiation</a:t>
                  </a:r>
                </a:p>
              </p:txBody>
            </p:sp>
            <p:sp>
              <p:nvSpPr>
                <p:cNvPr id="230" name="TextBox 229"/>
                <p:cNvSpPr txBox="1"/>
                <p:nvPr/>
              </p:nvSpPr>
              <p:spPr>
                <a:xfrm>
                  <a:off x="5537643" y="2976517"/>
                  <a:ext cx="1156370" cy="246221"/>
                </a:xfrm>
                <a:prstGeom prst="rect">
                  <a:avLst/>
                </a:prstGeom>
                <a:noFill/>
              </p:spPr>
              <p:txBody>
                <a:bodyPr wrap="square" rtlCol="0">
                  <a:spAutoFit/>
                </a:bodyPr>
                <a:lstStyle/>
                <a:p>
                  <a:pPr defTabSz="457200" fontAlgn="auto">
                    <a:spcBef>
                      <a:spcPts val="0"/>
                    </a:spcBef>
                    <a:spcAft>
                      <a:spcPts val="0"/>
                    </a:spcAft>
                    <a:defRPr/>
                  </a:pPr>
                  <a:r>
                    <a:rPr lang="en-US" sz="1000" dirty="0">
                      <a:solidFill>
                        <a:srgbClr val="000000"/>
                      </a:solidFill>
                      <a:latin typeface="Calibri"/>
                    </a:rPr>
                    <a:t>apoptosis</a:t>
                  </a:r>
                </a:p>
              </p:txBody>
            </p:sp>
          </p:grpSp>
        </p:grpSp>
        <p:sp>
          <p:nvSpPr>
            <p:cNvPr id="14" name="TextBox 13"/>
            <p:cNvSpPr txBox="1"/>
            <p:nvPr/>
          </p:nvSpPr>
          <p:spPr>
            <a:xfrm>
              <a:off x="7443736" y="3011845"/>
              <a:ext cx="852901" cy="415498"/>
            </a:xfrm>
            <a:prstGeom prst="rect">
              <a:avLst/>
            </a:prstGeom>
            <a:noFill/>
          </p:spPr>
          <p:txBody>
            <a:bodyPr wrap="square" rtlCol="0">
              <a:spAutoFit/>
            </a:bodyPr>
            <a:lstStyle/>
            <a:p>
              <a:pPr defTabSz="457200" fontAlgn="auto">
                <a:spcBef>
                  <a:spcPts val="0"/>
                </a:spcBef>
                <a:spcAft>
                  <a:spcPts val="0"/>
                </a:spcAft>
                <a:defRPr/>
              </a:pPr>
              <a:r>
                <a:rPr lang="en-US" sz="1050" dirty="0">
                  <a:solidFill>
                    <a:prstClr val="white"/>
                  </a:solidFill>
                  <a:latin typeface="Calibri"/>
                </a:rPr>
                <a:t>Cellular </a:t>
              </a:r>
            </a:p>
            <a:p>
              <a:pPr defTabSz="457200" fontAlgn="auto">
                <a:spcBef>
                  <a:spcPts val="0"/>
                </a:spcBef>
                <a:spcAft>
                  <a:spcPts val="0"/>
                </a:spcAft>
                <a:defRPr/>
              </a:pPr>
              <a:r>
                <a:rPr lang="en-US" sz="1050" dirty="0">
                  <a:solidFill>
                    <a:prstClr val="white"/>
                  </a:solidFill>
                  <a:latin typeface="Calibri"/>
                </a:rPr>
                <a:t>process</a:t>
              </a:r>
            </a:p>
          </p:txBody>
        </p:sp>
      </p:grpSp>
      <p:grpSp>
        <p:nvGrpSpPr>
          <p:cNvPr id="18" name="Group 473"/>
          <p:cNvGrpSpPr/>
          <p:nvPr/>
        </p:nvGrpSpPr>
        <p:grpSpPr>
          <a:xfrm>
            <a:off x="4671810" y="4485006"/>
            <a:ext cx="5151725" cy="818452"/>
            <a:chOff x="3147809" y="4485006"/>
            <a:chExt cx="5151725" cy="818452"/>
          </a:xfrm>
        </p:grpSpPr>
        <p:grpSp>
          <p:nvGrpSpPr>
            <p:cNvPr id="20" name="Group 471"/>
            <p:cNvGrpSpPr/>
            <p:nvPr/>
          </p:nvGrpSpPr>
          <p:grpSpPr>
            <a:xfrm>
              <a:off x="3147809" y="4621415"/>
              <a:ext cx="5151725" cy="682043"/>
              <a:chOff x="3147809" y="4621415"/>
              <a:chExt cx="5151725" cy="682043"/>
            </a:xfrm>
          </p:grpSpPr>
          <p:sp>
            <p:nvSpPr>
              <p:cNvPr id="12" name="TextBox 11"/>
              <p:cNvSpPr txBox="1"/>
              <p:nvPr/>
            </p:nvSpPr>
            <p:spPr>
              <a:xfrm>
                <a:off x="7434004" y="4700064"/>
                <a:ext cx="865530" cy="253916"/>
              </a:xfrm>
              <a:prstGeom prst="rect">
                <a:avLst/>
              </a:prstGeom>
              <a:noFill/>
            </p:spPr>
            <p:txBody>
              <a:bodyPr wrap="square" rtlCol="0">
                <a:spAutoFit/>
              </a:bodyPr>
              <a:lstStyle/>
              <a:p>
                <a:pPr defTabSz="457200" fontAlgn="auto">
                  <a:spcBef>
                    <a:spcPts val="0"/>
                  </a:spcBef>
                  <a:spcAft>
                    <a:spcPts val="0"/>
                  </a:spcAft>
                  <a:defRPr/>
                </a:pPr>
                <a:r>
                  <a:rPr lang="en-US" sz="1050" dirty="0">
                    <a:solidFill>
                      <a:prstClr val="white"/>
                    </a:solidFill>
                    <a:latin typeface="Calibri"/>
                  </a:rPr>
                  <a:t>proteins</a:t>
                </a:r>
              </a:p>
            </p:txBody>
          </p:sp>
          <p:grpSp>
            <p:nvGrpSpPr>
              <p:cNvPr id="99" name="Group 301"/>
              <p:cNvGrpSpPr/>
              <p:nvPr/>
            </p:nvGrpSpPr>
            <p:grpSpPr>
              <a:xfrm>
                <a:off x="3147809" y="4621415"/>
                <a:ext cx="4162935" cy="682043"/>
                <a:chOff x="3147809" y="4545214"/>
                <a:chExt cx="4162935" cy="682043"/>
              </a:xfrm>
            </p:grpSpPr>
            <p:sp>
              <p:nvSpPr>
                <p:cNvPr id="15" name="Trapezoid 14"/>
                <p:cNvSpPr/>
                <p:nvPr/>
              </p:nvSpPr>
              <p:spPr>
                <a:xfrm>
                  <a:off x="3147809" y="4545214"/>
                  <a:ext cx="4162935" cy="477429"/>
                </a:xfrm>
                <a:prstGeom prst="trapezoid">
                  <a:avLst>
                    <a:gd name="adj" fmla="val 43024"/>
                  </a:avLst>
                </a:prstGeom>
                <a:solidFill>
                  <a:schemeClr val="accent2">
                    <a:lumMod val="40000"/>
                    <a:lumOff val="60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sp>
              <p:nvSpPr>
                <p:cNvPr id="16" name="Rectangle 15"/>
                <p:cNvSpPr/>
                <p:nvPr/>
              </p:nvSpPr>
              <p:spPr>
                <a:xfrm>
                  <a:off x="3147809" y="5022644"/>
                  <a:ext cx="4162935" cy="204613"/>
                </a:xfrm>
                <a:prstGeom prst="rect">
                  <a:avLst/>
                </a:prstGeom>
                <a:solidFill>
                  <a:schemeClr val="accent2">
                    <a:lumMod val="75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grpSp>
        </p:grpSp>
        <p:grpSp>
          <p:nvGrpSpPr>
            <p:cNvPr id="178" name="Group 299"/>
            <p:cNvGrpSpPr/>
            <p:nvPr/>
          </p:nvGrpSpPr>
          <p:grpSpPr>
            <a:xfrm>
              <a:off x="4458363" y="4485006"/>
              <a:ext cx="1618919" cy="750247"/>
              <a:chOff x="4458363" y="4408805"/>
              <a:chExt cx="1618919" cy="750247"/>
            </a:xfrm>
          </p:grpSpPr>
          <p:grpSp>
            <p:nvGrpSpPr>
              <p:cNvPr id="195" name="Group 240"/>
              <p:cNvGrpSpPr>
                <a:grpSpLocks/>
              </p:cNvGrpSpPr>
              <p:nvPr/>
            </p:nvGrpSpPr>
            <p:grpSpPr bwMode="auto">
              <a:xfrm>
                <a:off x="4458363" y="4408806"/>
                <a:ext cx="831945" cy="750246"/>
                <a:chOff x="5943600" y="2667000"/>
                <a:chExt cx="2141834" cy="2259469"/>
              </a:xfrm>
              <a:scene3d>
                <a:camera prst="perspectiveRelaxed">
                  <a:rot lat="18600000" lon="0" rev="0"/>
                </a:camera>
                <a:lightRig rig="threePt" dir="t"/>
              </a:scene3d>
            </p:grpSpPr>
            <p:sp>
              <p:nvSpPr>
                <p:cNvPr id="21" name="Oval 20"/>
                <p:cNvSpPr/>
                <p:nvPr/>
              </p:nvSpPr>
              <p:spPr>
                <a:xfrm>
                  <a:off x="7022785" y="3460086"/>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2" name="Oval 21"/>
                <p:cNvSpPr/>
                <p:nvPr/>
              </p:nvSpPr>
              <p:spPr>
                <a:xfrm>
                  <a:off x="7469345" y="3964025"/>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3" name="Oval 22"/>
                <p:cNvSpPr/>
                <p:nvPr/>
              </p:nvSpPr>
              <p:spPr>
                <a:xfrm>
                  <a:off x="7758782" y="3761625"/>
                  <a:ext cx="326652" cy="322191"/>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4" name="Oval 23"/>
                <p:cNvSpPr/>
                <p:nvPr/>
              </p:nvSpPr>
              <p:spPr>
                <a:xfrm>
                  <a:off x="7543772" y="3579876"/>
                  <a:ext cx="165393" cy="16935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5" name="Oval 24"/>
                <p:cNvSpPr/>
                <p:nvPr/>
              </p:nvSpPr>
              <p:spPr>
                <a:xfrm>
                  <a:off x="7390785" y="3224640"/>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6" name="Oval 25"/>
                <p:cNvSpPr/>
                <p:nvPr/>
              </p:nvSpPr>
              <p:spPr>
                <a:xfrm>
                  <a:off x="6857393" y="3125504"/>
                  <a:ext cx="169529"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7" name="Oval 26"/>
                <p:cNvSpPr/>
                <p:nvPr/>
              </p:nvSpPr>
              <p:spPr>
                <a:xfrm>
                  <a:off x="7010382" y="365835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8" name="Oval 27"/>
                <p:cNvSpPr/>
                <p:nvPr/>
              </p:nvSpPr>
              <p:spPr>
                <a:xfrm>
                  <a:off x="7010382" y="403837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29" name="Straight Connector 28"/>
                <p:cNvCxnSpPr>
                  <a:stCxn id="88" idx="3"/>
                  <a:endCxn id="87" idx="7"/>
                </p:cNvCxnSpPr>
                <p:nvPr/>
              </p:nvCxnSpPr>
              <p:spPr>
                <a:xfrm rot="5400000">
                  <a:off x="7266794" y="3761606"/>
                  <a:ext cx="111529" cy="3721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8" idx="0"/>
                  <a:endCxn id="25" idx="4"/>
                </p:cNvCxnSpPr>
                <p:nvPr/>
              </p:nvCxnSpPr>
              <p:spPr>
                <a:xfrm rot="5400000" flipH="1" flipV="1">
                  <a:off x="7341263" y="3447657"/>
                  <a:ext cx="190010"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8" idx="1"/>
                  <a:endCxn id="21" idx="5"/>
                </p:cNvCxnSpPr>
                <p:nvPr/>
              </p:nvCxnSpPr>
              <p:spPr>
                <a:xfrm rot="16200000" flipV="1">
                  <a:off x="7250204" y="3513693"/>
                  <a:ext cx="4132" cy="17779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4" idx="4"/>
                  <a:endCxn id="22" idx="0"/>
                </p:cNvCxnSpPr>
                <p:nvPr/>
              </p:nvCxnSpPr>
              <p:spPr>
                <a:xfrm rot="5400000">
                  <a:off x="7481859" y="3819414"/>
                  <a:ext cx="214794"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6" idx="5"/>
                  <a:endCxn id="21" idx="0"/>
                </p:cNvCxnSpPr>
                <p:nvPr/>
              </p:nvCxnSpPr>
              <p:spPr>
                <a:xfrm rot="16200000" flipH="1">
                  <a:off x="6956729" y="3311330"/>
                  <a:ext cx="194139" cy="10336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 idx="7"/>
                  <a:endCxn id="25" idx="3"/>
                </p:cNvCxnSpPr>
                <p:nvPr/>
              </p:nvCxnSpPr>
              <p:spPr>
                <a:xfrm rot="5400000" flipH="1" flipV="1">
                  <a:off x="7231652" y="3300928"/>
                  <a:ext cx="115658" cy="25222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8" idx="4"/>
                  <a:endCxn id="90" idx="0"/>
                </p:cNvCxnSpPr>
                <p:nvPr/>
              </p:nvCxnSpPr>
              <p:spPr>
                <a:xfrm rot="5400000">
                  <a:off x="7027258" y="4046601"/>
                  <a:ext cx="669166"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87" idx="3"/>
                  <a:endCxn id="28" idx="0"/>
                </p:cNvCxnSpPr>
                <p:nvPr/>
              </p:nvCxnSpPr>
              <p:spPr>
                <a:xfrm rot="5400000">
                  <a:off x="7097256" y="3947457"/>
                  <a:ext cx="86742" cy="9509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5"/>
                  <a:endCxn id="87" idx="1"/>
                </p:cNvCxnSpPr>
                <p:nvPr/>
              </p:nvCxnSpPr>
              <p:spPr>
                <a:xfrm rot="16200000" flipH="1">
                  <a:off x="7153050" y="3800849"/>
                  <a:ext cx="37177" cy="3307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88" idx="5"/>
                  <a:endCxn id="22" idx="1"/>
                </p:cNvCxnSpPr>
                <p:nvPr/>
              </p:nvCxnSpPr>
              <p:spPr>
                <a:xfrm rot="16200000" flipH="1">
                  <a:off x="7343369" y="3838021"/>
                  <a:ext cx="264362" cy="3721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4" idx="5"/>
                  <a:endCxn id="23" idx="1"/>
                </p:cNvCxnSpPr>
                <p:nvPr/>
              </p:nvCxnSpPr>
              <p:spPr>
                <a:xfrm rot="16200000" flipH="1">
                  <a:off x="7705073" y="3707867"/>
                  <a:ext cx="82613" cy="11577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89" idx="4"/>
                  <a:endCxn id="90" idx="0"/>
                </p:cNvCxnSpPr>
                <p:nvPr/>
              </p:nvCxnSpPr>
              <p:spPr>
                <a:xfrm rot="5400000">
                  <a:off x="7215163" y="4313064"/>
                  <a:ext cx="214794" cy="413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6"/>
                  <a:endCxn id="89" idx="2"/>
                </p:cNvCxnSpPr>
                <p:nvPr/>
              </p:nvCxnSpPr>
              <p:spPr>
                <a:xfrm>
                  <a:off x="7175775" y="4120990"/>
                  <a:ext cx="62021" cy="413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3" idx="3"/>
                  <a:endCxn id="22" idx="6"/>
                </p:cNvCxnSpPr>
                <p:nvPr/>
              </p:nvCxnSpPr>
              <p:spPr>
                <a:xfrm rot="5400000">
                  <a:off x="7713307" y="3955679"/>
                  <a:ext cx="12391" cy="16952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402563" y="327833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4" name="Oval 43"/>
                <p:cNvSpPr/>
                <p:nvPr/>
              </p:nvSpPr>
              <p:spPr>
                <a:xfrm>
                  <a:off x="6171014" y="3352689"/>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5" name="Oval 44"/>
                <p:cNvSpPr/>
                <p:nvPr/>
              </p:nvSpPr>
              <p:spPr>
                <a:xfrm>
                  <a:off x="6476990" y="3885544"/>
                  <a:ext cx="165393" cy="16935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6" name="Oval 45"/>
                <p:cNvSpPr/>
                <p:nvPr/>
              </p:nvSpPr>
              <p:spPr>
                <a:xfrm>
                  <a:off x="6704406" y="2819835"/>
                  <a:ext cx="169526"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7" name="Oval 46"/>
                <p:cNvSpPr/>
                <p:nvPr/>
              </p:nvSpPr>
              <p:spPr>
                <a:xfrm>
                  <a:off x="6324003" y="2667000"/>
                  <a:ext cx="169526"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8" name="Oval 47"/>
                <p:cNvSpPr/>
                <p:nvPr/>
              </p:nvSpPr>
              <p:spPr>
                <a:xfrm>
                  <a:off x="5943600" y="3125504"/>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49" name="Oval 48"/>
                <p:cNvSpPr/>
                <p:nvPr/>
              </p:nvSpPr>
              <p:spPr>
                <a:xfrm>
                  <a:off x="6782966" y="3658357"/>
                  <a:ext cx="194338" cy="202403"/>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50" name="Straight Connector 49"/>
                <p:cNvCxnSpPr>
                  <a:stCxn id="43" idx="2"/>
                  <a:endCxn id="44" idx="6"/>
                </p:cNvCxnSpPr>
                <p:nvPr/>
              </p:nvCxnSpPr>
              <p:spPr>
                <a:xfrm rot="10800000" flipV="1">
                  <a:off x="6340542" y="3360950"/>
                  <a:ext cx="62021" cy="7435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3" idx="0"/>
                  <a:endCxn id="93" idx="4"/>
                </p:cNvCxnSpPr>
                <p:nvPr/>
              </p:nvCxnSpPr>
              <p:spPr>
                <a:xfrm rot="5400000" flipH="1" flipV="1">
                  <a:off x="6452252" y="3170902"/>
                  <a:ext cx="140442"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1"/>
                  <a:endCxn id="92" idx="5"/>
                </p:cNvCxnSpPr>
                <p:nvPr/>
              </p:nvCxnSpPr>
              <p:spPr>
                <a:xfrm rot="16200000" flipV="1">
                  <a:off x="6274481" y="3154363"/>
                  <a:ext cx="190010" cy="107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4"/>
                  <a:endCxn id="86" idx="0"/>
                </p:cNvCxnSpPr>
                <p:nvPr/>
              </p:nvCxnSpPr>
              <p:spPr>
                <a:xfrm rot="5400000">
                  <a:off x="6568178" y="3208115"/>
                  <a:ext cx="441981" cy="413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4"/>
                  <a:endCxn id="92" idx="0"/>
                </p:cNvCxnSpPr>
                <p:nvPr/>
              </p:nvCxnSpPr>
              <p:spPr>
                <a:xfrm rot="5400000">
                  <a:off x="6262050" y="2828022"/>
                  <a:ext cx="140442" cy="14885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92" idx="6"/>
                  <a:endCxn id="93" idx="2"/>
                </p:cNvCxnSpPr>
                <p:nvPr/>
              </p:nvCxnSpPr>
              <p:spPr>
                <a:xfrm>
                  <a:off x="6340542" y="3055281"/>
                  <a:ext cx="136448" cy="413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3" idx="5"/>
                  <a:endCxn id="49" idx="1"/>
                </p:cNvCxnSpPr>
                <p:nvPr/>
              </p:nvCxnSpPr>
              <p:spPr>
                <a:xfrm rot="16200000" flipH="1">
                  <a:off x="6543282" y="3418644"/>
                  <a:ext cx="268494" cy="26876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4" idx="4"/>
                  <a:endCxn id="85" idx="0"/>
                </p:cNvCxnSpPr>
                <p:nvPr/>
              </p:nvCxnSpPr>
              <p:spPr>
                <a:xfrm rot="5400000">
                  <a:off x="6150409" y="3550920"/>
                  <a:ext cx="136310" cy="7856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8" idx="5"/>
                  <a:endCxn id="44" idx="1"/>
                </p:cNvCxnSpPr>
                <p:nvPr/>
              </p:nvCxnSpPr>
              <p:spPr>
                <a:xfrm rot="16200000" flipH="1">
                  <a:off x="6086308" y="3267955"/>
                  <a:ext cx="111526" cy="107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3" idx="5"/>
                  <a:endCxn id="86" idx="1"/>
                </p:cNvCxnSpPr>
                <p:nvPr/>
              </p:nvCxnSpPr>
              <p:spPr>
                <a:xfrm rot="16200000" flipH="1">
                  <a:off x="6619658" y="3342268"/>
                  <a:ext cx="33045" cy="18606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6" idx="5"/>
                  <a:endCxn id="91" idx="1"/>
                </p:cNvCxnSpPr>
                <p:nvPr/>
              </p:nvCxnSpPr>
              <p:spPr>
                <a:xfrm rot="16200000" flipH="1">
                  <a:off x="6960858" y="2848543"/>
                  <a:ext cx="190010" cy="41348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5" idx="6"/>
                  <a:endCxn id="49" idx="3"/>
                </p:cNvCxnSpPr>
                <p:nvPr/>
              </p:nvCxnSpPr>
              <p:spPr>
                <a:xfrm flipV="1">
                  <a:off x="6642382" y="3831844"/>
                  <a:ext cx="169529" cy="13631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5" idx="6"/>
                  <a:endCxn id="45" idx="1"/>
                </p:cNvCxnSpPr>
                <p:nvPr/>
              </p:nvCxnSpPr>
              <p:spPr>
                <a:xfrm>
                  <a:off x="6261979" y="3740970"/>
                  <a:ext cx="239819" cy="16935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91" idx="4"/>
                  <a:endCxn id="86" idx="7"/>
                </p:cNvCxnSpPr>
                <p:nvPr/>
              </p:nvCxnSpPr>
              <p:spPr>
                <a:xfrm rot="5400000">
                  <a:off x="7006330" y="3133523"/>
                  <a:ext cx="161094" cy="475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6476990" y="3579876"/>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65" name="Oval 64"/>
                <p:cNvSpPr/>
                <p:nvPr/>
              </p:nvSpPr>
              <p:spPr>
                <a:xfrm>
                  <a:off x="6249576" y="3885544"/>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66" name="Oval 65"/>
                <p:cNvSpPr/>
                <p:nvPr/>
              </p:nvSpPr>
              <p:spPr>
                <a:xfrm>
                  <a:off x="5943600" y="403837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67" name="Straight Connector 66"/>
                <p:cNvCxnSpPr>
                  <a:stCxn id="82" idx="3"/>
                  <a:endCxn id="96" idx="0"/>
                </p:cNvCxnSpPr>
                <p:nvPr/>
              </p:nvCxnSpPr>
              <p:spPr>
                <a:xfrm rot="5400000">
                  <a:off x="6373699" y="4443136"/>
                  <a:ext cx="161097" cy="9509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2" idx="0"/>
                  <a:endCxn id="81" idx="4"/>
                </p:cNvCxnSpPr>
                <p:nvPr/>
              </p:nvCxnSpPr>
              <p:spPr>
                <a:xfrm rot="5400000" flipH="1" flipV="1">
                  <a:off x="6607304" y="4081633"/>
                  <a:ext cx="136313" cy="23155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82" idx="1"/>
                  <a:endCxn id="94" idx="6"/>
                </p:cNvCxnSpPr>
                <p:nvPr/>
              </p:nvCxnSpPr>
              <p:spPr>
                <a:xfrm rot="16200000" flipV="1">
                  <a:off x="6412909" y="4201459"/>
                  <a:ext cx="16523" cy="16125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4" idx="4"/>
                  <a:endCxn id="83" idx="0"/>
                </p:cNvCxnSpPr>
                <p:nvPr/>
              </p:nvCxnSpPr>
              <p:spPr>
                <a:xfrm rot="16200000" flipH="1">
                  <a:off x="6491798" y="3817119"/>
                  <a:ext cx="669166" cy="5333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5" idx="4"/>
                  <a:endCxn id="94" idx="0"/>
                </p:cNvCxnSpPr>
                <p:nvPr/>
              </p:nvCxnSpPr>
              <p:spPr>
                <a:xfrm rot="5400000">
                  <a:off x="6226904" y="4085842"/>
                  <a:ext cx="136313"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94" idx="7"/>
                  <a:endCxn id="81" idx="3"/>
                </p:cNvCxnSpPr>
                <p:nvPr/>
              </p:nvCxnSpPr>
              <p:spPr>
                <a:xfrm rot="5400000" flipH="1" flipV="1">
                  <a:off x="6466708" y="3953493"/>
                  <a:ext cx="111529" cy="41348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2" idx="5"/>
                  <a:endCxn id="98" idx="1"/>
                </p:cNvCxnSpPr>
                <p:nvPr/>
              </p:nvCxnSpPr>
              <p:spPr>
                <a:xfrm rot="16200000" flipH="1">
                  <a:off x="6659061" y="4372785"/>
                  <a:ext cx="276755" cy="35145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96" idx="1"/>
                  <a:endCxn id="95" idx="5"/>
                </p:cNvCxnSpPr>
                <p:nvPr/>
              </p:nvCxnSpPr>
              <p:spPr>
                <a:xfrm rot="16200000" flipV="1">
                  <a:off x="6239255" y="4486460"/>
                  <a:ext cx="33045" cy="18606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6" idx="5"/>
                  <a:endCxn id="96" idx="1"/>
                </p:cNvCxnSpPr>
                <p:nvPr/>
              </p:nvCxnSpPr>
              <p:spPr>
                <a:xfrm rot="16200000" flipH="1">
                  <a:off x="6012033" y="4259235"/>
                  <a:ext cx="413065" cy="26049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2" idx="5"/>
                  <a:endCxn id="83" idx="2"/>
                </p:cNvCxnSpPr>
                <p:nvPr/>
              </p:nvCxnSpPr>
              <p:spPr>
                <a:xfrm rot="16200000" flipH="1">
                  <a:off x="6768543" y="4263303"/>
                  <a:ext cx="95006" cy="38867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4" idx="5"/>
                  <a:endCxn id="84" idx="0"/>
                </p:cNvCxnSpPr>
                <p:nvPr/>
              </p:nvCxnSpPr>
              <p:spPr>
                <a:xfrm rot="16200000" flipH="1">
                  <a:off x="6510303" y="3835854"/>
                  <a:ext cx="466765" cy="24395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97" idx="5"/>
                  <a:endCxn id="98" idx="2"/>
                </p:cNvCxnSpPr>
                <p:nvPr/>
              </p:nvCxnSpPr>
              <p:spPr>
                <a:xfrm rot="16200000" flipH="1">
                  <a:off x="6741695" y="4591764"/>
                  <a:ext cx="148704" cy="23981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95" idx="6"/>
                  <a:endCxn id="97" idx="2"/>
                </p:cNvCxnSpPr>
                <p:nvPr/>
              </p:nvCxnSpPr>
              <p:spPr>
                <a:xfrm>
                  <a:off x="6187553" y="4505142"/>
                  <a:ext cx="363864" cy="7435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4" idx="5"/>
                  <a:endCxn id="83" idx="1"/>
                </p:cNvCxnSpPr>
                <p:nvPr/>
              </p:nvCxnSpPr>
              <p:spPr>
                <a:xfrm rot="16200000" flipH="1">
                  <a:off x="6925672" y="4333662"/>
                  <a:ext cx="107397" cy="11164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6704406" y="3964025"/>
                  <a:ext cx="169526"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2" name="Oval 81"/>
                <p:cNvSpPr/>
                <p:nvPr/>
              </p:nvSpPr>
              <p:spPr>
                <a:xfrm>
                  <a:off x="6476990" y="4265564"/>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3" name="Oval 82"/>
                <p:cNvSpPr/>
                <p:nvPr/>
              </p:nvSpPr>
              <p:spPr>
                <a:xfrm>
                  <a:off x="7010382" y="441839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4" name="Oval 83"/>
                <p:cNvSpPr/>
                <p:nvPr/>
              </p:nvSpPr>
              <p:spPr>
                <a:xfrm>
                  <a:off x="6782966" y="4191213"/>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5" name="Oval 84"/>
                <p:cNvSpPr/>
                <p:nvPr/>
              </p:nvSpPr>
              <p:spPr>
                <a:xfrm>
                  <a:off x="6096587" y="365835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6" name="Oval 85"/>
                <p:cNvSpPr/>
                <p:nvPr/>
              </p:nvSpPr>
              <p:spPr>
                <a:xfrm>
                  <a:off x="6704406" y="3427040"/>
                  <a:ext cx="169526"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7" name="Oval 86"/>
                <p:cNvSpPr/>
                <p:nvPr/>
              </p:nvSpPr>
              <p:spPr>
                <a:xfrm>
                  <a:off x="7163369" y="3811192"/>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8" name="Oval 87"/>
                <p:cNvSpPr/>
                <p:nvPr/>
              </p:nvSpPr>
              <p:spPr>
                <a:xfrm>
                  <a:off x="7316358" y="3579876"/>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89" name="Oval 88"/>
                <p:cNvSpPr/>
                <p:nvPr/>
              </p:nvSpPr>
              <p:spPr>
                <a:xfrm>
                  <a:off x="7237796" y="4038377"/>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0" name="Oval 89"/>
                <p:cNvSpPr/>
                <p:nvPr/>
              </p:nvSpPr>
              <p:spPr>
                <a:xfrm>
                  <a:off x="7237796" y="4418397"/>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1" name="Oval 90"/>
                <p:cNvSpPr/>
                <p:nvPr/>
              </p:nvSpPr>
              <p:spPr>
                <a:xfrm>
                  <a:off x="7237796" y="3125504"/>
                  <a:ext cx="169529"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2" name="Oval 91"/>
                <p:cNvSpPr/>
                <p:nvPr/>
              </p:nvSpPr>
              <p:spPr>
                <a:xfrm>
                  <a:off x="6171014" y="2972668"/>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3" name="Oval 92"/>
                <p:cNvSpPr/>
                <p:nvPr/>
              </p:nvSpPr>
              <p:spPr>
                <a:xfrm>
                  <a:off x="6476990" y="2972668"/>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4" name="Oval 93"/>
                <p:cNvSpPr/>
                <p:nvPr/>
              </p:nvSpPr>
              <p:spPr>
                <a:xfrm>
                  <a:off x="6171014" y="4191213"/>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5" name="Oval 94"/>
                <p:cNvSpPr/>
                <p:nvPr/>
              </p:nvSpPr>
              <p:spPr>
                <a:xfrm>
                  <a:off x="6018027" y="4418397"/>
                  <a:ext cx="169526" cy="169358"/>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6" name="Oval 95"/>
                <p:cNvSpPr/>
                <p:nvPr/>
              </p:nvSpPr>
              <p:spPr>
                <a:xfrm>
                  <a:off x="6324003" y="4571233"/>
                  <a:ext cx="169526"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7" name="Oval 96"/>
                <p:cNvSpPr/>
                <p:nvPr/>
              </p:nvSpPr>
              <p:spPr>
                <a:xfrm>
                  <a:off x="6551416" y="4496881"/>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98" name="Oval 97"/>
                <p:cNvSpPr/>
                <p:nvPr/>
              </p:nvSpPr>
              <p:spPr>
                <a:xfrm>
                  <a:off x="6935956" y="4649714"/>
                  <a:ext cx="277031" cy="276755"/>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grpSp>
          <p:grpSp>
            <p:nvGrpSpPr>
              <p:cNvPr id="212" name="Group 240"/>
              <p:cNvGrpSpPr>
                <a:grpSpLocks/>
              </p:cNvGrpSpPr>
              <p:nvPr/>
            </p:nvGrpSpPr>
            <p:grpSpPr bwMode="auto">
              <a:xfrm flipV="1">
                <a:off x="5245337" y="4408805"/>
                <a:ext cx="831945" cy="750246"/>
                <a:chOff x="5943600" y="2667000"/>
                <a:chExt cx="2141834" cy="2259469"/>
              </a:xfrm>
              <a:scene3d>
                <a:camera prst="perspectiveRelaxed">
                  <a:rot lat="18600000" lon="0" rev="0"/>
                </a:camera>
                <a:lightRig rig="threePt" dir="t"/>
              </a:scene3d>
            </p:grpSpPr>
            <p:sp>
              <p:nvSpPr>
                <p:cNvPr id="100" name="Oval 99"/>
                <p:cNvSpPr/>
                <p:nvPr/>
              </p:nvSpPr>
              <p:spPr>
                <a:xfrm>
                  <a:off x="7022785" y="3460086"/>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1" name="Oval 100"/>
                <p:cNvSpPr/>
                <p:nvPr/>
              </p:nvSpPr>
              <p:spPr>
                <a:xfrm>
                  <a:off x="7469345" y="3964025"/>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2" name="Oval 101"/>
                <p:cNvSpPr/>
                <p:nvPr/>
              </p:nvSpPr>
              <p:spPr>
                <a:xfrm>
                  <a:off x="7758782" y="3761625"/>
                  <a:ext cx="326652" cy="322191"/>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3" name="Oval 102"/>
                <p:cNvSpPr/>
                <p:nvPr/>
              </p:nvSpPr>
              <p:spPr>
                <a:xfrm>
                  <a:off x="7543772" y="3579876"/>
                  <a:ext cx="165393" cy="16935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4" name="Oval 103"/>
                <p:cNvSpPr/>
                <p:nvPr/>
              </p:nvSpPr>
              <p:spPr>
                <a:xfrm>
                  <a:off x="7390785" y="3224640"/>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5" name="Oval 104"/>
                <p:cNvSpPr/>
                <p:nvPr/>
              </p:nvSpPr>
              <p:spPr>
                <a:xfrm>
                  <a:off x="6857393" y="3125504"/>
                  <a:ext cx="169529"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6" name="Oval 105"/>
                <p:cNvSpPr/>
                <p:nvPr/>
              </p:nvSpPr>
              <p:spPr>
                <a:xfrm>
                  <a:off x="7010382" y="365835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07" name="Oval 106"/>
                <p:cNvSpPr/>
                <p:nvPr/>
              </p:nvSpPr>
              <p:spPr>
                <a:xfrm>
                  <a:off x="7010382" y="403837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108" name="Straight Connector 107"/>
                <p:cNvCxnSpPr>
                  <a:stCxn id="167" idx="3"/>
                  <a:endCxn id="166" idx="7"/>
                </p:cNvCxnSpPr>
                <p:nvPr/>
              </p:nvCxnSpPr>
              <p:spPr>
                <a:xfrm rot="5400000">
                  <a:off x="7266794" y="3761606"/>
                  <a:ext cx="111529" cy="3721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67" idx="0"/>
                  <a:endCxn id="104" idx="4"/>
                </p:cNvCxnSpPr>
                <p:nvPr/>
              </p:nvCxnSpPr>
              <p:spPr>
                <a:xfrm rot="5400000" flipH="1" flipV="1">
                  <a:off x="7341263" y="3447657"/>
                  <a:ext cx="190010"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67" idx="1"/>
                  <a:endCxn id="100" idx="5"/>
                </p:cNvCxnSpPr>
                <p:nvPr/>
              </p:nvCxnSpPr>
              <p:spPr>
                <a:xfrm rot="16200000" flipV="1">
                  <a:off x="7250204" y="3513693"/>
                  <a:ext cx="4132" cy="17779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4"/>
                  <a:endCxn id="101" idx="0"/>
                </p:cNvCxnSpPr>
                <p:nvPr/>
              </p:nvCxnSpPr>
              <p:spPr>
                <a:xfrm rot="5400000">
                  <a:off x="7481859" y="3819414"/>
                  <a:ext cx="214794"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05" idx="5"/>
                  <a:endCxn id="100" idx="0"/>
                </p:cNvCxnSpPr>
                <p:nvPr/>
              </p:nvCxnSpPr>
              <p:spPr>
                <a:xfrm rot="16200000" flipH="1">
                  <a:off x="6956729" y="3311330"/>
                  <a:ext cx="194139" cy="10336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0" idx="7"/>
                  <a:endCxn id="104" idx="3"/>
                </p:cNvCxnSpPr>
                <p:nvPr/>
              </p:nvCxnSpPr>
              <p:spPr>
                <a:xfrm rot="5400000" flipH="1" flipV="1">
                  <a:off x="7231652" y="3300928"/>
                  <a:ext cx="115658" cy="25222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67" idx="4"/>
                  <a:endCxn id="169" idx="0"/>
                </p:cNvCxnSpPr>
                <p:nvPr/>
              </p:nvCxnSpPr>
              <p:spPr>
                <a:xfrm rot="5400000">
                  <a:off x="7027258" y="4046601"/>
                  <a:ext cx="669166"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66" idx="3"/>
                  <a:endCxn id="107" idx="0"/>
                </p:cNvCxnSpPr>
                <p:nvPr/>
              </p:nvCxnSpPr>
              <p:spPr>
                <a:xfrm rot="5400000">
                  <a:off x="7097256" y="3947457"/>
                  <a:ext cx="86742" cy="9509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6" idx="5"/>
                  <a:endCxn id="166" idx="1"/>
                </p:cNvCxnSpPr>
                <p:nvPr/>
              </p:nvCxnSpPr>
              <p:spPr>
                <a:xfrm rot="16200000" flipH="1">
                  <a:off x="7153050" y="3800849"/>
                  <a:ext cx="37177" cy="3307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67" idx="5"/>
                  <a:endCxn id="101" idx="1"/>
                </p:cNvCxnSpPr>
                <p:nvPr/>
              </p:nvCxnSpPr>
              <p:spPr>
                <a:xfrm rot="16200000" flipH="1">
                  <a:off x="7343369" y="3838021"/>
                  <a:ext cx="264362" cy="3721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3" idx="5"/>
                  <a:endCxn id="102" idx="1"/>
                </p:cNvCxnSpPr>
                <p:nvPr/>
              </p:nvCxnSpPr>
              <p:spPr>
                <a:xfrm rot="16200000" flipH="1">
                  <a:off x="7705073" y="3707867"/>
                  <a:ext cx="82613" cy="11577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68" idx="4"/>
                  <a:endCxn id="169" idx="0"/>
                </p:cNvCxnSpPr>
                <p:nvPr/>
              </p:nvCxnSpPr>
              <p:spPr>
                <a:xfrm rot="5400000">
                  <a:off x="7215163" y="4313064"/>
                  <a:ext cx="214794" cy="413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07" idx="6"/>
                  <a:endCxn id="168" idx="2"/>
                </p:cNvCxnSpPr>
                <p:nvPr/>
              </p:nvCxnSpPr>
              <p:spPr>
                <a:xfrm>
                  <a:off x="7175775" y="4120990"/>
                  <a:ext cx="62021" cy="413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02" idx="3"/>
                  <a:endCxn id="101" idx="6"/>
                </p:cNvCxnSpPr>
                <p:nvPr/>
              </p:nvCxnSpPr>
              <p:spPr>
                <a:xfrm rot="5400000">
                  <a:off x="7713307" y="3955679"/>
                  <a:ext cx="12391" cy="16952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6402563" y="327833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3" name="Oval 122"/>
                <p:cNvSpPr/>
                <p:nvPr/>
              </p:nvSpPr>
              <p:spPr>
                <a:xfrm>
                  <a:off x="6171014" y="3352689"/>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4" name="Oval 123"/>
                <p:cNvSpPr/>
                <p:nvPr/>
              </p:nvSpPr>
              <p:spPr>
                <a:xfrm>
                  <a:off x="6476990" y="3885544"/>
                  <a:ext cx="165393" cy="16935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5" name="Oval 124"/>
                <p:cNvSpPr/>
                <p:nvPr/>
              </p:nvSpPr>
              <p:spPr>
                <a:xfrm>
                  <a:off x="6704406" y="2819835"/>
                  <a:ext cx="169526"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6" name="Oval 125"/>
                <p:cNvSpPr/>
                <p:nvPr/>
              </p:nvSpPr>
              <p:spPr>
                <a:xfrm>
                  <a:off x="6324003" y="2667000"/>
                  <a:ext cx="169526"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7" name="Oval 126"/>
                <p:cNvSpPr/>
                <p:nvPr/>
              </p:nvSpPr>
              <p:spPr>
                <a:xfrm>
                  <a:off x="5943600" y="3125504"/>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28" name="Oval 127"/>
                <p:cNvSpPr/>
                <p:nvPr/>
              </p:nvSpPr>
              <p:spPr>
                <a:xfrm>
                  <a:off x="6782966" y="3658357"/>
                  <a:ext cx="194338" cy="202403"/>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129" name="Straight Connector 128"/>
                <p:cNvCxnSpPr>
                  <a:stCxn id="122" idx="2"/>
                  <a:endCxn id="123" idx="6"/>
                </p:cNvCxnSpPr>
                <p:nvPr/>
              </p:nvCxnSpPr>
              <p:spPr>
                <a:xfrm rot="10800000" flipV="1">
                  <a:off x="6340542" y="3360950"/>
                  <a:ext cx="62021" cy="7435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2" idx="0"/>
                  <a:endCxn id="172" idx="4"/>
                </p:cNvCxnSpPr>
                <p:nvPr/>
              </p:nvCxnSpPr>
              <p:spPr>
                <a:xfrm rot="5400000" flipH="1" flipV="1">
                  <a:off x="6452252" y="3170902"/>
                  <a:ext cx="140442"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2" idx="1"/>
                  <a:endCxn id="171" idx="5"/>
                </p:cNvCxnSpPr>
                <p:nvPr/>
              </p:nvCxnSpPr>
              <p:spPr>
                <a:xfrm rot="16200000" flipV="1">
                  <a:off x="6274481" y="3154363"/>
                  <a:ext cx="190010" cy="107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5" idx="4"/>
                  <a:endCxn id="165" idx="0"/>
                </p:cNvCxnSpPr>
                <p:nvPr/>
              </p:nvCxnSpPr>
              <p:spPr>
                <a:xfrm rot="5400000">
                  <a:off x="6568178" y="3208115"/>
                  <a:ext cx="441981" cy="413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6" idx="4"/>
                  <a:endCxn id="171" idx="0"/>
                </p:cNvCxnSpPr>
                <p:nvPr/>
              </p:nvCxnSpPr>
              <p:spPr>
                <a:xfrm rot="5400000">
                  <a:off x="6262050" y="2828022"/>
                  <a:ext cx="140442" cy="14885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71" idx="6"/>
                  <a:endCxn id="172" idx="2"/>
                </p:cNvCxnSpPr>
                <p:nvPr/>
              </p:nvCxnSpPr>
              <p:spPr>
                <a:xfrm>
                  <a:off x="6340542" y="3055281"/>
                  <a:ext cx="136448" cy="413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22" idx="5"/>
                  <a:endCxn id="128" idx="1"/>
                </p:cNvCxnSpPr>
                <p:nvPr/>
              </p:nvCxnSpPr>
              <p:spPr>
                <a:xfrm rot="16200000" flipH="1">
                  <a:off x="6543282" y="3418644"/>
                  <a:ext cx="268494" cy="26876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23" idx="4"/>
                  <a:endCxn id="164" idx="0"/>
                </p:cNvCxnSpPr>
                <p:nvPr/>
              </p:nvCxnSpPr>
              <p:spPr>
                <a:xfrm rot="5400000">
                  <a:off x="6150409" y="3550920"/>
                  <a:ext cx="136310" cy="7856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27" idx="5"/>
                  <a:endCxn id="123" idx="1"/>
                </p:cNvCxnSpPr>
                <p:nvPr/>
              </p:nvCxnSpPr>
              <p:spPr>
                <a:xfrm rot="16200000" flipH="1">
                  <a:off x="6086308" y="3267955"/>
                  <a:ext cx="111526" cy="107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22" idx="5"/>
                  <a:endCxn id="165" idx="1"/>
                </p:cNvCxnSpPr>
                <p:nvPr/>
              </p:nvCxnSpPr>
              <p:spPr>
                <a:xfrm rot="16200000" flipH="1">
                  <a:off x="6619658" y="3342268"/>
                  <a:ext cx="33045" cy="18606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25" idx="5"/>
                  <a:endCxn id="170" idx="1"/>
                </p:cNvCxnSpPr>
                <p:nvPr/>
              </p:nvCxnSpPr>
              <p:spPr>
                <a:xfrm rot="16200000" flipH="1">
                  <a:off x="6960858" y="2848543"/>
                  <a:ext cx="190010" cy="41348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24" idx="6"/>
                  <a:endCxn id="128" idx="3"/>
                </p:cNvCxnSpPr>
                <p:nvPr/>
              </p:nvCxnSpPr>
              <p:spPr>
                <a:xfrm flipV="1">
                  <a:off x="6642382" y="3831844"/>
                  <a:ext cx="169529" cy="13631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64" idx="6"/>
                  <a:endCxn id="124" idx="1"/>
                </p:cNvCxnSpPr>
                <p:nvPr/>
              </p:nvCxnSpPr>
              <p:spPr>
                <a:xfrm>
                  <a:off x="6261979" y="3740970"/>
                  <a:ext cx="239819" cy="16935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0" idx="4"/>
                  <a:endCxn id="165" idx="7"/>
                </p:cNvCxnSpPr>
                <p:nvPr/>
              </p:nvCxnSpPr>
              <p:spPr>
                <a:xfrm rot="5400000">
                  <a:off x="7006330" y="3133523"/>
                  <a:ext cx="161094" cy="4755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6476990" y="3579876"/>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44" name="Oval 143"/>
                <p:cNvSpPr/>
                <p:nvPr/>
              </p:nvSpPr>
              <p:spPr>
                <a:xfrm>
                  <a:off x="6249576" y="3885544"/>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45" name="Oval 144"/>
                <p:cNvSpPr/>
                <p:nvPr/>
              </p:nvSpPr>
              <p:spPr>
                <a:xfrm>
                  <a:off x="5943600" y="403837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146" name="Straight Connector 145"/>
                <p:cNvCxnSpPr>
                  <a:stCxn id="161" idx="3"/>
                  <a:endCxn id="175" idx="0"/>
                </p:cNvCxnSpPr>
                <p:nvPr/>
              </p:nvCxnSpPr>
              <p:spPr>
                <a:xfrm rot="5400000">
                  <a:off x="6373699" y="4443136"/>
                  <a:ext cx="161097" cy="9509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61" idx="0"/>
                  <a:endCxn id="160" idx="4"/>
                </p:cNvCxnSpPr>
                <p:nvPr/>
              </p:nvCxnSpPr>
              <p:spPr>
                <a:xfrm rot="5400000" flipH="1" flipV="1">
                  <a:off x="6607304" y="4081633"/>
                  <a:ext cx="136313" cy="23155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1" idx="1"/>
                  <a:endCxn id="173" idx="6"/>
                </p:cNvCxnSpPr>
                <p:nvPr/>
              </p:nvCxnSpPr>
              <p:spPr>
                <a:xfrm rot="16200000" flipV="1">
                  <a:off x="6412909" y="4201459"/>
                  <a:ext cx="16523" cy="16125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3" idx="4"/>
                  <a:endCxn id="162" idx="0"/>
                </p:cNvCxnSpPr>
                <p:nvPr/>
              </p:nvCxnSpPr>
              <p:spPr>
                <a:xfrm rot="16200000" flipH="1">
                  <a:off x="6491798" y="3817119"/>
                  <a:ext cx="669166" cy="5333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44" idx="4"/>
                  <a:endCxn id="173" idx="0"/>
                </p:cNvCxnSpPr>
                <p:nvPr/>
              </p:nvCxnSpPr>
              <p:spPr>
                <a:xfrm rot="5400000">
                  <a:off x="6226904" y="4085842"/>
                  <a:ext cx="136313" cy="7442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7"/>
                  <a:endCxn id="160" idx="3"/>
                </p:cNvCxnSpPr>
                <p:nvPr/>
              </p:nvCxnSpPr>
              <p:spPr>
                <a:xfrm rot="5400000" flipH="1" flipV="1">
                  <a:off x="6466708" y="3953493"/>
                  <a:ext cx="111529" cy="41348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61" idx="5"/>
                  <a:endCxn id="177" idx="1"/>
                </p:cNvCxnSpPr>
                <p:nvPr/>
              </p:nvCxnSpPr>
              <p:spPr>
                <a:xfrm rot="16200000" flipH="1">
                  <a:off x="6659061" y="4372785"/>
                  <a:ext cx="276755" cy="35145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5" idx="1"/>
                  <a:endCxn id="174" idx="5"/>
                </p:cNvCxnSpPr>
                <p:nvPr/>
              </p:nvCxnSpPr>
              <p:spPr>
                <a:xfrm rot="16200000" flipV="1">
                  <a:off x="6239255" y="4486460"/>
                  <a:ext cx="33045" cy="18606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5" idx="5"/>
                  <a:endCxn id="175" idx="1"/>
                </p:cNvCxnSpPr>
                <p:nvPr/>
              </p:nvCxnSpPr>
              <p:spPr>
                <a:xfrm rot="16200000" flipH="1">
                  <a:off x="6012033" y="4259235"/>
                  <a:ext cx="413065" cy="26049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61" idx="5"/>
                  <a:endCxn id="162" idx="2"/>
                </p:cNvCxnSpPr>
                <p:nvPr/>
              </p:nvCxnSpPr>
              <p:spPr>
                <a:xfrm rot="16200000" flipH="1">
                  <a:off x="6768543" y="4263303"/>
                  <a:ext cx="95006" cy="38867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43" idx="5"/>
                  <a:endCxn id="163" idx="0"/>
                </p:cNvCxnSpPr>
                <p:nvPr/>
              </p:nvCxnSpPr>
              <p:spPr>
                <a:xfrm rot="16200000" flipH="1">
                  <a:off x="6510303" y="3835854"/>
                  <a:ext cx="466765" cy="24395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76" idx="5"/>
                  <a:endCxn id="177" idx="2"/>
                </p:cNvCxnSpPr>
                <p:nvPr/>
              </p:nvCxnSpPr>
              <p:spPr>
                <a:xfrm rot="16200000" flipH="1">
                  <a:off x="6741695" y="4591764"/>
                  <a:ext cx="148704" cy="23981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74" idx="6"/>
                  <a:endCxn id="176" idx="2"/>
                </p:cNvCxnSpPr>
                <p:nvPr/>
              </p:nvCxnSpPr>
              <p:spPr>
                <a:xfrm>
                  <a:off x="6187553" y="4505142"/>
                  <a:ext cx="363864" cy="7435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63" idx="5"/>
                  <a:endCxn id="162" idx="1"/>
                </p:cNvCxnSpPr>
                <p:nvPr/>
              </p:nvCxnSpPr>
              <p:spPr>
                <a:xfrm rot="16200000" flipH="1">
                  <a:off x="6925672" y="4333662"/>
                  <a:ext cx="107397" cy="11164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6704406" y="3964025"/>
                  <a:ext cx="169526"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1" name="Oval 160"/>
                <p:cNvSpPr/>
                <p:nvPr/>
              </p:nvSpPr>
              <p:spPr>
                <a:xfrm>
                  <a:off x="6476990" y="4265564"/>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2" name="Oval 161"/>
                <p:cNvSpPr/>
                <p:nvPr/>
              </p:nvSpPr>
              <p:spPr>
                <a:xfrm>
                  <a:off x="7010382" y="4418397"/>
                  <a:ext cx="165393"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3" name="Oval 162"/>
                <p:cNvSpPr/>
                <p:nvPr/>
              </p:nvSpPr>
              <p:spPr>
                <a:xfrm>
                  <a:off x="6782966" y="4191213"/>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4" name="Oval 163"/>
                <p:cNvSpPr/>
                <p:nvPr/>
              </p:nvSpPr>
              <p:spPr>
                <a:xfrm>
                  <a:off x="6096587" y="3658357"/>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5" name="Oval 164"/>
                <p:cNvSpPr/>
                <p:nvPr/>
              </p:nvSpPr>
              <p:spPr>
                <a:xfrm>
                  <a:off x="6704406" y="3427040"/>
                  <a:ext cx="169526"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6" name="Oval 165"/>
                <p:cNvSpPr/>
                <p:nvPr/>
              </p:nvSpPr>
              <p:spPr>
                <a:xfrm>
                  <a:off x="7163369" y="3811192"/>
                  <a:ext cx="165393"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7" name="Oval 166"/>
                <p:cNvSpPr/>
                <p:nvPr/>
              </p:nvSpPr>
              <p:spPr>
                <a:xfrm>
                  <a:off x="7316358" y="3579876"/>
                  <a:ext cx="165393"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8" name="Oval 167"/>
                <p:cNvSpPr/>
                <p:nvPr/>
              </p:nvSpPr>
              <p:spPr>
                <a:xfrm>
                  <a:off x="7237796" y="4038377"/>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69" name="Oval 168"/>
                <p:cNvSpPr/>
                <p:nvPr/>
              </p:nvSpPr>
              <p:spPr>
                <a:xfrm>
                  <a:off x="7237796" y="4418397"/>
                  <a:ext cx="169529" cy="169358"/>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0" name="Oval 169"/>
                <p:cNvSpPr/>
                <p:nvPr/>
              </p:nvSpPr>
              <p:spPr>
                <a:xfrm>
                  <a:off x="7237796" y="3125504"/>
                  <a:ext cx="169529" cy="16522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1" name="Oval 170"/>
                <p:cNvSpPr/>
                <p:nvPr/>
              </p:nvSpPr>
              <p:spPr>
                <a:xfrm>
                  <a:off x="6171014" y="2972668"/>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2" name="Oval 171"/>
                <p:cNvSpPr/>
                <p:nvPr/>
              </p:nvSpPr>
              <p:spPr>
                <a:xfrm>
                  <a:off x="6476990" y="2972668"/>
                  <a:ext cx="165393"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3" name="Oval 172"/>
                <p:cNvSpPr/>
                <p:nvPr/>
              </p:nvSpPr>
              <p:spPr>
                <a:xfrm>
                  <a:off x="6171014" y="4191213"/>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4" name="Oval 173"/>
                <p:cNvSpPr/>
                <p:nvPr/>
              </p:nvSpPr>
              <p:spPr>
                <a:xfrm>
                  <a:off x="6018027" y="4418397"/>
                  <a:ext cx="169526" cy="169358"/>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5" name="Oval 174"/>
                <p:cNvSpPr/>
                <p:nvPr/>
              </p:nvSpPr>
              <p:spPr>
                <a:xfrm>
                  <a:off x="6324003" y="4571233"/>
                  <a:ext cx="169526" cy="169356"/>
                </a:xfrm>
                <a:prstGeom prst="ellipse">
                  <a:avLst/>
                </a:prstGeom>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6" name="Oval 175"/>
                <p:cNvSpPr/>
                <p:nvPr/>
              </p:nvSpPr>
              <p:spPr>
                <a:xfrm>
                  <a:off x="6551416" y="4496881"/>
                  <a:ext cx="169529" cy="1652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77" name="Oval 176"/>
                <p:cNvSpPr/>
                <p:nvPr/>
              </p:nvSpPr>
              <p:spPr>
                <a:xfrm>
                  <a:off x="6935956" y="4649714"/>
                  <a:ext cx="277031" cy="276755"/>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grpSp>
        </p:grpSp>
      </p:grpSp>
      <p:grpSp>
        <p:nvGrpSpPr>
          <p:cNvPr id="229" name="Group 472"/>
          <p:cNvGrpSpPr/>
          <p:nvPr/>
        </p:nvGrpSpPr>
        <p:grpSpPr>
          <a:xfrm>
            <a:off x="4671810" y="3871169"/>
            <a:ext cx="5157991" cy="682042"/>
            <a:chOff x="3147809" y="3871169"/>
            <a:chExt cx="5157991" cy="682042"/>
          </a:xfrm>
        </p:grpSpPr>
        <p:sp>
          <p:nvSpPr>
            <p:cNvPr id="13" name="TextBox 12"/>
            <p:cNvSpPr txBox="1"/>
            <p:nvPr/>
          </p:nvSpPr>
          <p:spPr>
            <a:xfrm>
              <a:off x="7343445" y="3949817"/>
              <a:ext cx="962355" cy="253916"/>
            </a:xfrm>
            <a:prstGeom prst="rect">
              <a:avLst/>
            </a:prstGeom>
            <a:noFill/>
          </p:spPr>
          <p:txBody>
            <a:bodyPr wrap="square" rtlCol="0">
              <a:spAutoFit/>
            </a:bodyPr>
            <a:lstStyle/>
            <a:p>
              <a:pPr defTabSz="457200" fontAlgn="auto">
                <a:spcBef>
                  <a:spcPts val="0"/>
                </a:spcBef>
                <a:spcAft>
                  <a:spcPts val="0"/>
                </a:spcAft>
                <a:defRPr/>
              </a:pPr>
              <a:r>
                <a:rPr lang="en-US" sz="1050" dirty="0">
                  <a:solidFill>
                    <a:prstClr val="white"/>
                  </a:solidFill>
                  <a:latin typeface="Calibri"/>
                </a:rPr>
                <a:t>pathways</a:t>
              </a:r>
            </a:p>
          </p:txBody>
        </p:sp>
        <p:grpSp>
          <p:nvGrpSpPr>
            <p:cNvPr id="233" name="Group 306"/>
            <p:cNvGrpSpPr/>
            <p:nvPr/>
          </p:nvGrpSpPr>
          <p:grpSpPr>
            <a:xfrm>
              <a:off x="3147809" y="3871169"/>
              <a:ext cx="4162935" cy="682042"/>
              <a:chOff x="3147809" y="3794968"/>
              <a:chExt cx="4162935" cy="682042"/>
            </a:xfrm>
          </p:grpSpPr>
          <p:sp>
            <p:nvSpPr>
              <p:cNvPr id="9" name="Trapezoid 8"/>
              <p:cNvSpPr/>
              <p:nvPr/>
            </p:nvSpPr>
            <p:spPr>
              <a:xfrm>
                <a:off x="3147809" y="3794968"/>
                <a:ext cx="4162935" cy="477429"/>
              </a:xfrm>
              <a:prstGeom prst="trapezoid">
                <a:avLst>
                  <a:gd name="adj" fmla="val 43024"/>
                </a:avLst>
              </a:prstGeom>
              <a:solidFill>
                <a:srgbClr val="B1AC3E"/>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sp>
            <p:nvSpPr>
              <p:cNvPr id="10" name="Rectangle 9"/>
              <p:cNvSpPr/>
              <p:nvPr/>
            </p:nvSpPr>
            <p:spPr>
              <a:xfrm>
                <a:off x="3147809" y="4272397"/>
                <a:ext cx="4162935" cy="204613"/>
              </a:xfrm>
              <a:prstGeom prst="rect">
                <a:avLst/>
              </a:prstGeom>
              <a:solidFill>
                <a:srgbClr val="CCCC00"/>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grpSp>
        <p:grpSp>
          <p:nvGrpSpPr>
            <p:cNvPr id="234" name="Group 228"/>
            <p:cNvGrpSpPr/>
            <p:nvPr/>
          </p:nvGrpSpPr>
          <p:grpSpPr>
            <a:xfrm>
              <a:off x="4397332" y="3939373"/>
              <a:ext cx="1448676" cy="382227"/>
              <a:chOff x="3063875" y="3581400"/>
              <a:chExt cx="1431925" cy="427037"/>
            </a:xfrm>
            <a:scene3d>
              <a:camera prst="perspectiveRelaxed"/>
              <a:lightRig rig="threePt" dir="t"/>
            </a:scene3d>
          </p:grpSpPr>
          <p:grpSp>
            <p:nvGrpSpPr>
              <p:cNvPr id="245" name="Group 269"/>
              <p:cNvGrpSpPr>
                <a:grpSpLocks/>
              </p:cNvGrpSpPr>
              <p:nvPr/>
            </p:nvGrpSpPr>
            <p:grpSpPr bwMode="auto">
              <a:xfrm>
                <a:off x="3063875" y="3640137"/>
                <a:ext cx="425450" cy="307975"/>
                <a:chOff x="6753922" y="3651293"/>
                <a:chExt cx="1170878" cy="844507"/>
              </a:xfrm>
            </p:grpSpPr>
            <p:sp>
              <p:nvSpPr>
                <p:cNvPr id="179" name="Oval 178"/>
                <p:cNvSpPr/>
                <p:nvPr/>
              </p:nvSpPr>
              <p:spPr>
                <a:xfrm>
                  <a:off x="7356837" y="3651293"/>
                  <a:ext cx="318932" cy="309074"/>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0" name="Oval 179"/>
                <p:cNvSpPr/>
                <p:nvPr/>
              </p:nvSpPr>
              <p:spPr>
                <a:xfrm>
                  <a:off x="7020426" y="3860243"/>
                  <a:ext cx="170390" cy="165419"/>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1" name="Oval 180"/>
                <p:cNvSpPr/>
                <p:nvPr/>
              </p:nvSpPr>
              <p:spPr>
                <a:xfrm>
                  <a:off x="7256350" y="4125785"/>
                  <a:ext cx="166020" cy="169771"/>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2" name="Oval 181"/>
                <p:cNvSpPr/>
                <p:nvPr/>
              </p:nvSpPr>
              <p:spPr>
                <a:xfrm>
                  <a:off x="7688877" y="4060487"/>
                  <a:ext cx="170388" cy="169773"/>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3" name="Oval 182"/>
                <p:cNvSpPr/>
                <p:nvPr/>
              </p:nvSpPr>
              <p:spPr>
                <a:xfrm>
                  <a:off x="7758780" y="3760123"/>
                  <a:ext cx="166020" cy="165419"/>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4" name="Oval 183"/>
                <p:cNvSpPr/>
                <p:nvPr/>
              </p:nvSpPr>
              <p:spPr>
                <a:xfrm>
                  <a:off x="6753922" y="3659999"/>
                  <a:ext cx="166020" cy="165419"/>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5" name="Oval 184"/>
                <p:cNvSpPr/>
                <p:nvPr/>
              </p:nvSpPr>
              <p:spPr>
                <a:xfrm>
                  <a:off x="6854406" y="4125785"/>
                  <a:ext cx="166020" cy="169771"/>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86" name="Oval 185"/>
                <p:cNvSpPr/>
                <p:nvPr/>
              </p:nvSpPr>
              <p:spPr>
                <a:xfrm>
                  <a:off x="7522857" y="4330381"/>
                  <a:ext cx="166020" cy="165419"/>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187" name="Straight Connector 186"/>
                <p:cNvCxnSpPr>
                  <a:stCxn id="179" idx="2"/>
                  <a:endCxn id="180" idx="6"/>
                </p:cNvCxnSpPr>
                <p:nvPr/>
              </p:nvCxnSpPr>
              <p:spPr>
                <a:xfrm rot="10800000" flipV="1">
                  <a:off x="7190817" y="3808006"/>
                  <a:ext cx="166020" cy="13494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9" idx="4"/>
                  <a:endCxn id="186" idx="0"/>
                </p:cNvCxnSpPr>
                <p:nvPr/>
              </p:nvCxnSpPr>
              <p:spPr>
                <a:xfrm rot="16200000" flipH="1">
                  <a:off x="7374985" y="4099501"/>
                  <a:ext cx="370015" cy="91747"/>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0" idx="3"/>
                  <a:endCxn id="185" idx="0"/>
                </p:cNvCxnSpPr>
                <p:nvPr/>
              </p:nvCxnSpPr>
              <p:spPr>
                <a:xfrm rot="5400000">
                  <a:off x="6931087" y="4010229"/>
                  <a:ext cx="121888" cy="10922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84" idx="5"/>
                  <a:endCxn id="180" idx="1"/>
                </p:cNvCxnSpPr>
                <p:nvPr/>
              </p:nvCxnSpPr>
              <p:spPr>
                <a:xfrm rot="16200000" flipH="1">
                  <a:off x="6931015" y="3770734"/>
                  <a:ext cx="82708" cy="14854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9" idx="5"/>
                  <a:endCxn id="182" idx="1"/>
                </p:cNvCxnSpPr>
                <p:nvPr/>
              </p:nvCxnSpPr>
              <p:spPr>
                <a:xfrm rot="16200000" flipH="1">
                  <a:off x="7586516" y="3958031"/>
                  <a:ext cx="169771" cy="8737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1" idx="5"/>
                  <a:endCxn id="186" idx="1"/>
                </p:cNvCxnSpPr>
                <p:nvPr/>
              </p:nvCxnSpPr>
              <p:spPr>
                <a:xfrm rot="16200000" flipH="1">
                  <a:off x="7433443" y="4236521"/>
                  <a:ext cx="82711" cy="148544"/>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5" idx="6"/>
                  <a:endCxn id="181" idx="2"/>
                </p:cNvCxnSpPr>
                <p:nvPr/>
              </p:nvCxnSpPr>
              <p:spPr>
                <a:xfrm>
                  <a:off x="7020426" y="4212848"/>
                  <a:ext cx="235923"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3" idx="4"/>
                  <a:endCxn id="182" idx="7"/>
                </p:cNvCxnSpPr>
                <p:nvPr/>
              </p:nvCxnSpPr>
              <p:spPr>
                <a:xfrm rot="5400000">
                  <a:off x="7756887" y="4001705"/>
                  <a:ext cx="161064" cy="8738"/>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46" name="Group 278"/>
              <p:cNvGrpSpPr>
                <a:grpSpLocks/>
              </p:cNvGrpSpPr>
              <p:nvPr/>
            </p:nvGrpSpPr>
            <p:grpSpPr bwMode="auto">
              <a:xfrm rot="-5400000">
                <a:off x="3621881" y="3637756"/>
                <a:ext cx="427037" cy="314325"/>
                <a:chOff x="6753922" y="3630352"/>
                <a:chExt cx="1170878" cy="865448"/>
              </a:xfrm>
            </p:grpSpPr>
            <p:sp>
              <p:nvSpPr>
                <p:cNvPr id="196" name="Oval 195"/>
                <p:cNvSpPr/>
                <p:nvPr/>
              </p:nvSpPr>
              <p:spPr>
                <a:xfrm>
                  <a:off x="7245776" y="3630351"/>
                  <a:ext cx="304690" cy="332192"/>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97" name="Oval 196"/>
                <p:cNvSpPr/>
                <p:nvPr/>
              </p:nvSpPr>
              <p:spPr>
                <a:xfrm>
                  <a:off x="7019436" y="3862014"/>
                  <a:ext cx="169757"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98" name="Oval 197"/>
                <p:cNvSpPr/>
                <p:nvPr/>
              </p:nvSpPr>
              <p:spPr>
                <a:xfrm>
                  <a:off x="7254482" y="4128640"/>
                  <a:ext cx="169757"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199" name="Oval 198"/>
                <p:cNvSpPr/>
                <p:nvPr/>
              </p:nvSpPr>
              <p:spPr>
                <a:xfrm>
                  <a:off x="7689754" y="4063077"/>
                  <a:ext cx="169757"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00" name="Oval 199"/>
                <p:cNvSpPr/>
                <p:nvPr/>
              </p:nvSpPr>
              <p:spPr>
                <a:xfrm>
                  <a:off x="7755046" y="3761480"/>
                  <a:ext cx="165403"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01" name="Oval 200"/>
                <p:cNvSpPr/>
                <p:nvPr/>
              </p:nvSpPr>
              <p:spPr>
                <a:xfrm>
                  <a:off x="6749568" y="3660950"/>
                  <a:ext cx="165403"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02" name="Oval 201"/>
                <p:cNvSpPr/>
                <p:nvPr/>
              </p:nvSpPr>
              <p:spPr>
                <a:xfrm>
                  <a:off x="6849682" y="4128640"/>
                  <a:ext cx="165403"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03" name="Oval 202"/>
                <p:cNvSpPr/>
                <p:nvPr/>
              </p:nvSpPr>
              <p:spPr>
                <a:xfrm>
                  <a:off x="7519999" y="4329704"/>
                  <a:ext cx="165403" cy="16609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204" name="Straight Connector 203"/>
                <p:cNvCxnSpPr>
                  <a:stCxn id="196" idx="3"/>
                  <a:endCxn id="197" idx="6"/>
                </p:cNvCxnSpPr>
                <p:nvPr/>
              </p:nvCxnSpPr>
              <p:spPr>
                <a:xfrm rot="5400000">
                  <a:off x="7219588" y="3875344"/>
                  <a:ext cx="34968" cy="10446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6" idx="4"/>
                  <a:endCxn id="203" idx="0"/>
                </p:cNvCxnSpPr>
                <p:nvPr/>
              </p:nvCxnSpPr>
              <p:spPr>
                <a:xfrm rot="5400000" flipV="1">
                  <a:off x="7321184" y="4043835"/>
                  <a:ext cx="367160" cy="204579"/>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7" idx="3"/>
                  <a:endCxn id="202" idx="0"/>
                </p:cNvCxnSpPr>
                <p:nvPr/>
              </p:nvCxnSpPr>
              <p:spPr>
                <a:xfrm rot="5400000">
                  <a:off x="6927766" y="4010854"/>
                  <a:ext cx="126756" cy="10881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1" idx="5"/>
                  <a:endCxn id="197" idx="1"/>
                </p:cNvCxnSpPr>
                <p:nvPr/>
              </p:nvCxnSpPr>
              <p:spPr>
                <a:xfrm rot="16200000" flipH="1">
                  <a:off x="6925682" y="3768348"/>
                  <a:ext cx="83047" cy="1479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6" idx="5"/>
                  <a:endCxn id="199" idx="1"/>
                </p:cNvCxnSpPr>
                <p:nvPr/>
              </p:nvCxnSpPr>
              <p:spPr>
                <a:xfrm rot="5400000" flipV="1">
                  <a:off x="7526163" y="3895224"/>
                  <a:ext cx="174838" cy="20457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98" idx="5"/>
                  <a:endCxn id="203" idx="1"/>
                </p:cNvCxnSpPr>
                <p:nvPr/>
              </p:nvCxnSpPr>
              <p:spPr>
                <a:xfrm rot="16200000" flipH="1">
                  <a:off x="7426241" y="4236039"/>
                  <a:ext cx="83049" cy="1479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02" idx="6"/>
                  <a:endCxn id="198" idx="2"/>
                </p:cNvCxnSpPr>
                <p:nvPr/>
              </p:nvCxnSpPr>
              <p:spPr>
                <a:xfrm>
                  <a:off x="7015083" y="4211688"/>
                  <a:ext cx="23504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00" idx="4"/>
                  <a:endCxn id="199" idx="7"/>
                </p:cNvCxnSpPr>
                <p:nvPr/>
              </p:nvCxnSpPr>
              <p:spPr>
                <a:xfrm rot="5400000">
                  <a:off x="7754716" y="4001901"/>
                  <a:ext cx="157354" cy="87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47" name="Group 295"/>
              <p:cNvGrpSpPr>
                <a:grpSpLocks/>
              </p:cNvGrpSpPr>
              <p:nvPr/>
            </p:nvGrpSpPr>
            <p:grpSpPr bwMode="auto">
              <a:xfrm rot="10800000">
                <a:off x="4068762" y="3657600"/>
                <a:ext cx="427038" cy="304800"/>
                <a:chOff x="6753922" y="3659459"/>
                <a:chExt cx="1170878" cy="836341"/>
              </a:xfrm>
            </p:grpSpPr>
            <p:sp>
              <p:nvSpPr>
                <p:cNvPr id="213" name="Oval 212"/>
                <p:cNvSpPr/>
                <p:nvPr/>
              </p:nvSpPr>
              <p:spPr>
                <a:xfrm>
                  <a:off x="7389416" y="3672528"/>
                  <a:ext cx="295984" cy="291847"/>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4" name="Oval 213"/>
                <p:cNvSpPr/>
                <p:nvPr/>
              </p:nvSpPr>
              <p:spPr>
                <a:xfrm>
                  <a:off x="7023789" y="3859832"/>
                  <a:ext cx="169757"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5" name="Oval 214"/>
                <p:cNvSpPr/>
                <p:nvPr/>
              </p:nvSpPr>
              <p:spPr>
                <a:xfrm>
                  <a:off x="7258835" y="4129901"/>
                  <a:ext cx="169757"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6" name="Oval 215"/>
                <p:cNvSpPr/>
                <p:nvPr/>
              </p:nvSpPr>
              <p:spPr>
                <a:xfrm>
                  <a:off x="7694105" y="4064563"/>
                  <a:ext cx="169757" cy="169880"/>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7" name="Oval 216"/>
                <p:cNvSpPr/>
                <p:nvPr/>
              </p:nvSpPr>
              <p:spPr>
                <a:xfrm>
                  <a:off x="7759397" y="3759647"/>
                  <a:ext cx="165403"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8" name="Oval 217"/>
                <p:cNvSpPr/>
                <p:nvPr/>
              </p:nvSpPr>
              <p:spPr>
                <a:xfrm>
                  <a:off x="6753922" y="3659459"/>
                  <a:ext cx="165403"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19" name="Oval 218"/>
                <p:cNvSpPr/>
                <p:nvPr/>
              </p:nvSpPr>
              <p:spPr>
                <a:xfrm>
                  <a:off x="6854035" y="4129901"/>
                  <a:ext cx="165403"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sp>
              <p:nvSpPr>
                <p:cNvPr id="220" name="Oval 219"/>
                <p:cNvSpPr/>
                <p:nvPr/>
              </p:nvSpPr>
              <p:spPr>
                <a:xfrm>
                  <a:off x="7524351" y="4330274"/>
                  <a:ext cx="165403" cy="165526"/>
                </a:xfrm>
                <a:prstGeom prst="ellipse">
                  <a:avLst/>
                </a:prstGeom>
                <a:solidFill>
                  <a:srgbClr val="FF00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600" dirty="0">
                    <a:solidFill>
                      <a:prstClr val="white"/>
                    </a:solidFill>
                    <a:latin typeface="Calibri"/>
                  </a:endParaRPr>
                </a:p>
              </p:txBody>
            </p:sp>
            <p:cxnSp>
              <p:nvCxnSpPr>
                <p:cNvPr id="221" name="Straight Connector 220"/>
                <p:cNvCxnSpPr>
                  <a:stCxn id="213" idx="2"/>
                  <a:endCxn id="214" idx="6"/>
                </p:cNvCxnSpPr>
                <p:nvPr/>
              </p:nvCxnSpPr>
              <p:spPr>
                <a:xfrm rot="10800000" flipV="1">
                  <a:off x="7189192" y="3820630"/>
                  <a:ext cx="200224" cy="126321"/>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13" idx="4"/>
                  <a:endCxn id="220" idx="0"/>
                </p:cNvCxnSpPr>
                <p:nvPr/>
              </p:nvCxnSpPr>
              <p:spPr>
                <a:xfrm rot="5400000" flipV="1">
                  <a:off x="7387102" y="4114682"/>
                  <a:ext cx="370257" cy="69643"/>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4" idx="3"/>
                  <a:endCxn id="219" idx="0"/>
                </p:cNvCxnSpPr>
                <p:nvPr/>
              </p:nvCxnSpPr>
              <p:spPr>
                <a:xfrm rot="5400000">
                  <a:off x="6932334" y="4016690"/>
                  <a:ext cx="126324" cy="108816"/>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8" idx="5"/>
                  <a:endCxn id="214" idx="1"/>
                </p:cNvCxnSpPr>
                <p:nvPr/>
              </p:nvCxnSpPr>
              <p:spPr>
                <a:xfrm rot="16200000" flipH="1">
                  <a:off x="6930176" y="3774947"/>
                  <a:ext cx="82764" cy="1479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13" idx="5"/>
                  <a:endCxn id="216" idx="1"/>
                </p:cNvCxnSpPr>
                <p:nvPr/>
              </p:nvCxnSpPr>
              <p:spPr>
                <a:xfrm rot="5400000" flipV="1">
                  <a:off x="7598283" y="3968760"/>
                  <a:ext cx="169883" cy="7399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15" idx="5"/>
                  <a:endCxn id="220" idx="1"/>
                </p:cNvCxnSpPr>
                <p:nvPr/>
              </p:nvCxnSpPr>
              <p:spPr>
                <a:xfrm rot="16200000" flipH="1">
                  <a:off x="7430736" y="4241035"/>
                  <a:ext cx="82762" cy="14799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19" idx="6"/>
                  <a:endCxn id="215" idx="2"/>
                </p:cNvCxnSpPr>
                <p:nvPr/>
              </p:nvCxnSpPr>
              <p:spPr>
                <a:xfrm>
                  <a:off x="7019438" y="4212665"/>
                  <a:ext cx="23504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17" idx="4"/>
                  <a:endCxn id="216" idx="7"/>
                </p:cNvCxnSpPr>
                <p:nvPr/>
              </p:nvCxnSpPr>
              <p:spPr>
                <a:xfrm rot="5400000">
                  <a:off x="7757158" y="4005762"/>
                  <a:ext cx="161171" cy="8705"/>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grpSp>
      </p:grpSp>
      <p:grpSp>
        <p:nvGrpSpPr>
          <p:cNvPr id="248" name="Group 322"/>
          <p:cNvGrpSpPr/>
          <p:nvPr/>
        </p:nvGrpSpPr>
        <p:grpSpPr>
          <a:xfrm>
            <a:off x="4671810" y="622302"/>
            <a:ext cx="4162935" cy="1773309"/>
            <a:chOff x="3147809" y="1066800"/>
            <a:chExt cx="4162935" cy="1773309"/>
          </a:xfrm>
        </p:grpSpPr>
        <p:grpSp>
          <p:nvGrpSpPr>
            <p:cNvPr id="249" name="Group 321"/>
            <p:cNvGrpSpPr/>
            <p:nvPr/>
          </p:nvGrpSpPr>
          <p:grpSpPr>
            <a:xfrm>
              <a:off x="4920911" y="2362680"/>
              <a:ext cx="77091" cy="477429"/>
              <a:chOff x="4920911" y="2362680"/>
              <a:chExt cx="77091" cy="477429"/>
            </a:xfrm>
          </p:grpSpPr>
          <p:sp>
            <p:nvSpPr>
              <p:cNvPr id="235" name="Oval 234"/>
              <p:cNvSpPr/>
              <p:nvPr/>
            </p:nvSpPr>
            <p:spPr>
              <a:xfrm>
                <a:off x="4920911" y="2771905"/>
                <a:ext cx="77091" cy="68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sp>
            <p:nvSpPr>
              <p:cNvPr id="236" name="Oval 235"/>
              <p:cNvSpPr/>
              <p:nvPr/>
            </p:nvSpPr>
            <p:spPr>
              <a:xfrm>
                <a:off x="4920911" y="2635497"/>
                <a:ext cx="77091" cy="68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sp>
            <p:nvSpPr>
              <p:cNvPr id="237" name="Oval 236"/>
              <p:cNvSpPr/>
              <p:nvPr/>
            </p:nvSpPr>
            <p:spPr>
              <a:xfrm>
                <a:off x="4920911" y="2499088"/>
                <a:ext cx="77091" cy="68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sp>
            <p:nvSpPr>
              <p:cNvPr id="238" name="Oval 237"/>
              <p:cNvSpPr/>
              <p:nvPr/>
            </p:nvSpPr>
            <p:spPr>
              <a:xfrm>
                <a:off x="4920911" y="2362680"/>
                <a:ext cx="77091" cy="68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grpSp>
        <p:grpSp>
          <p:nvGrpSpPr>
            <p:cNvPr id="250" name="Group 312"/>
            <p:cNvGrpSpPr/>
            <p:nvPr/>
          </p:nvGrpSpPr>
          <p:grpSpPr>
            <a:xfrm>
              <a:off x="3147809" y="1066800"/>
              <a:ext cx="4162935" cy="1159472"/>
              <a:chOff x="3147809" y="1066800"/>
              <a:chExt cx="4162935" cy="1159472"/>
            </a:xfrm>
          </p:grpSpPr>
          <p:sp>
            <p:nvSpPr>
              <p:cNvPr id="19" name="TextBox 18"/>
              <p:cNvSpPr txBox="1"/>
              <p:nvPr/>
            </p:nvSpPr>
            <p:spPr>
              <a:xfrm>
                <a:off x="4072907" y="1066800"/>
                <a:ext cx="2056895" cy="400110"/>
              </a:xfrm>
              <a:prstGeom prst="rect">
                <a:avLst/>
              </a:prstGeom>
              <a:noFill/>
            </p:spPr>
            <p:txBody>
              <a:bodyPr wrap="square" rtlCol="0">
                <a:spAutoFit/>
              </a:bodyPr>
              <a:lstStyle/>
              <a:p>
                <a:pPr algn="ctr" defTabSz="457200" fontAlgn="auto">
                  <a:spcBef>
                    <a:spcPts val="0"/>
                  </a:spcBef>
                  <a:spcAft>
                    <a:spcPts val="0"/>
                  </a:spcAft>
                  <a:defRPr/>
                </a:pPr>
                <a:r>
                  <a:rPr lang="en-US" sz="1000" dirty="0">
                    <a:solidFill>
                      <a:prstClr val="white"/>
                    </a:solidFill>
                    <a:latin typeface="Calibri"/>
                  </a:rPr>
                  <a:t>Physiological/pathological </a:t>
                </a:r>
              </a:p>
              <a:p>
                <a:pPr algn="ctr" defTabSz="457200" fontAlgn="auto">
                  <a:spcBef>
                    <a:spcPts val="0"/>
                  </a:spcBef>
                  <a:spcAft>
                    <a:spcPts val="0"/>
                  </a:spcAft>
                  <a:defRPr/>
                </a:pPr>
                <a:r>
                  <a:rPr lang="en-US" sz="1000" dirty="0">
                    <a:solidFill>
                      <a:prstClr val="white"/>
                    </a:solidFill>
                    <a:latin typeface="Calibri"/>
                  </a:rPr>
                  <a:t>Process (health/disease)</a:t>
                </a:r>
              </a:p>
            </p:txBody>
          </p:sp>
          <p:grpSp>
            <p:nvGrpSpPr>
              <p:cNvPr id="251" name="Group 311"/>
              <p:cNvGrpSpPr/>
              <p:nvPr/>
            </p:nvGrpSpPr>
            <p:grpSpPr>
              <a:xfrm>
                <a:off x="3147809" y="1544229"/>
                <a:ext cx="4162935" cy="682043"/>
                <a:chOff x="3147809" y="1544229"/>
                <a:chExt cx="4162935" cy="682043"/>
              </a:xfrm>
            </p:grpSpPr>
            <p:grpSp>
              <p:nvGrpSpPr>
                <p:cNvPr id="252" name="Group 310"/>
                <p:cNvGrpSpPr/>
                <p:nvPr/>
              </p:nvGrpSpPr>
              <p:grpSpPr>
                <a:xfrm>
                  <a:off x="3147809" y="1544229"/>
                  <a:ext cx="4162935" cy="682043"/>
                  <a:chOff x="3147809" y="1544229"/>
                  <a:chExt cx="4162935" cy="682043"/>
                </a:xfrm>
              </p:grpSpPr>
              <p:sp>
                <p:nvSpPr>
                  <p:cNvPr id="3" name="Trapezoid 2"/>
                  <p:cNvSpPr/>
                  <p:nvPr/>
                </p:nvSpPr>
                <p:spPr>
                  <a:xfrm>
                    <a:off x="3147809" y="1544229"/>
                    <a:ext cx="4162935" cy="477429"/>
                  </a:xfrm>
                  <a:prstGeom prst="trapezoid">
                    <a:avLst>
                      <a:gd name="adj" fmla="val 43024"/>
                    </a:avLst>
                  </a:prstGeom>
                  <a:solidFill>
                    <a:schemeClr val="accent4">
                      <a:lumMod val="40000"/>
                      <a:lumOff val="60000"/>
                    </a:schemeClr>
                  </a:solid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dirty="0">
                      <a:solidFill>
                        <a:prstClr val="white"/>
                      </a:solidFill>
                      <a:latin typeface="Calibri"/>
                    </a:endParaRPr>
                  </a:p>
                </p:txBody>
              </p:sp>
              <p:sp>
                <p:nvSpPr>
                  <p:cNvPr id="4" name="Rectangle 3"/>
                  <p:cNvSpPr/>
                  <p:nvPr/>
                </p:nvSpPr>
                <p:spPr>
                  <a:xfrm>
                    <a:off x="3147809" y="2021659"/>
                    <a:ext cx="4162935" cy="204613"/>
                  </a:xfrm>
                  <a:prstGeom prst="rect">
                    <a:avLst/>
                  </a:prstGeom>
                  <a:solidFill>
                    <a:schemeClr val="accent4">
                      <a:lumMod val="60000"/>
                      <a:lumOff val="40000"/>
                    </a:schemeClr>
                  </a:solid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endParaRPr lang="en-US" sz="1200">
                      <a:solidFill>
                        <a:prstClr val="white"/>
                      </a:solidFill>
                      <a:latin typeface="Calibri"/>
                    </a:endParaRPr>
                  </a:p>
                </p:txBody>
              </p:sp>
            </p:grpSp>
            <p:sp>
              <p:nvSpPr>
                <p:cNvPr id="239" name="TextBox 238"/>
                <p:cNvSpPr txBox="1"/>
                <p:nvPr/>
              </p:nvSpPr>
              <p:spPr>
                <a:xfrm>
                  <a:off x="3839630" y="1748841"/>
                  <a:ext cx="1120221" cy="230832"/>
                </a:xfrm>
                <a:prstGeom prst="rect">
                  <a:avLst/>
                </a:prstGeom>
                <a:noFill/>
              </p:spPr>
              <p:txBody>
                <a:bodyPr wrap="square" rtlCol="0">
                  <a:spAutoFit/>
                </a:bodyPr>
                <a:lstStyle/>
                <a:p>
                  <a:pPr defTabSz="457200" fontAlgn="auto">
                    <a:spcBef>
                      <a:spcPts val="0"/>
                    </a:spcBef>
                    <a:spcAft>
                      <a:spcPts val="0"/>
                    </a:spcAft>
                    <a:defRPr/>
                  </a:pPr>
                  <a:r>
                    <a:rPr lang="en-US" sz="900" dirty="0">
                      <a:solidFill>
                        <a:prstClr val="black"/>
                      </a:solidFill>
                      <a:latin typeface="Calibri"/>
                    </a:rPr>
                    <a:t>autoimmunity</a:t>
                  </a:r>
                </a:p>
              </p:txBody>
            </p:sp>
            <p:sp>
              <p:nvSpPr>
                <p:cNvPr id="240" name="TextBox 239"/>
                <p:cNvSpPr txBox="1"/>
                <p:nvPr/>
              </p:nvSpPr>
              <p:spPr>
                <a:xfrm>
                  <a:off x="4918909" y="1817046"/>
                  <a:ext cx="648727" cy="230832"/>
                </a:xfrm>
                <a:prstGeom prst="rect">
                  <a:avLst/>
                </a:prstGeom>
                <a:noFill/>
              </p:spPr>
              <p:txBody>
                <a:bodyPr wrap="square" rtlCol="0">
                  <a:spAutoFit/>
                </a:bodyPr>
                <a:lstStyle/>
                <a:p>
                  <a:pPr defTabSz="457200" fontAlgn="auto">
                    <a:spcBef>
                      <a:spcPts val="0"/>
                    </a:spcBef>
                    <a:spcAft>
                      <a:spcPts val="0"/>
                    </a:spcAft>
                    <a:defRPr/>
                  </a:pPr>
                  <a:r>
                    <a:rPr lang="en-US" sz="900" dirty="0">
                      <a:solidFill>
                        <a:prstClr val="black"/>
                      </a:solidFill>
                      <a:latin typeface="Calibri"/>
                    </a:rPr>
                    <a:t>cancer</a:t>
                  </a:r>
                </a:p>
              </p:txBody>
            </p:sp>
            <p:sp>
              <p:nvSpPr>
                <p:cNvPr id="241" name="TextBox 240"/>
                <p:cNvSpPr txBox="1"/>
                <p:nvPr/>
              </p:nvSpPr>
              <p:spPr>
                <a:xfrm>
                  <a:off x="5814464" y="1680639"/>
                  <a:ext cx="857111" cy="230832"/>
                </a:xfrm>
                <a:prstGeom prst="rect">
                  <a:avLst/>
                </a:prstGeom>
                <a:noFill/>
              </p:spPr>
              <p:txBody>
                <a:bodyPr wrap="square" rtlCol="0">
                  <a:spAutoFit/>
                </a:bodyPr>
                <a:lstStyle/>
                <a:p>
                  <a:pPr defTabSz="457200" fontAlgn="auto">
                    <a:spcBef>
                      <a:spcPts val="0"/>
                    </a:spcBef>
                    <a:spcAft>
                      <a:spcPts val="0"/>
                    </a:spcAft>
                    <a:defRPr/>
                  </a:pPr>
                  <a:r>
                    <a:rPr lang="en-US" sz="900" dirty="0">
                      <a:solidFill>
                        <a:prstClr val="black"/>
                      </a:solidFill>
                      <a:latin typeface="Calibri"/>
                    </a:rPr>
                    <a:t>metabolic</a:t>
                  </a:r>
                </a:p>
              </p:txBody>
            </p:sp>
            <p:sp>
              <p:nvSpPr>
                <p:cNvPr id="242" name="TextBox 241"/>
                <p:cNvSpPr txBox="1"/>
                <p:nvPr/>
              </p:nvSpPr>
              <p:spPr>
                <a:xfrm>
                  <a:off x="4304180" y="1544229"/>
                  <a:ext cx="1425430" cy="230832"/>
                </a:xfrm>
                <a:prstGeom prst="rect">
                  <a:avLst/>
                </a:prstGeom>
                <a:noFill/>
              </p:spPr>
              <p:txBody>
                <a:bodyPr wrap="square" rtlCol="0">
                  <a:spAutoFit/>
                </a:bodyPr>
                <a:lstStyle/>
                <a:p>
                  <a:pPr defTabSz="457200" fontAlgn="auto">
                    <a:spcBef>
                      <a:spcPts val="0"/>
                    </a:spcBef>
                    <a:spcAft>
                      <a:spcPts val="0"/>
                    </a:spcAft>
                    <a:defRPr/>
                  </a:pPr>
                  <a:r>
                    <a:rPr lang="en-US" sz="900" dirty="0">
                      <a:solidFill>
                        <a:prstClr val="black"/>
                      </a:solidFill>
                      <a:latin typeface="Calibri"/>
                    </a:rPr>
                    <a:t>neurodegenerative</a:t>
                  </a:r>
                </a:p>
              </p:txBody>
            </p:sp>
            <p:sp>
              <p:nvSpPr>
                <p:cNvPr id="243" name="TextBox 242"/>
                <p:cNvSpPr txBox="1"/>
                <p:nvPr/>
              </p:nvSpPr>
              <p:spPr>
                <a:xfrm>
                  <a:off x="6395634" y="1817046"/>
                  <a:ext cx="848691" cy="230832"/>
                </a:xfrm>
                <a:prstGeom prst="rect">
                  <a:avLst/>
                </a:prstGeom>
                <a:noFill/>
              </p:spPr>
              <p:txBody>
                <a:bodyPr wrap="square" rtlCol="0">
                  <a:spAutoFit/>
                </a:bodyPr>
                <a:lstStyle/>
                <a:p>
                  <a:pPr defTabSz="457200" fontAlgn="auto">
                    <a:spcBef>
                      <a:spcPts val="0"/>
                    </a:spcBef>
                    <a:spcAft>
                      <a:spcPts val="0"/>
                    </a:spcAft>
                    <a:defRPr/>
                  </a:pPr>
                  <a:r>
                    <a:rPr lang="en-US" sz="900" dirty="0">
                      <a:solidFill>
                        <a:prstClr val="black"/>
                      </a:solidFill>
                      <a:latin typeface="Calibri"/>
                    </a:rPr>
                    <a:t>infectious</a:t>
                  </a:r>
                </a:p>
              </p:txBody>
            </p:sp>
          </p:grpSp>
        </p:grpSp>
      </p:grpSp>
      <p:sp>
        <p:nvSpPr>
          <p:cNvPr id="244" name="TextBox 243"/>
          <p:cNvSpPr txBox="1"/>
          <p:nvPr/>
        </p:nvSpPr>
        <p:spPr>
          <a:xfrm>
            <a:off x="5638801" y="6436888"/>
            <a:ext cx="882369" cy="253916"/>
          </a:xfrm>
          <a:prstGeom prst="rect">
            <a:avLst/>
          </a:prstGeom>
          <a:noFill/>
        </p:spPr>
        <p:txBody>
          <a:bodyPr wrap="square" rtlCol="0">
            <a:spAutoFit/>
          </a:bodyPr>
          <a:lstStyle/>
          <a:p>
            <a:pPr defTabSz="457200" fontAlgn="auto">
              <a:spcBef>
                <a:spcPts val="0"/>
              </a:spcBef>
              <a:spcAft>
                <a:spcPts val="0"/>
              </a:spcAft>
              <a:defRPr/>
            </a:pPr>
            <a:r>
              <a:rPr lang="en-US" sz="1050" dirty="0">
                <a:solidFill>
                  <a:prstClr val="white"/>
                </a:solidFill>
                <a:latin typeface="Calibri"/>
              </a:rPr>
              <a:t>genomic</a:t>
            </a:r>
          </a:p>
        </p:txBody>
      </p:sp>
      <p:grpSp>
        <p:nvGrpSpPr>
          <p:cNvPr id="253" name="Group 297"/>
          <p:cNvGrpSpPr/>
          <p:nvPr/>
        </p:nvGrpSpPr>
        <p:grpSpPr>
          <a:xfrm>
            <a:off x="7060896" y="4864493"/>
            <a:ext cx="1168704" cy="1380037"/>
            <a:chOff x="5536896" y="4826391"/>
            <a:chExt cx="1168704" cy="1380037"/>
          </a:xfrm>
        </p:grpSpPr>
        <p:sp>
          <p:nvSpPr>
            <p:cNvPr id="264" name="TextBox 263"/>
            <p:cNvSpPr txBox="1"/>
            <p:nvPr/>
          </p:nvSpPr>
          <p:spPr>
            <a:xfrm>
              <a:off x="5656944" y="5867400"/>
              <a:ext cx="1048656" cy="253916"/>
            </a:xfrm>
            <a:prstGeom prst="rect">
              <a:avLst/>
            </a:prstGeom>
            <a:noFill/>
          </p:spPr>
          <p:txBody>
            <a:bodyPr wrap="square" rtlCol="0">
              <a:spAutoFit/>
            </a:bodyPr>
            <a:lstStyle/>
            <a:p>
              <a:pPr defTabSz="457200" fontAlgn="auto">
                <a:spcBef>
                  <a:spcPts val="0"/>
                </a:spcBef>
                <a:spcAft>
                  <a:spcPts val="0"/>
                </a:spcAft>
                <a:defRPr/>
              </a:pPr>
              <a:r>
                <a:rPr lang="en-US" sz="1050" dirty="0">
                  <a:solidFill>
                    <a:prstClr val="white"/>
                  </a:solidFill>
                  <a:latin typeface="Calibri"/>
                </a:rPr>
                <a:t>expression</a:t>
              </a:r>
            </a:p>
          </p:txBody>
        </p:sp>
        <p:pic>
          <p:nvPicPr>
            <p:cNvPr id="268" name="Picture 2" descr="microarrays"/>
            <p:cNvPicPr preferRelativeResize="0">
              <a:picLocks noChangeArrowheads="1"/>
            </p:cNvPicPr>
            <p:nvPr/>
          </p:nvPicPr>
          <p:blipFill>
            <a:blip r:embed="rId4"/>
            <a:srcRect/>
            <a:stretch>
              <a:fillRect/>
            </a:stretch>
          </p:blipFill>
          <p:spPr bwMode="auto">
            <a:xfrm rot="21339893">
              <a:off x="5536896" y="4826391"/>
              <a:ext cx="1162735" cy="1380037"/>
            </a:xfrm>
            <a:prstGeom prst="rect">
              <a:avLst/>
            </a:prstGeom>
            <a:noFill/>
            <a:scene3d>
              <a:camera prst="perspectiveRelaxed" fov="5400000">
                <a:rot lat="17220000" lon="960000" rev="20400000"/>
              </a:camera>
              <a:lightRig rig="threePt" dir="t"/>
            </a:scene3d>
            <a:sp3d>
              <a:bevelT/>
            </a:sp3d>
          </p:spPr>
        </p:pic>
      </p:grpSp>
      <p:pic>
        <p:nvPicPr>
          <p:cNvPr id="269" name="Picture 3" descr="DNA"/>
          <p:cNvPicPr>
            <a:picLocks noChangeAspect="1" noChangeArrowheads="1"/>
          </p:cNvPicPr>
          <p:nvPr/>
        </p:nvPicPr>
        <p:blipFill>
          <a:blip r:embed="rId5" cstate="print"/>
          <a:srcRect/>
          <a:stretch>
            <a:fillRect/>
          </a:stretch>
        </p:blipFill>
        <p:spPr bwMode="auto">
          <a:xfrm rot="21446219">
            <a:off x="5444771" y="5339663"/>
            <a:ext cx="1185793" cy="1492571"/>
          </a:xfrm>
          <a:prstGeom prst="rect">
            <a:avLst/>
          </a:prstGeom>
          <a:noFill/>
          <a:scene3d>
            <a:camera prst="perspectiveFront" fov="4500000">
              <a:rot lat="17220000" lon="960000" rev="20520000"/>
            </a:camera>
            <a:lightRig rig="threePt" dir="t"/>
          </a:scene3d>
          <a:sp3d>
            <a:bevelT/>
          </a:sp3d>
        </p:spPr>
      </p:pic>
      <p:grpSp>
        <p:nvGrpSpPr>
          <p:cNvPr id="254" name="Group 324"/>
          <p:cNvGrpSpPr/>
          <p:nvPr/>
        </p:nvGrpSpPr>
        <p:grpSpPr>
          <a:xfrm>
            <a:off x="4114800" y="1918181"/>
            <a:ext cx="3794848" cy="4254021"/>
            <a:chOff x="2590800" y="1612435"/>
            <a:chExt cx="3794848" cy="4483566"/>
          </a:xfrm>
        </p:grpSpPr>
        <p:cxnSp>
          <p:nvCxnSpPr>
            <p:cNvPr id="297" name="Straight Arrow Connector 296"/>
            <p:cNvCxnSpPr/>
            <p:nvPr/>
          </p:nvCxnSpPr>
          <p:spPr>
            <a:xfrm rot="16200000" flipV="1">
              <a:off x="5380462" y="3542922"/>
              <a:ext cx="545634" cy="231274"/>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55" name="Group 323"/>
            <p:cNvGrpSpPr/>
            <p:nvPr/>
          </p:nvGrpSpPr>
          <p:grpSpPr>
            <a:xfrm>
              <a:off x="2590800" y="1612435"/>
              <a:ext cx="3794848" cy="4483566"/>
              <a:chOff x="2590800" y="1612435"/>
              <a:chExt cx="3794848" cy="4483566"/>
            </a:xfrm>
          </p:grpSpPr>
          <p:cxnSp>
            <p:nvCxnSpPr>
              <p:cNvPr id="285" name="Straight Arrow Connector 284"/>
              <p:cNvCxnSpPr/>
              <p:nvPr/>
            </p:nvCxnSpPr>
            <p:spPr>
              <a:xfrm rot="5400000" flipH="1" flipV="1">
                <a:off x="4284640" y="5386204"/>
                <a:ext cx="768556" cy="41437"/>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rot="16200000" flipV="1">
                <a:off x="5830637" y="4992437"/>
                <a:ext cx="457200" cy="225926"/>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p:nvPr/>
            </p:nvCxnSpPr>
            <p:spPr>
              <a:xfrm rot="16200000" flipV="1">
                <a:off x="3610932" y="4906331"/>
                <a:ext cx="1655209" cy="114529"/>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p:nvPr/>
            </p:nvCxnSpPr>
            <p:spPr>
              <a:xfrm rot="16200000" flipV="1">
                <a:off x="4905231" y="4467369"/>
                <a:ext cx="477429" cy="77091"/>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rot="16200000" flipV="1">
                <a:off x="5094562" y="2601640"/>
                <a:ext cx="682522" cy="203641"/>
              </a:xfrm>
              <a:prstGeom prst="straightConnector1">
                <a:avLst/>
              </a:prstGeom>
              <a:ln w="12700">
                <a:solidFill>
                  <a:schemeClr val="bg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rot="16200000" flipV="1">
                <a:off x="4251459" y="2606543"/>
                <a:ext cx="682522" cy="193835"/>
              </a:xfrm>
              <a:prstGeom prst="straightConnector1">
                <a:avLst/>
              </a:prstGeom>
              <a:ln w="12700">
                <a:solidFill>
                  <a:schemeClr val="bg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3" name="Arc 302"/>
              <p:cNvSpPr/>
              <p:nvPr/>
            </p:nvSpPr>
            <p:spPr>
              <a:xfrm>
                <a:off x="2590800" y="1612435"/>
                <a:ext cx="3311364" cy="4483566"/>
              </a:xfrm>
              <a:prstGeom prst="arc">
                <a:avLst>
                  <a:gd name="adj1" fmla="val 6282081"/>
                  <a:gd name="adj2" fmla="val 13745517"/>
                </a:avLst>
              </a:prstGeom>
              <a:ln w="50800" cap="flat" cmpd="sng" algn="ctr">
                <a:solidFill>
                  <a:schemeClr val="bg2">
                    <a:lumMod val="50000"/>
                  </a:schemeClr>
                </a:solidFill>
                <a:prstDash val="dash"/>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fontAlgn="auto">
                  <a:spcBef>
                    <a:spcPts val="0"/>
                  </a:spcBef>
                  <a:spcAft>
                    <a:spcPts val="0"/>
                  </a:spcAft>
                  <a:defRPr/>
                </a:pPr>
                <a:endParaRPr lang="en-US" sz="1200">
                  <a:solidFill>
                    <a:prstClr val="black"/>
                  </a:solidFill>
                  <a:latin typeface="Calibri"/>
                </a:endParaRPr>
              </a:p>
            </p:txBody>
          </p:sp>
          <p:sp>
            <p:nvSpPr>
              <p:cNvPr id="304" name="Arc 303"/>
              <p:cNvSpPr/>
              <p:nvPr/>
            </p:nvSpPr>
            <p:spPr>
              <a:xfrm>
                <a:off x="3456175" y="1817046"/>
                <a:ext cx="2621107" cy="2250739"/>
              </a:xfrm>
              <a:prstGeom prst="arc">
                <a:avLst>
                  <a:gd name="adj1" fmla="val 6247755"/>
                  <a:gd name="adj2" fmla="val 12471894"/>
                </a:avLst>
              </a:prstGeom>
              <a:ln w="19050">
                <a:solidFill>
                  <a:schemeClr val="bg2">
                    <a:lumMod val="50000"/>
                  </a:schemeClr>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fontAlgn="auto">
                  <a:spcBef>
                    <a:spcPts val="0"/>
                  </a:spcBef>
                  <a:spcAft>
                    <a:spcPts val="0"/>
                  </a:spcAft>
                  <a:defRPr/>
                </a:pPr>
                <a:endParaRPr lang="en-US" sz="1200">
                  <a:solidFill>
                    <a:prstClr val="black"/>
                  </a:solidFill>
                  <a:latin typeface="Calibri"/>
                </a:endParaRPr>
              </a:p>
            </p:txBody>
          </p:sp>
          <p:sp>
            <p:nvSpPr>
              <p:cNvPr id="305" name="Arc 304"/>
              <p:cNvSpPr/>
              <p:nvPr/>
            </p:nvSpPr>
            <p:spPr>
              <a:xfrm flipH="1">
                <a:off x="4458363" y="1953455"/>
                <a:ext cx="1927285" cy="1295880"/>
              </a:xfrm>
              <a:prstGeom prst="arc">
                <a:avLst>
                  <a:gd name="adj1" fmla="val 8531767"/>
                  <a:gd name="adj2" fmla="val 11637579"/>
                </a:avLst>
              </a:prstGeom>
              <a:ln w="19050">
                <a:solidFill>
                  <a:schemeClr val="bg2">
                    <a:lumMod val="50000"/>
                  </a:schemeClr>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fontAlgn="auto">
                  <a:spcBef>
                    <a:spcPts val="0"/>
                  </a:spcBef>
                  <a:spcAft>
                    <a:spcPts val="0"/>
                  </a:spcAft>
                  <a:defRPr/>
                </a:pPr>
                <a:endParaRPr lang="en-US" sz="1200">
                  <a:solidFill>
                    <a:prstClr val="black"/>
                  </a:solidFill>
                  <a:latin typeface="Calibri"/>
                </a:endParaRPr>
              </a:p>
            </p:txBody>
          </p:sp>
          <p:cxnSp>
            <p:nvCxnSpPr>
              <p:cNvPr id="286" name="Straight Arrow Connector 285"/>
              <p:cNvCxnSpPr/>
              <p:nvPr/>
            </p:nvCxnSpPr>
            <p:spPr>
              <a:xfrm flipV="1">
                <a:off x="4876800" y="5638800"/>
                <a:ext cx="609600" cy="152400"/>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56" name="Group 279"/>
          <p:cNvGrpSpPr/>
          <p:nvPr/>
        </p:nvGrpSpPr>
        <p:grpSpPr>
          <a:xfrm>
            <a:off x="1765300" y="927101"/>
            <a:ext cx="2267782" cy="5601649"/>
            <a:chOff x="241300" y="927100"/>
            <a:chExt cx="2267782" cy="5601649"/>
          </a:xfrm>
        </p:grpSpPr>
        <p:sp>
          <p:nvSpPr>
            <p:cNvPr id="275" name="Rectangle 274"/>
            <p:cNvSpPr/>
            <p:nvPr/>
          </p:nvSpPr>
          <p:spPr>
            <a:xfrm>
              <a:off x="457200" y="1304343"/>
              <a:ext cx="165100" cy="4029658"/>
            </a:xfrm>
            <a:prstGeom prst="rect">
              <a:avLst/>
            </a:prstGeom>
            <a:gradFill>
              <a:gsLst>
                <a:gs pos="0">
                  <a:srgbClr val="660066"/>
                </a:gs>
                <a:gs pos="18000">
                  <a:srgbClr val="0000FF"/>
                </a:gs>
                <a:gs pos="43000">
                  <a:srgbClr val="008000"/>
                </a:gs>
                <a:gs pos="67000">
                  <a:srgbClr val="FFFF00"/>
                </a:gs>
                <a:gs pos="89000">
                  <a:srgbClr val="FF00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defRPr/>
              </a:pPr>
              <a:endParaRPr lang="en-US">
                <a:solidFill>
                  <a:prstClr val="white"/>
                </a:solidFill>
                <a:latin typeface="Calibri"/>
              </a:endParaRPr>
            </a:p>
          </p:txBody>
        </p:sp>
        <p:sp>
          <p:nvSpPr>
            <p:cNvPr id="273" name="TextBox 272"/>
            <p:cNvSpPr txBox="1"/>
            <p:nvPr/>
          </p:nvSpPr>
          <p:spPr>
            <a:xfrm>
              <a:off x="1308100" y="6159417"/>
              <a:ext cx="1106080" cy="369332"/>
            </a:xfrm>
            <a:prstGeom prst="rect">
              <a:avLst/>
            </a:prstGeom>
            <a:noFill/>
          </p:spPr>
          <p:txBody>
            <a:bodyPr wrap="none" rtlCol="0">
              <a:spAutoFit/>
            </a:bodyPr>
            <a:lstStyle/>
            <a:p>
              <a:pPr defTabSz="457200" fontAlgn="auto">
                <a:spcBef>
                  <a:spcPts val="0"/>
                </a:spcBef>
                <a:spcAft>
                  <a:spcPts val="0"/>
                </a:spcAft>
                <a:defRPr/>
              </a:pPr>
              <a:r>
                <a:rPr lang="en-US" dirty="0">
                  <a:solidFill>
                    <a:prstClr val="white"/>
                  </a:solidFill>
                  <a:latin typeface="Calibri"/>
                </a:rPr>
                <a:t>Genotype</a:t>
              </a:r>
            </a:p>
          </p:txBody>
        </p:sp>
        <p:sp>
          <p:nvSpPr>
            <p:cNvPr id="274" name="TextBox 273"/>
            <p:cNvSpPr txBox="1"/>
            <p:nvPr/>
          </p:nvSpPr>
          <p:spPr>
            <a:xfrm>
              <a:off x="1308100" y="5369075"/>
              <a:ext cx="1200982" cy="369332"/>
            </a:xfrm>
            <a:prstGeom prst="rect">
              <a:avLst/>
            </a:prstGeom>
            <a:noFill/>
          </p:spPr>
          <p:txBody>
            <a:bodyPr wrap="none" rtlCol="0">
              <a:spAutoFit/>
            </a:bodyPr>
            <a:lstStyle/>
            <a:p>
              <a:pPr defTabSz="457200" fontAlgn="auto">
                <a:spcBef>
                  <a:spcPts val="0"/>
                </a:spcBef>
                <a:spcAft>
                  <a:spcPts val="0"/>
                </a:spcAft>
                <a:defRPr/>
              </a:pPr>
              <a:r>
                <a:rPr lang="en-US" dirty="0">
                  <a:solidFill>
                    <a:prstClr val="white"/>
                  </a:solidFill>
                  <a:latin typeface="Calibri"/>
                </a:rPr>
                <a:t>Phenotype</a:t>
              </a:r>
            </a:p>
          </p:txBody>
        </p:sp>
        <p:sp>
          <p:nvSpPr>
            <p:cNvPr id="278" name="TextBox 277"/>
            <p:cNvSpPr txBox="1"/>
            <p:nvPr/>
          </p:nvSpPr>
          <p:spPr>
            <a:xfrm>
              <a:off x="292100" y="5321300"/>
              <a:ext cx="523476" cy="369332"/>
            </a:xfrm>
            <a:prstGeom prst="rect">
              <a:avLst/>
            </a:prstGeom>
            <a:noFill/>
          </p:spPr>
          <p:txBody>
            <a:bodyPr wrap="none" rtlCol="0">
              <a:spAutoFit/>
            </a:bodyPr>
            <a:lstStyle/>
            <a:p>
              <a:pPr defTabSz="457200" fontAlgn="auto">
                <a:spcBef>
                  <a:spcPts val="0"/>
                </a:spcBef>
                <a:spcAft>
                  <a:spcPts val="0"/>
                </a:spcAft>
                <a:defRPr/>
              </a:pPr>
              <a:r>
                <a:rPr lang="en-US" dirty="0">
                  <a:solidFill>
                    <a:prstClr val="white"/>
                  </a:solidFill>
                  <a:latin typeface="Calibri"/>
                </a:rPr>
                <a:t>low</a:t>
              </a:r>
            </a:p>
          </p:txBody>
        </p:sp>
        <p:sp>
          <p:nvSpPr>
            <p:cNvPr id="279" name="TextBox 278"/>
            <p:cNvSpPr txBox="1"/>
            <p:nvPr/>
          </p:nvSpPr>
          <p:spPr>
            <a:xfrm>
              <a:off x="241300" y="927100"/>
              <a:ext cx="588848" cy="369332"/>
            </a:xfrm>
            <a:prstGeom prst="rect">
              <a:avLst/>
            </a:prstGeom>
            <a:noFill/>
          </p:spPr>
          <p:txBody>
            <a:bodyPr wrap="none" rtlCol="0">
              <a:spAutoFit/>
            </a:bodyPr>
            <a:lstStyle/>
            <a:p>
              <a:pPr defTabSz="457200" fontAlgn="auto">
                <a:spcBef>
                  <a:spcPts val="0"/>
                </a:spcBef>
                <a:spcAft>
                  <a:spcPts val="0"/>
                </a:spcAft>
                <a:defRPr/>
              </a:pPr>
              <a:r>
                <a:rPr lang="en-US" dirty="0">
                  <a:solidFill>
                    <a:prstClr val="white"/>
                  </a:solidFill>
                  <a:latin typeface="Calibri"/>
                </a:rPr>
                <a:t>high</a:t>
              </a:r>
            </a:p>
          </p:txBody>
        </p:sp>
      </p:grpSp>
      <p:sp>
        <p:nvSpPr>
          <p:cNvPr id="281" name="Title 1"/>
          <p:cNvSpPr txBox="1">
            <a:spLocks/>
          </p:cNvSpPr>
          <p:nvPr/>
        </p:nvSpPr>
        <p:spPr>
          <a:xfrm>
            <a:off x="1219200" y="38522"/>
            <a:ext cx="10363200" cy="553382"/>
          </a:xfrm>
          <a:prstGeom prst="rect">
            <a:avLst/>
          </a:prstGeom>
          <a:ln>
            <a:noFill/>
          </a:ln>
        </p:spPr>
        <p:txBody>
          <a:bodyPr vert="horz" lIns="0" tIns="0" rIns="0" bIns="0" anchor="b">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400" b="1" dirty="0">
                <a:ln w="11430"/>
                <a:solidFill>
                  <a:srgbClr val="A6A6A6"/>
                </a:solidFill>
                <a:effectLst>
                  <a:outerShdw blurRad="50800" dist="39000" dir="5460000" algn="tl">
                    <a:srgbClr val="000000">
                      <a:alpha val="38000"/>
                    </a:srgbClr>
                  </a:outerShdw>
                </a:effectLst>
                <a:latin typeface="Avenir Book" panose="02000503020000020003" pitchFamily="2" charset="0"/>
              </a:rPr>
              <a:t>Hierarchical organization of biological complexity</a:t>
            </a:r>
          </a:p>
        </p:txBody>
      </p:sp>
      <p:pic>
        <p:nvPicPr>
          <p:cNvPr id="280" name="Picture 8" descr="MRI"/>
          <p:cNvPicPr preferRelativeResize="0">
            <a:picLocks noChangeArrowheads="1"/>
          </p:cNvPicPr>
          <p:nvPr/>
        </p:nvPicPr>
        <p:blipFill>
          <a:blip r:embed="rId6"/>
          <a:srcRect l="9348" r="15872"/>
          <a:stretch>
            <a:fillRect/>
          </a:stretch>
        </p:blipFill>
        <p:spPr bwMode="auto">
          <a:xfrm>
            <a:off x="6654452" y="1600200"/>
            <a:ext cx="1041748" cy="1056372"/>
          </a:xfrm>
          <a:prstGeom prst="rect">
            <a:avLst/>
          </a:prstGeom>
          <a:noFill/>
          <a:scene3d>
            <a:camera prst="perspectiveRelaxed" fov="1200000">
              <a:rot lat="17373601" lon="0" rev="0"/>
            </a:camera>
            <a:lightRig rig="threePt" dir="t"/>
          </a:scene3d>
          <a:sp3d>
            <a:bevelT/>
          </a:sp3d>
        </p:spPr>
      </p:pic>
    </p:spTree>
    <p:extLst>
      <p:ext uri="{BB962C8B-B14F-4D97-AF65-F5344CB8AC3E}">
        <p14:creationId xmlns:p14="http://schemas.microsoft.com/office/powerpoint/2010/main" val="385616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down)">
                                      <p:cBhvr>
                                        <p:cTn id="7" dur="10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wipe(down)">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wipe(down)">
                                      <p:cBhvr>
                                        <p:cTn id="27" dur="1000"/>
                                        <p:tgtEl>
                                          <p:spTgt spid="24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4"/>
                                        </p:tgtEl>
                                        <p:attrNameLst>
                                          <p:attrName>style.visibility</p:attrName>
                                        </p:attrNameLst>
                                      </p:cBhvr>
                                      <p:to>
                                        <p:strVal val="visible"/>
                                      </p:to>
                                    </p:set>
                                    <p:animEffect transition="in" filter="dissolve">
                                      <p:cBhvr>
                                        <p:cTn id="32" dur="500"/>
                                        <p:tgtEl>
                                          <p:spTgt spid="2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6"/>
                                        </p:tgtEl>
                                        <p:attrNameLst>
                                          <p:attrName>style.visibility</p:attrName>
                                        </p:attrNameLst>
                                      </p:cBhvr>
                                      <p:to>
                                        <p:strVal val="visible"/>
                                      </p:to>
                                    </p:set>
                                    <p:animEffect transition="in" filter="fade">
                                      <p:cBhvr>
                                        <p:cTn id="37" dur="2000"/>
                                        <p:tgtEl>
                                          <p:spTgt spid="25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eaLnBrk="1" hangingPunct="1"/>
            <a:r>
              <a:rPr lang="en-US" dirty="0">
                <a:latin typeface="Avenir Book" panose="02000503020000020003" pitchFamily="2" charset="0"/>
              </a:rPr>
              <a:t>No clear segregation pattern in families</a:t>
            </a:r>
          </a:p>
          <a:p>
            <a:pPr eaLnBrk="1" hangingPunct="1"/>
            <a:endParaRPr lang="en-US" dirty="0">
              <a:latin typeface="Avenir Book" panose="02000503020000020003" pitchFamily="2" charset="0"/>
            </a:endParaRPr>
          </a:p>
          <a:p>
            <a:pPr eaLnBrk="1" hangingPunct="1"/>
            <a:r>
              <a:rPr lang="en-US" dirty="0">
                <a:latin typeface="Avenir Book" panose="02000503020000020003" pitchFamily="2" charset="0"/>
              </a:rPr>
              <a:t>Genetic heterogeneity</a:t>
            </a:r>
          </a:p>
          <a:p>
            <a:pPr eaLnBrk="1" hangingPunct="1"/>
            <a:endParaRPr lang="en-US" dirty="0">
              <a:latin typeface="Avenir Book" panose="02000503020000020003" pitchFamily="2" charset="0"/>
            </a:endParaRPr>
          </a:p>
          <a:p>
            <a:pPr eaLnBrk="1" hangingPunct="1"/>
            <a:r>
              <a:rPr lang="en-US" dirty="0">
                <a:latin typeface="Avenir Book" panose="02000503020000020003" pitchFamily="2" charset="0"/>
              </a:rPr>
              <a:t>Allelic heterogeneity</a:t>
            </a:r>
          </a:p>
        </p:txBody>
      </p:sp>
      <p:sp>
        <p:nvSpPr>
          <p:cNvPr id="5"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Tree>
    <p:extLst>
      <p:ext uri="{BB962C8B-B14F-4D97-AF65-F5344CB8AC3E}">
        <p14:creationId xmlns:p14="http://schemas.microsoft.com/office/powerpoint/2010/main" val="705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47EB0B-D06A-E54E-81CA-CF82F903AC5F}"/>
              </a:ext>
            </a:extLst>
          </p:cNvPr>
          <p:cNvGrpSpPr/>
          <p:nvPr/>
        </p:nvGrpSpPr>
        <p:grpSpPr>
          <a:xfrm>
            <a:off x="6789738" y="2325689"/>
            <a:ext cx="3390900" cy="4373561"/>
            <a:chOff x="6789738" y="2325689"/>
            <a:chExt cx="3390900" cy="4373561"/>
          </a:xfrm>
        </p:grpSpPr>
        <p:sp>
          <p:nvSpPr>
            <p:cNvPr id="30746" name="Line 5"/>
            <p:cNvSpPr>
              <a:spLocks noChangeShapeType="1"/>
            </p:cNvSpPr>
            <p:nvPr/>
          </p:nvSpPr>
          <p:spPr bwMode="auto">
            <a:xfrm flipV="1">
              <a:off x="6851984" y="2787472"/>
              <a:ext cx="3328654" cy="3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7" name="Rectangle 6"/>
            <p:cNvSpPr>
              <a:spLocks noChangeArrowheads="1"/>
            </p:cNvSpPr>
            <p:nvPr/>
          </p:nvSpPr>
          <p:spPr bwMode="auto">
            <a:xfrm>
              <a:off x="7335128" y="2636891"/>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8" name="Rectangle 7"/>
            <p:cNvSpPr>
              <a:spLocks noChangeArrowheads="1"/>
            </p:cNvSpPr>
            <p:nvPr/>
          </p:nvSpPr>
          <p:spPr bwMode="auto">
            <a:xfrm>
              <a:off x="7590039" y="2636891"/>
              <a:ext cx="103743"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9" name="Rectangle 8"/>
            <p:cNvSpPr>
              <a:spLocks noChangeArrowheads="1"/>
            </p:cNvSpPr>
            <p:nvPr/>
          </p:nvSpPr>
          <p:spPr bwMode="auto">
            <a:xfrm>
              <a:off x="7999080" y="2636891"/>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0" name="Rectangle 9"/>
            <p:cNvSpPr>
              <a:spLocks noChangeArrowheads="1"/>
            </p:cNvSpPr>
            <p:nvPr/>
          </p:nvSpPr>
          <p:spPr bwMode="auto">
            <a:xfrm>
              <a:off x="8763811" y="2636891"/>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1" name="Rectangle 10"/>
            <p:cNvSpPr>
              <a:spLocks noChangeArrowheads="1"/>
            </p:cNvSpPr>
            <p:nvPr/>
          </p:nvSpPr>
          <p:spPr bwMode="auto">
            <a:xfrm>
              <a:off x="9220278" y="2636891"/>
              <a:ext cx="655060"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2" name="Line 11"/>
            <p:cNvSpPr>
              <a:spLocks noChangeShapeType="1"/>
            </p:cNvSpPr>
            <p:nvPr/>
          </p:nvSpPr>
          <p:spPr bwMode="auto">
            <a:xfrm flipV="1">
              <a:off x="6857912" y="2342419"/>
              <a:ext cx="0" cy="4417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3" name="Line 12"/>
            <p:cNvSpPr>
              <a:spLocks noChangeShapeType="1"/>
            </p:cNvSpPr>
            <p:nvPr/>
          </p:nvSpPr>
          <p:spPr bwMode="auto">
            <a:xfrm>
              <a:off x="6878661" y="2325689"/>
              <a:ext cx="290479" cy="100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49" name="AutoShape 13"/>
            <p:cNvSpPr>
              <a:spLocks noChangeArrowheads="1"/>
            </p:cNvSpPr>
            <p:nvPr/>
          </p:nvSpPr>
          <p:spPr bwMode="auto">
            <a:xfrm>
              <a:off x="9155069" y="2549887"/>
              <a:ext cx="417934" cy="441706"/>
            </a:xfrm>
            <a:prstGeom prst="star5">
              <a:avLst/>
            </a:prstGeom>
            <a:solidFill>
              <a:srgbClr val="FFFF66"/>
            </a:solidFill>
            <a:ln w="9525">
              <a:noFill/>
              <a:miter lim="800000"/>
              <a:headEnd/>
              <a:tailEnd/>
            </a:ln>
            <a:effectLst/>
          </p:spPr>
          <p:txBody>
            <a:bodyPr wrap="none" anchor="ctr"/>
            <a:lstStyle/>
            <a:p>
              <a:pPr>
                <a:defRPr/>
              </a:pPr>
              <a:endParaRPr lang="en-US"/>
            </a:p>
          </p:txBody>
        </p:sp>
        <p:sp>
          <p:nvSpPr>
            <p:cNvPr id="30755" name="Line 14"/>
            <p:cNvSpPr>
              <a:spLocks noChangeShapeType="1"/>
            </p:cNvSpPr>
            <p:nvPr/>
          </p:nvSpPr>
          <p:spPr bwMode="auto">
            <a:xfrm flipV="1">
              <a:off x="6851984" y="3714386"/>
              <a:ext cx="3328654" cy="3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6" name="Rectangle 15"/>
            <p:cNvSpPr>
              <a:spLocks noChangeArrowheads="1"/>
            </p:cNvSpPr>
            <p:nvPr/>
          </p:nvSpPr>
          <p:spPr bwMode="auto">
            <a:xfrm>
              <a:off x="7335128" y="3563805"/>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7" name="Rectangle 16"/>
            <p:cNvSpPr>
              <a:spLocks noChangeArrowheads="1"/>
            </p:cNvSpPr>
            <p:nvPr/>
          </p:nvSpPr>
          <p:spPr bwMode="auto">
            <a:xfrm>
              <a:off x="7590039" y="3563805"/>
              <a:ext cx="103743"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8" name="Rectangle 17"/>
            <p:cNvSpPr>
              <a:spLocks noChangeArrowheads="1"/>
            </p:cNvSpPr>
            <p:nvPr/>
          </p:nvSpPr>
          <p:spPr bwMode="auto">
            <a:xfrm>
              <a:off x="7999080" y="3563805"/>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59" name="Rectangle 18"/>
            <p:cNvSpPr>
              <a:spLocks noChangeArrowheads="1"/>
            </p:cNvSpPr>
            <p:nvPr/>
          </p:nvSpPr>
          <p:spPr bwMode="auto">
            <a:xfrm>
              <a:off x="8763811" y="3563805"/>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0" name="Rectangle 19"/>
            <p:cNvSpPr>
              <a:spLocks noChangeArrowheads="1"/>
            </p:cNvSpPr>
            <p:nvPr/>
          </p:nvSpPr>
          <p:spPr bwMode="auto">
            <a:xfrm>
              <a:off x="9220278" y="3563805"/>
              <a:ext cx="655060"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1" name="Line 20"/>
            <p:cNvSpPr>
              <a:spLocks noChangeShapeType="1"/>
            </p:cNvSpPr>
            <p:nvPr/>
          </p:nvSpPr>
          <p:spPr bwMode="auto">
            <a:xfrm flipV="1">
              <a:off x="6857912" y="3269333"/>
              <a:ext cx="0" cy="4417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2" name="Line 21"/>
            <p:cNvSpPr>
              <a:spLocks noChangeShapeType="1"/>
            </p:cNvSpPr>
            <p:nvPr/>
          </p:nvSpPr>
          <p:spPr bwMode="auto">
            <a:xfrm>
              <a:off x="6878661" y="3252603"/>
              <a:ext cx="290479" cy="100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58" name="AutoShape 22"/>
            <p:cNvSpPr>
              <a:spLocks noChangeArrowheads="1"/>
            </p:cNvSpPr>
            <p:nvPr/>
          </p:nvSpPr>
          <p:spPr bwMode="auto">
            <a:xfrm>
              <a:off x="8639320" y="3476801"/>
              <a:ext cx="417934" cy="441706"/>
            </a:xfrm>
            <a:prstGeom prst="star5">
              <a:avLst/>
            </a:prstGeom>
            <a:solidFill>
              <a:srgbClr val="FF00FF"/>
            </a:solidFill>
            <a:ln w="9525">
              <a:noFill/>
              <a:miter lim="800000"/>
              <a:headEnd/>
              <a:tailEnd/>
            </a:ln>
            <a:effectLst/>
          </p:spPr>
          <p:txBody>
            <a:bodyPr wrap="none" anchor="ctr"/>
            <a:lstStyle/>
            <a:p>
              <a:pPr>
                <a:defRPr/>
              </a:pPr>
              <a:endParaRPr lang="en-US"/>
            </a:p>
          </p:txBody>
        </p:sp>
        <p:sp>
          <p:nvSpPr>
            <p:cNvPr id="30764" name="Line 23"/>
            <p:cNvSpPr>
              <a:spLocks noChangeShapeType="1"/>
            </p:cNvSpPr>
            <p:nvPr/>
          </p:nvSpPr>
          <p:spPr bwMode="auto">
            <a:xfrm flipV="1">
              <a:off x="6851984" y="4641300"/>
              <a:ext cx="3328654" cy="3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5" name="Rectangle 24"/>
            <p:cNvSpPr>
              <a:spLocks noChangeArrowheads="1"/>
            </p:cNvSpPr>
            <p:nvPr/>
          </p:nvSpPr>
          <p:spPr bwMode="auto">
            <a:xfrm>
              <a:off x="7335128" y="4490719"/>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6" name="Rectangle 25"/>
            <p:cNvSpPr>
              <a:spLocks noChangeArrowheads="1"/>
            </p:cNvSpPr>
            <p:nvPr/>
          </p:nvSpPr>
          <p:spPr bwMode="auto">
            <a:xfrm>
              <a:off x="7590039" y="4490719"/>
              <a:ext cx="103743"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7" name="Rectangle 26"/>
            <p:cNvSpPr>
              <a:spLocks noChangeArrowheads="1"/>
            </p:cNvSpPr>
            <p:nvPr/>
          </p:nvSpPr>
          <p:spPr bwMode="auto">
            <a:xfrm>
              <a:off x="7999080" y="4490719"/>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8" name="Rectangle 27"/>
            <p:cNvSpPr>
              <a:spLocks noChangeArrowheads="1"/>
            </p:cNvSpPr>
            <p:nvPr/>
          </p:nvSpPr>
          <p:spPr bwMode="auto">
            <a:xfrm>
              <a:off x="8763811" y="4490719"/>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69" name="Rectangle 28"/>
            <p:cNvSpPr>
              <a:spLocks noChangeArrowheads="1"/>
            </p:cNvSpPr>
            <p:nvPr/>
          </p:nvSpPr>
          <p:spPr bwMode="auto">
            <a:xfrm>
              <a:off x="9220278" y="4490719"/>
              <a:ext cx="655060"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0" name="Line 29"/>
            <p:cNvSpPr>
              <a:spLocks noChangeShapeType="1"/>
            </p:cNvSpPr>
            <p:nvPr/>
          </p:nvSpPr>
          <p:spPr bwMode="auto">
            <a:xfrm flipV="1">
              <a:off x="6857912" y="4196247"/>
              <a:ext cx="0" cy="4417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71" name="Line 30"/>
            <p:cNvSpPr>
              <a:spLocks noChangeShapeType="1"/>
            </p:cNvSpPr>
            <p:nvPr/>
          </p:nvSpPr>
          <p:spPr bwMode="auto">
            <a:xfrm>
              <a:off x="6878661" y="4179517"/>
              <a:ext cx="290479" cy="100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67" name="AutoShape 31"/>
            <p:cNvSpPr>
              <a:spLocks noChangeArrowheads="1"/>
            </p:cNvSpPr>
            <p:nvPr/>
          </p:nvSpPr>
          <p:spPr bwMode="auto">
            <a:xfrm>
              <a:off x="6789738" y="4403716"/>
              <a:ext cx="417934" cy="441706"/>
            </a:xfrm>
            <a:prstGeom prst="star5">
              <a:avLst/>
            </a:prstGeom>
            <a:solidFill>
              <a:srgbClr val="00FFFF"/>
            </a:solidFill>
            <a:ln w="9525">
              <a:noFill/>
              <a:miter lim="800000"/>
              <a:headEnd/>
              <a:tailEnd/>
            </a:ln>
            <a:effectLst/>
          </p:spPr>
          <p:txBody>
            <a:bodyPr wrap="none" anchor="ctr"/>
            <a:lstStyle/>
            <a:p>
              <a:pPr>
                <a:defRPr/>
              </a:pPr>
              <a:endParaRPr lang="en-US"/>
            </a:p>
          </p:txBody>
        </p:sp>
        <p:sp>
          <p:nvSpPr>
            <p:cNvPr id="30773" name="Line 32"/>
            <p:cNvSpPr>
              <a:spLocks noChangeShapeType="1"/>
            </p:cNvSpPr>
            <p:nvPr/>
          </p:nvSpPr>
          <p:spPr bwMode="auto">
            <a:xfrm flipV="1">
              <a:off x="6851984" y="5568214"/>
              <a:ext cx="3328654" cy="3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74" name="Rectangle 33"/>
            <p:cNvSpPr>
              <a:spLocks noChangeArrowheads="1"/>
            </p:cNvSpPr>
            <p:nvPr/>
          </p:nvSpPr>
          <p:spPr bwMode="auto">
            <a:xfrm>
              <a:off x="7335128" y="5417633"/>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5" name="Rectangle 34"/>
            <p:cNvSpPr>
              <a:spLocks noChangeArrowheads="1"/>
            </p:cNvSpPr>
            <p:nvPr/>
          </p:nvSpPr>
          <p:spPr bwMode="auto">
            <a:xfrm>
              <a:off x="7590039" y="5417633"/>
              <a:ext cx="103743"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6" name="Rectangle 35"/>
            <p:cNvSpPr>
              <a:spLocks noChangeArrowheads="1"/>
            </p:cNvSpPr>
            <p:nvPr/>
          </p:nvSpPr>
          <p:spPr bwMode="auto">
            <a:xfrm>
              <a:off x="7999080" y="5417633"/>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7" name="Rectangle 36"/>
            <p:cNvSpPr>
              <a:spLocks noChangeArrowheads="1"/>
            </p:cNvSpPr>
            <p:nvPr/>
          </p:nvSpPr>
          <p:spPr bwMode="auto">
            <a:xfrm>
              <a:off x="8763811" y="5417633"/>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8" name="Rectangle 37"/>
            <p:cNvSpPr>
              <a:spLocks noChangeArrowheads="1"/>
            </p:cNvSpPr>
            <p:nvPr/>
          </p:nvSpPr>
          <p:spPr bwMode="auto">
            <a:xfrm>
              <a:off x="9220278" y="5417633"/>
              <a:ext cx="655060"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79" name="Line 38"/>
            <p:cNvSpPr>
              <a:spLocks noChangeShapeType="1"/>
            </p:cNvSpPr>
            <p:nvPr/>
          </p:nvSpPr>
          <p:spPr bwMode="auto">
            <a:xfrm flipV="1">
              <a:off x="6857912" y="5123161"/>
              <a:ext cx="0" cy="4417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80" name="Line 39"/>
            <p:cNvSpPr>
              <a:spLocks noChangeShapeType="1"/>
            </p:cNvSpPr>
            <p:nvPr/>
          </p:nvSpPr>
          <p:spPr bwMode="auto">
            <a:xfrm>
              <a:off x="6878661" y="5106431"/>
              <a:ext cx="290479" cy="100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76" name="AutoShape 40"/>
            <p:cNvSpPr>
              <a:spLocks noChangeArrowheads="1"/>
            </p:cNvSpPr>
            <p:nvPr/>
          </p:nvSpPr>
          <p:spPr bwMode="auto">
            <a:xfrm>
              <a:off x="7856804" y="5330630"/>
              <a:ext cx="417934" cy="441706"/>
            </a:xfrm>
            <a:prstGeom prst="star5">
              <a:avLst/>
            </a:prstGeom>
            <a:solidFill>
              <a:srgbClr val="FF9900"/>
            </a:solidFill>
            <a:ln w="9525">
              <a:noFill/>
              <a:miter lim="800000"/>
              <a:headEnd/>
              <a:tailEnd/>
            </a:ln>
            <a:effectLst/>
          </p:spPr>
          <p:txBody>
            <a:bodyPr wrap="none" anchor="ctr"/>
            <a:lstStyle/>
            <a:p>
              <a:pPr>
                <a:defRPr/>
              </a:pPr>
              <a:endParaRPr lang="en-US"/>
            </a:p>
          </p:txBody>
        </p:sp>
        <p:sp>
          <p:nvSpPr>
            <p:cNvPr id="30782" name="Line 41"/>
            <p:cNvSpPr>
              <a:spLocks noChangeShapeType="1"/>
            </p:cNvSpPr>
            <p:nvPr/>
          </p:nvSpPr>
          <p:spPr bwMode="auto">
            <a:xfrm flipV="1">
              <a:off x="6851984" y="6495128"/>
              <a:ext cx="3328654" cy="3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83" name="Rectangle 42"/>
            <p:cNvSpPr>
              <a:spLocks noChangeArrowheads="1"/>
            </p:cNvSpPr>
            <p:nvPr/>
          </p:nvSpPr>
          <p:spPr bwMode="auto">
            <a:xfrm>
              <a:off x="7335128" y="6344547"/>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84" name="Rectangle 43"/>
            <p:cNvSpPr>
              <a:spLocks noChangeArrowheads="1"/>
            </p:cNvSpPr>
            <p:nvPr/>
          </p:nvSpPr>
          <p:spPr bwMode="auto">
            <a:xfrm>
              <a:off x="7590039" y="6344547"/>
              <a:ext cx="103743"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85" name="Rectangle 44"/>
            <p:cNvSpPr>
              <a:spLocks noChangeArrowheads="1"/>
            </p:cNvSpPr>
            <p:nvPr/>
          </p:nvSpPr>
          <p:spPr bwMode="auto">
            <a:xfrm>
              <a:off x="7999080" y="6344547"/>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86" name="Rectangle 45"/>
            <p:cNvSpPr>
              <a:spLocks noChangeArrowheads="1"/>
            </p:cNvSpPr>
            <p:nvPr/>
          </p:nvSpPr>
          <p:spPr bwMode="auto">
            <a:xfrm>
              <a:off x="8763811" y="6344547"/>
              <a:ext cx="100778" cy="321241"/>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87" name="Rectangle 46"/>
            <p:cNvSpPr>
              <a:spLocks noChangeArrowheads="1"/>
            </p:cNvSpPr>
            <p:nvPr/>
          </p:nvSpPr>
          <p:spPr bwMode="auto">
            <a:xfrm>
              <a:off x="9220278" y="6344547"/>
              <a:ext cx="655060" cy="32458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88" name="Line 47"/>
            <p:cNvSpPr>
              <a:spLocks noChangeShapeType="1"/>
            </p:cNvSpPr>
            <p:nvPr/>
          </p:nvSpPr>
          <p:spPr bwMode="auto">
            <a:xfrm flipV="1">
              <a:off x="6857912" y="6050076"/>
              <a:ext cx="0" cy="4417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89" name="Line 48"/>
            <p:cNvSpPr>
              <a:spLocks noChangeShapeType="1"/>
            </p:cNvSpPr>
            <p:nvPr/>
          </p:nvSpPr>
          <p:spPr bwMode="auto">
            <a:xfrm>
              <a:off x="6878661" y="6033345"/>
              <a:ext cx="290479" cy="100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85" name="AutoShape 49"/>
            <p:cNvSpPr>
              <a:spLocks noChangeArrowheads="1"/>
            </p:cNvSpPr>
            <p:nvPr/>
          </p:nvSpPr>
          <p:spPr bwMode="auto">
            <a:xfrm>
              <a:off x="9741955" y="6257544"/>
              <a:ext cx="417934" cy="441706"/>
            </a:xfrm>
            <a:prstGeom prst="star5">
              <a:avLst/>
            </a:prstGeom>
            <a:solidFill>
              <a:srgbClr val="FF0000"/>
            </a:solidFill>
            <a:ln w="9525">
              <a:noFill/>
              <a:miter lim="800000"/>
              <a:headEnd/>
              <a:tailEnd/>
            </a:ln>
            <a:effectLst/>
          </p:spPr>
          <p:txBody>
            <a:bodyPr wrap="none" anchor="ctr"/>
            <a:lstStyle/>
            <a:p>
              <a:pPr>
                <a:defRPr/>
              </a:pPr>
              <a:endParaRPr lang="en-US"/>
            </a:p>
          </p:txBody>
        </p:sp>
      </p:grpSp>
      <p:grpSp>
        <p:nvGrpSpPr>
          <p:cNvPr id="30724" name="Group 68"/>
          <p:cNvGrpSpPr>
            <a:grpSpLocks/>
          </p:cNvGrpSpPr>
          <p:nvPr/>
        </p:nvGrpSpPr>
        <p:grpSpPr bwMode="auto">
          <a:xfrm>
            <a:off x="2052639" y="2327276"/>
            <a:ext cx="3475037" cy="4435475"/>
            <a:chOff x="1093" y="2858"/>
            <a:chExt cx="1117" cy="1402"/>
          </a:xfrm>
        </p:grpSpPr>
        <p:pic>
          <p:nvPicPr>
            <p:cNvPr id="30727" name="Picture 4" descr="chromo035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 y="2858"/>
              <a:ext cx="1117"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6" name="AutoShape 50"/>
            <p:cNvSpPr>
              <a:spLocks noChangeArrowheads="1"/>
            </p:cNvSpPr>
            <p:nvPr/>
          </p:nvSpPr>
          <p:spPr bwMode="auto">
            <a:xfrm>
              <a:off x="1217" y="3023"/>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91187" name="AutoShape 51"/>
            <p:cNvSpPr>
              <a:spLocks noChangeArrowheads="1"/>
            </p:cNvSpPr>
            <p:nvPr/>
          </p:nvSpPr>
          <p:spPr bwMode="auto">
            <a:xfrm>
              <a:off x="1343" y="2864"/>
              <a:ext cx="80" cy="63"/>
            </a:xfrm>
            <a:prstGeom prst="star5">
              <a:avLst/>
            </a:prstGeom>
            <a:solidFill>
              <a:srgbClr val="FF6600"/>
            </a:solidFill>
            <a:ln w="9525">
              <a:solidFill>
                <a:schemeClr val="tx1"/>
              </a:solidFill>
              <a:miter lim="800000"/>
              <a:headEnd/>
              <a:tailEnd/>
            </a:ln>
            <a:effectLst/>
          </p:spPr>
          <p:txBody>
            <a:bodyPr wrap="none" anchor="ctr"/>
            <a:lstStyle/>
            <a:p>
              <a:pPr>
                <a:defRPr/>
              </a:pPr>
              <a:endParaRPr lang="en-US"/>
            </a:p>
          </p:txBody>
        </p:sp>
        <p:sp>
          <p:nvSpPr>
            <p:cNvPr id="91188" name="AutoShape 52"/>
            <p:cNvSpPr>
              <a:spLocks noChangeArrowheads="1"/>
            </p:cNvSpPr>
            <p:nvPr/>
          </p:nvSpPr>
          <p:spPr bwMode="auto">
            <a:xfrm>
              <a:off x="1533" y="3064"/>
              <a:ext cx="80" cy="63"/>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91189" name="AutoShape 53"/>
            <p:cNvSpPr>
              <a:spLocks noChangeArrowheads="1"/>
            </p:cNvSpPr>
            <p:nvPr/>
          </p:nvSpPr>
          <p:spPr bwMode="auto">
            <a:xfrm>
              <a:off x="1117" y="3474"/>
              <a:ext cx="80" cy="63"/>
            </a:xfrm>
            <a:prstGeom prst="star5">
              <a:avLst/>
            </a:prstGeom>
            <a:solidFill>
              <a:srgbClr val="FF00FF"/>
            </a:solidFill>
            <a:ln w="9525">
              <a:solidFill>
                <a:schemeClr val="tx1"/>
              </a:solidFill>
              <a:miter lim="800000"/>
              <a:headEnd/>
              <a:tailEnd/>
            </a:ln>
            <a:effectLst/>
          </p:spPr>
          <p:txBody>
            <a:bodyPr wrap="none" anchor="ctr"/>
            <a:lstStyle/>
            <a:p>
              <a:pPr>
                <a:defRPr/>
              </a:pPr>
              <a:endParaRPr lang="en-US"/>
            </a:p>
          </p:txBody>
        </p:sp>
        <p:sp>
          <p:nvSpPr>
            <p:cNvPr id="91190" name="AutoShape 54"/>
            <p:cNvSpPr>
              <a:spLocks noChangeArrowheads="1"/>
            </p:cNvSpPr>
            <p:nvPr/>
          </p:nvSpPr>
          <p:spPr bwMode="auto">
            <a:xfrm>
              <a:off x="1633" y="3298"/>
              <a:ext cx="80" cy="63"/>
            </a:xfrm>
            <a:prstGeom prst="star5">
              <a:avLst/>
            </a:prstGeom>
            <a:solidFill>
              <a:srgbClr val="339966"/>
            </a:solidFill>
            <a:ln w="9525">
              <a:solidFill>
                <a:schemeClr val="tx1"/>
              </a:solidFill>
              <a:miter lim="800000"/>
              <a:headEnd/>
              <a:tailEnd/>
            </a:ln>
            <a:effectLst/>
          </p:spPr>
          <p:txBody>
            <a:bodyPr wrap="none" anchor="ctr"/>
            <a:lstStyle/>
            <a:p>
              <a:pPr>
                <a:defRPr/>
              </a:pPr>
              <a:endParaRPr lang="en-US"/>
            </a:p>
          </p:txBody>
        </p:sp>
        <p:sp>
          <p:nvSpPr>
            <p:cNvPr id="91191" name="AutoShape 55"/>
            <p:cNvSpPr>
              <a:spLocks noChangeArrowheads="1"/>
            </p:cNvSpPr>
            <p:nvPr/>
          </p:nvSpPr>
          <p:spPr bwMode="auto">
            <a:xfrm>
              <a:off x="1408" y="3505"/>
              <a:ext cx="80" cy="63"/>
            </a:xfrm>
            <a:prstGeom prst="star5">
              <a:avLst/>
            </a:prstGeom>
            <a:solidFill>
              <a:srgbClr val="3366FF"/>
            </a:solidFill>
            <a:ln w="9525">
              <a:solidFill>
                <a:schemeClr val="tx1"/>
              </a:solidFill>
              <a:miter lim="800000"/>
              <a:headEnd/>
              <a:tailEnd/>
            </a:ln>
            <a:effectLst/>
          </p:spPr>
          <p:txBody>
            <a:bodyPr wrap="none" anchor="ctr"/>
            <a:lstStyle/>
            <a:p>
              <a:pPr>
                <a:defRPr/>
              </a:pPr>
              <a:endParaRPr lang="en-US"/>
            </a:p>
          </p:txBody>
        </p:sp>
        <p:sp>
          <p:nvSpPr>
            <p:cNvPr id="91192" name="AutoShape 56"/>
            <p:cNvSpPr>
              <a:spLocks noChangeArrowheads="1"/>
            </p:cNvSpPr>
            <p:nvPr/>
          </p:nvSpPr>
          <p:spPr bwMode="auto">
            <a:xfrm>
              <a:off x="1622" y="3484"/>
              <a:ext cx="80" cy="63"/>
            </a:xfrm>
            <a:prstGeom prst="star5">
              <a:avLst/>
            </a:prstGeom>
            <a:solidFill>
              <a:srgbClr val="FFCC99"/>
            </a:solidFill>
            <a:ln w="9525">
              <a:solidFill>
                <a:schemeClr val="tx1"/>
              </a:solidFill>
              <a:miter lim="800000"/>
              <a:headEnd/>
              <a:tailEnd/>
            </a:ln>
            <a:effectLst/>
          </p:spPr>
          <p:txBody>
            <a:bodyPr wrap="none" anchor="ctr"/>
            <a:lstStyle/>
            <a:p>
              <a:pPr>
                <a:defRPr/>
              </a:pPr>
              <a:endParaRPr lang="en-US"/>
            </a:p>
          </p:txBody>
        </p:sp>
        <p:sp>
          <p:nvSpPr>
            <p:cNvPr id="91193" name="AutoShape 57"/>
            <p:cNvSpPr>
              <a:spLocks noChangeArrowheads="1"/>
            </p:cNvSpPr>
            <p:nvPr/>
          </p:nvSpPr>
          <p:spPr bwMode="auto">
            <a:xfrm>
              <a:off x="2021" y="3218"/>
              <a:ext cx="80" cy="63"/>
            </a:xfrm>
            <a:prstGeom prst="star5">
              <a:avLst/>
            </a:prstGeom>
            <a:solidFill>
              <a:srgbClr val="FF0000"/>
            </a:solidFill>
            <a:ln w="9525">
              <a:solidFill>
                <a:schemeClr val="tx1"/>
              </a:solidFill>
              <a:miter lim="800000"/>
              <a:headEnd/>
              <a:tailEnd/>
            </a:ln>
            <a:effectLst/>
          </p:spPr>
          <p:txBody>
            <a:bodyPr wrap="none" anchor="ctr"/>
            <a:lstStyle/>
            <a:p>
              <a:pPr>
                <a:defRPr/>
              </a:pPr>
              <a:endParaRPr lang="en-US"/>
            </a:p>
          </p:txBody>
        </p:sp>
        <p:sp>
          <p:nvSpPr>
            <p:cNvPr id="91194" name="AutoShape 58"/>
            <p:cNvSpPr>
              <a:spLocks noChangeArrowheads="1"/>
            </p:cNvSpPr>
            <p:nvPr/>
          </p:nvSpPr>
          <p:spPr bwMode="auto">
            <a:xfrm>
              <a:off x="1859" y="2931"/>
              <a:ext cx="80" cy="63"/>
            </a:xfrm>
            <a:prstGeom prst="star5">
              <a:avLst/>
            </a:prstGeom>
            <a:solidFill>
              <a:schemeClr val="folHlink"/>
            </a:solidFill>
            <a:ln w="9525">
              <a:solidFill>
                <a:schemeClr val="tx1"/>
              </a:solidFill>
              <a:miter lim="800000"/>
              <a:headEnd/>
              <a:tailEnd/>
            </a:ln>
            <a:effectLst/>
          </p:spPr>
          <p:txBody>
            <a:bodyPr wrap="none" anchor="ctr"/>
            <a:lstStyle/>
            <a:p>
              <a:pPr>
                <a:defRPr/>
              </a:pPr>
              <a:endParaRPr lang="en-US"/>
            </a:p>
          </p:txBody>
        </p:sp>
        <p:sp>
          <p:nvSpPr>
            <p:cNvPr id="91195" name="AutoShape 59"/>
            <p:cNvSpPr>
              <a:spLocks noChangeArrowheads="1"/>
            </p:cNvSpPr>
            <p:nvPr/>
          </p:nvSpPr>
          <p:spPr bwMode="auto">
            <a:xfrm>
              <a:off x="1899" y="3542"/>
              <a:ext cx="80" cy="63"/>
            </a:xfrm>
            <a:prstGeom prst="star5">
              <a:avLst/>
            </a:prstGeom>
            <a:solidFill>
              <a:srgbClr val="99CC00"/>
            </a:solidFill>
            <a:ln w="9525">
              <a:solidFill>
                <a:schemeClr val="tx1"/>
              </a:solidFill>
              <a:miter lim="800000"/>
              <a:headEnd/>
              <a:tailEnd/>
            </a:ln>
            <a:effectLst/>
          </p:spPr>
          <p:txBody>
            <a:bodyPr wrap="none" anchor="ctr"/>
            <a:lstStyle/>
            <a:p>
              <a:pPr>
                <a:defRPr/>
              </a:pPr>
              <a:endParaRPr lang="en-US"/>
            </a:p>
          </p:txBody>
        </p:sp>
        <p:sp>
          <p:nvSpPr>
            <p:cNvPr id="91196" name="AutoShape 60"/>
            <p:cNvSpPr>
              <a:spLocks noChangeArrowheads="1"/>
            </p:cNvSpPr>
            <p:nvPr/>
          </p:nvSpPr>
          <p:spPr bwMode="auto">
            <a:xfrm>
              <a:off x="1360" y="3760"/>
              <a:ext cx="80" cy="63"/>
            </a:xfrm>
            <a:prstGeom prst="star5">
              <a:avLst/>
            </a:prstGeom>
            <a:solidFill>
              <a:srgbClr val="00FFFF"/>
            </a:solidFill>
            <a:ln w="9525">
              <a:solidFill>
                <a:schemeClr val="tx1"/>
              </a:solidFill>
              <a:miter lim="800000"/>
              <a:headEnd/>
              <a:tailEnd/>
            </a:ln>
            <a:effectLst/>
          </p:spPr>
          <p:txBody>
            <a:bodyPr wrap="none" anchor="ctr"/>
            <a:lstStyle/>
            <a:p>
              <a:pPr>
                <a:defRPr/>
              </a:pPr>
              <a:endParaRPr lang="en-US"/>
            </a:p>
          </p:txBody>
        </p:sp>
        <p:sp>
          <p:nvSpPr>
            <p:cNvPr id="91197" name="AutoShape 61"/>
            <p:cNvSpPr>
              <a:spLocks noChangeArrowheads="1"/>
            </p:cNvSpPr>
            <p:nvPr/>
          </p:nvSpPr>
          <p:spPr bwMode="auto">
            <a:xfrm>
              <a:off x="1806" y="4049"/>
              <a:ext cx="80" cy="63"/>
            </a:xfrm>
            <a:prstGeom prst="star5">
              <a:avLst/>
            </a:prstGeom>
            <a:solidFill>
              <a:srgbClr val="FFCC00"/>
            </a:solidFill>
            <a:ln w="9525">
              <a:solidFill>
                <a:schemeClr val="tx1"/>
              </a:solidFill>
              <a:miter lim="800000"/>
              <a:headEnd/>
              <a:tailEnd/>
            </a:ln>
            <a:effectLst/>
          </p:spPr>
          <p:txBody>
            <a:bodyPr wrap="none" anchor="ctr"/>
            <a:lstStyle/>
            <a:p>
              <a:pPr>
                <a:defRPr/>
              </a:pPr>
              <a:endParaRPr lang="en-US"/>
            </a:p>
          </p:txBody>
        </p:sp>
        <p:sp>
          <p:nvSpPr>
            <p:cNvPr id="91198" name="AutoShape 62"/>
            <p:cNvSpPr>
              <a:spLocks noChangeArrowheads="1"/>
            </p:cNvSpPr>
            <p:nvPr/>
          </p:nvSpPr>
          <p:spPr bwMode="auto">
            <a:xfrm>
              <a:off x="1591" y="3845"/>
              <a:ext cx="80" cy="63"/>
            </a:xfrm>
            <a:prstGeom prst="star5">
              <a:avLst/>
            </a:prstGeom>
            <a:solidFill>
              <a:srgbClr val="CCFFFF"/>
            </a:solidFill>
            <a:ln w="9525">
              <a:solidFill>
                <a:schemeClr val="tx1"/>
              </a:solidFill>
              <a:miter lim="800000"/>
              <a:headEnd/>
              <a:tailEnd/>
            </a:ln>
            <a:effectLst/>
          </p:spPr>
          <p:txBody>
            <a:bodyPr wrap="none" anchor="ctr"/>
            <a:lstStyle/>
            <a:p>
              <a:pPr>
                <a:defRPr/>
              </a:pPr>
              <a:endParaRPr lang="en-US"/>
            </a:p>
          </p:txBody>
        </p:sp>
        <p:sp>
          <p:nvSpPr>
            <p:cNvPr id="91199" name="AutoShape 63"/>
            <p:cNvSpPr>
              <a:spLocks noChangeArrowheads="1"/>
            </p:cNvSpPr>
            <p:nvPr/>
          </p:nvSpPr>
          <p:spPr bwMode="auto">
            <a:xfrm>
              <a:off x="1814" y="3801"/>
              <a:ext cx="80" cy="63"/>
            </a:xfrm>
            <a:prstGeom prst="star5">
              <a:avLst/>
            </a:prstGeom>
            <a:solidFill>
              <a:srgbClr val="993366"/>
            </a:solidFill>
            <a:ln w="9525">
              <a:solidFill>
                <a:schemeClr val="tx1"/>
              </a:solidFill>
              <a:miter lim="800000"/>
              <a:headEnd/>
              <a:tailEnd/>
            </a:ln>
            <a:effectLst/>
          </p:spPr>
          <p:txBody>
            <a:bodyPr wrap="none" anchor="ctr"/>
            <a:lstStyle/>
            <a:p>
              <a:pPr>
                <a:defRPr/>
              </a:pPr>
              <a:endParaRPr lang="en-US"/>
            </a:p>
          </p:txBody>
        </p:sp>
        <p:sp>
          <p:nvSpPr>
            <p:cNvPr id="91200" name="AutoShape 64"/>
            <p:cNvSpPr>
              <a:spLocks noChangeArrowheads="1"/>
            </p:cNvSpPr>
            <p:nvPr/>
          </p:nvSpPr>
          <p:spPr bwMode="auto">
            <a:xfrm>
              <a:off x="2091" y="3839"/>
              <a:ext cx="80" cy="63"/>
            </a:xfrm>
            <a:prstGeom prst="star5">
              <a:avLst/>
            </a:prstGeom>
            <a:solidFill>
              <a:srgbClr val="FF99FF"/>
            </a:solidFill>
            <a:ln w="9525">
              <a:solidFill>
                <a:schemeClr val="tx1"/>
              </a:solidFill>
              <a:miter lim="800000"/>
              <a:headEnd/>
              <a:tailEnd/>
            </a:ln>
            <a:effectLst/>
          </p:spPr>
          <p:txBody>
            <a:bodyPr wrap="none" anchor="ctr"/>
            <a:lstStyle/>
            <a:p>
              <a:pPr>
                <a:defRPr/>
              </a:pPr>
              <a:endParaRPr lang="en-US"/>
            </a:p>
          </p:txBody>
        </p:sp>
        <p:sp>
          <p:nvSpPr>
            <p:cNvPr id="91201" name="AutoShape 65"/>
            <p:cNvSpPr>
              <a:spLocks noChangeArrowheads="1"/>
            </p:cNvSpPr>
            <p:nvPr/>
          </p:nvSpPr>
          <p:spPr bwMode="auto">
            <a:xfrm>
              <a:off x="1135" y="3832"/>
              <a:ext cx="80" cy="63"/>
            </a:xfrm>
            <a:prstGeom prst="star5">
              <a:avLst/>
            </a:prstGeom>
            <a:solidFill>
              <a:srgbClr val="CCFFCC"/>
            </a:solidFill>
            <a:ln w="9525">
              <a:solidFill>
                <a:schemeClr val="tx1"/>
              </a:solidFill>
              <a:miter lim="800000"/>
              <a:headEnd/>
              <a:tailEnd/>
            </a:ln>
            <a:effectLst/>
          </p:spPr>
          <p:txBody>
            <a:bodyPr wrap="none" anchor="ctr"/>
            <a:lstStyle/>
            <a:p>
              <a:pPr>
                <a:defRPr/>
              </a:pPr>
              <a:endParaRPr lang="en-US"/>
            </a:p>
          </p:txBody>
        </p:sp>
        <p:sp>
          <p:nvSpPr>
            <p:cNvPr id="91202" name="AutoShape 66"/>
            <p:cNvSpPr>
              <a:spLocks noChangeArrowheads="1"/>
            </p:cNvSpPr>
            <p:nvPr/>
          </p:nvSpPr>
          <p:spPr bwMode="auto">
            <a:xfrm>
              <a:off x="2032" y="3566"/>
              <a:ext cx="80" cy="63"/>
            </a:xfrm>
            <a:prstGeom prst="star5">
              <a:avLst/>
            </a:prstGeom>
            <a:solidFill>
              <a:srgbClr val="9AA7CC"/>
            </a:solidFill>
            <a:ln w="9525">
              <a:solidFill>
                <a:schemeClr val="tx1"/>
              </a:solidFill>
              <a:miter lim="800000"/>
              <a:headEnd/>
              <a:tailEnd/>
            </a:ln>
            <a:effectLst/>
          </p:spPr>
          <p:txBody>
            <a:bodyPr wrap="none" anchor="ctr"/>
            <a:lstStyle/>
            <a:p>
              <a:pPr>
                <a:defRPr/>
              </a:pPr>
              <a:endParaRPr lang="en-US"/>
            </a:p>
          </p:txBody>
        </p:sp>
        <p:sp>
          <p:nvSpPr>
            <p:cNvPr id="91203" name="AutoShape 67"/>
            <p:cNvSpPr>
              <a:spLocks noChangeArrowheads="1"/>
            </p:cNvSpPr>
            <p:nvPr/>
          </p:nvSpPr>
          <p:spPr bwMode="auto">
            <a:xfrm>
              <a:off x="1567" y="3304"/>
              <a:ext cx="80" cy="63"/>
            </a:xfrm>
            <a:prstGeom prst="star5">
              <a:avLst/>
            </a:prstGeom>
            <a:solidFill>
              <a:srgbClr val="339966"/>
            </a:solidFill>
            <a:ln w="9525">
              <a:solidFill>
                <a:schemeClr val="tx1"/>
              </a:solidFill>
              <a:miter lim="800000"/>
              <a:headEnd/>
              <a:tailEnd/>
            </a:ln>
            <a:effectLst/>
          </p:spPr>
          <p:txBody>
            <a:bodyPr wrap="none" anchor="ctr"/>
            <a:lstStyle/>
            <a:p>
              <a:pPr>
                <a:defRPr/>
              </a:pPr>
              <a:endParaRPr lang="en-US"/>
            </a:p>
          </p:txBody>
        </p:sp>
      </p:grpSp>
      <p:sp>
        <p:nvSpPr>
          <p:cNvPr id="30725" name="Text Box 70"/>
          <p:cNvSpPr txBox="1">
            <a:spLocks noChangeArrowheads="1"/>
          </p:cNvSpPr>
          <p:nvPr/>
        </p:nvSpPr>
        <p:spPr bwMode="auto">
          <a:xfrm>
            <a:off x="1952625" y="1576388"/>
            <a:ext cx="3845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a:latin typeface="Avenir Book" panose="02000503020000020003" pitchFamily="2" charset="0"/>
              </a:rPr>
              <a:t>Genetic Heterogeneity</a:t>
            </a:r>
          </a:p>
        </p:txBody>
      </p:sp>
      <p:sp>
        <p:nvSpPr>
          <p:cNvPr id="30726" name="Text Box 71"/>
          <p:cNvSpPr txBox="1">
            <a:spLocks noChangeArrowheads="1"/>
          </p:cNvSpPr>
          <p:nvPr/>
        </p:nvSpPr>
        <p:spPr bwMode="auto">
          <a:xfrm>
            <a:off x="6613526" y="1576388"/>
            <a:ext cx="35541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800">
                <a:latin typeface="Avenir Book" panose="02000503020000020003" pitchFamily="2" charset="0"/>
              </a:rPr>
              <a:t>Allelic Heterogeneity</a:t>
            </a:r>
          </a:p>
        </p:txBody>
      </p:sp>
      <p:sp>
        <p:nvSpPr>
          <p:cNvPr id="72"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Tree>
    <p:extLst>
      <p:ext uri="{BB962C8B-B14F-4D97-AF65-F5344CB8AC3E}">
        <p14:creationId xmlns:p14="http://schemas.microsoft.com/office/powerpoint/2010/main" val="230650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304800" y="1244600"/>
            <a:ext cx="11277600" cy="4525963"/>
          </a:xfrm>
        </p:spPr>
        <p:txBody>
          <a:bodyPr/>
          <a:lstStyle/>
          <a:p>
            <a:pPr eaLnBrk="1" hangingPunct="1"/>
            <a:r>
              <a:rPr lang="en-US" dirty="0">
                <a:latin typeface="Avenir Book" panose="02000503020000020003" pitchFamily="2" charset="0"/>
              </a:rPr>
              <a:t>No clear segregation pattern in families</a:t>
            </a:r>
          </a:p>
          <a:p>
            <a:pPr eaLnBrk="1" hangingPunct="1"/>
            <a:r>
              <a:rPr lang="en-US" dirty="0">
                <a:latin typeface="Avenir Book" panose="02000503020000020003" pitchFamily="2" charset="0"/>
              </a:rPr>
              <a:t>Genetic heterogeneity</a:t>
            </a:r>
          </a:p>
          <a:p>
            <a:pPr eaLnBrk="1" hangingPunct="1"/>
            <a:r>
              <a:rPr lang="en-US" dirty="0">
                <a:latin typeface="Avenir Book" panose="02000503020000020003" pitchFamily="2" charset="0"/>
              </a:rPr>
              <a:t>Allelic heterogeneity</a:t>
            </a:r>
          </a:p>
          <a:p>
            <a:pPr eaLnBrk="1" hangingPunct="1"/>
            <a:r>
              <a:rPr lang="en-US" dirty="0" err="1">
                <a:latin typeface="Avenir Book" panose="02000503020000020003" pitchFamily="2" charset="0"/>
              </a:rPr>
              <a:t>GxG</a:t>
            </a:r>
            <a:r>
              <a:rPr lang="en-US" dirty="0">
                <a:latin typeface="Avenir Book" panose="02000503020000020003" pitchFamily="2" charset="0"/>
              </a:rPr>
              <a:t>, </a:t>
            </a:r>
            <a:r>
              <a:rPr lang="en-US" dirty="0" err="1">
                <a:latin typeface="Avenir Book" panose="02000503020000020003" pitchFamily="2" charset="0"/>
              </a:rPr>
              <a:t>GxE</a:t>
            </a:r>
            <a:endParaRPr lang="en-US" dirty="0">
              <a:latin typeface="Avenir Book" panose="02000503020000020003" pitchFamily="2" charset="0"/>
            </a:endParaRPr>
          </a:p>
          <a:p>
            <a:pPr eaLnBrk="1" hangingPunct="1"/>
            <a:r>
              <a:rPr lang="en-US" dirty="0">
                <a:latin typeface="Avenir Book" panose="02000503020000020003" pitchFamily="2" charset="0"/>
              </a:rPr>
              <a:t>Low penetrance, variable expressivity</a:t>
            </a:r>
          </a:p>
          <a:p>
            <a:pPr eaLnBrk="1" hangingPunct="1"/>
            <a:r>
              <a:rPr lang="en-US" dirty="0">
                <a:latin typeface="Avenir Book" panose="02000503020000020003" pitchFamily="2" charset="0"/>
              </a:rPr>
              <a:t>Difficult to measure/define phenotype</a:t>
            </a:r>
          </a:p>
          <a:p>
            <a:pPr eaLnBrk="1" hangingPunct="1"/>
            <a:r>
              <a:rPr lang="en-US" dirty="0">
                <a:latin typeface="Avenir Book" panose="02000503020000020003" pitchFamily="2" charset="0"/>
              </a:rPr>
              <a:t>Common polymorphism and rare variant</a:t>
            </a:r>
          </a:p>
        </p:txBody>
      </p:sp>
      <p:sp>
        <p:nvSpPr>
          <p:cNvPr id="5"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Tree>
    <p:extLst>
      <p:ext uri="{BB962C8B-B14F-4D97-AF65-F5344CB8AC3E}">
        <p14:creationId xmlns:p14="http://schemas.microsoft.com/office/powerpoint/2010/main" val="39689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3"/>
          <p:cNvSpPr>
            <a:spLocks noGrp="1" noChangeArrowheads="1"/>
          </p:cNvSpPr>
          <p:nvPr>
            <p:ph type="body" idx="1"/>
          </p:nvPr>
        </p:nvSpPr>
        <p:spPr>
          <a:xfrm>
            <a:off x="1917700" y="1930400"/>
            <a:ext cx="3060700" cy="1498600"/>
          </a:xfrm>
        </p:spPr>
        <p:txBody>
          <a:bodyPr/>
          <a:lstStyle/>
          <a:p>
            <a:pPr algn="ctr" eaLnBrk="1" hangingPunct="1">
              <a:buFont typeface="Wingdings" pitchFamily="2" charset="2"/>
              <a:buNone/>
            </a:pPr>
            <a:r>
              <a:rPr lang="en-US">
                <a:latin typeface="Avenir Book" panose="02000503020000020003" pitchFamily="2" charset="0"/>
              </a:rPr>
              <a:t>Common </a:t>
            </a:r>
          </a:p>
          <a:p>
            <a:pPr algn="ctr" eaLnBrk="1" hangingPunct="1">
              <a:buFont typeface="Wingdings" pitchFamily="2" charset="2"/>
              <a:buNone/>
            </a:pPr>
            <a:r>
              <a:rPr lang="en-US">
                <a:latin typeface="Avenir Book" panose="02000503020000020003" pitchFamily="2" charset="0"/>
              </a:rPr>
              <a:t>polymorphism</a:t>
            </a:r>
          </a:p>
        </p:txBody>
      </p:sp>
      <p:grpSp>
        <p:nvGrpSpPr>
          <p:cNvPr id="34887" name="Group 143"/>
          <p:cNvGrpSpPr>
            <a:grpSpLocks/>
          </p:cNvGrpSpPr>
          <p:nvPr/>
        </p:nvGrpSpPr>
        <p:grpSpPr bwMode="auto">
          <a:xfrm>
            <a:off x="4938714" y="1776414"/>
            <a:ext cx="4829175" cy="2206625"/>
            <a:chOff x="543" y="3095"/>
            <a:chExt cx="2219" cy="1014"/>
          </a:xfrm>
        </p:grpSpPr>
        <p:sp>
          <p:nvSpPr>
            <p:cNvPr id="34892" name="Oval 27"/>
            <p:cNvSpPr>
              <a:spLocks noChangeArrowheads="1"/>
            </p:cNvSpPr>
            <p:nvPr/>
          </p:nvSpPr>
          <p:spPr bwMode="auto">
            <a:xfrm>
              <a:off x="561" y="3108"/>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93" name="Oval 28"/>
            <p:cNvSpPr>
              <a:spLocks noChangeArrowheads="1"/>
            </p:cNvSpPr>
            <p:nvPr/>
          </p:nvSpPr>
          <p:spPr bwMode="auto">
            <a:xfrm>
              <a:off x="786" y="3321"/>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94" name="Oval 29"/>
            <p:cNvSpPr>
              <a:spLocks noChangeArrowheads="1"/>
            </p:cNvSpPr>
            <p:nvPr/>
          </p:nvSpPr>
          <p:spPr bwMode="auto">
            <a:xfrm>
              <a:off x="1231" y="3522"/>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95" name="Oval 30"/>
            <p:cNvSpPr>
              <a:spLocks noChangeArrowheads="1"/>
            </p:cNvSpPr>
            <p:nvPr/>
          </p:nvSpPr>
          <p:spPr bwMode="auto">
            <a:xfrm>
              <a:off x="1024" y="3521"/>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96" name="Oval 31"/>
            <p:cNvSpPr>
              <a:spLocks noChangeArrowheads="1"/>
            </p:cNvSpPr>
            <p:nvPr/>
          </p:nvSpPr>
          <p:spPr bwMode="auto">
            <a:xfrm>
              <a:off x="791" y="3707"/>
              <a:ext cx="163" cy="163"/>
            </a:xfrm>
            <a:prstGeom prst="ellipse">
              <a:avLst/>
            </a:prstGeom>
            <a:solidFill>
              <a:schemeClr val="tx2"/>
            </a:solidFill>
            <a:ln w="9525">
              <a:solidFill>
                <a:schemeClr val="tx1"/>
              </a:solidFill>
              <a:round/>
              <a:headEnd/>
              <a:tailEnd/>
            </a:ln>
          </p:spPr>
          <p:txBody>
            <a:bodyPr wrap="none" anchor="ctr"/>
            <a:lstStyle/>
            <a:p>
              <a:endParaRPr lang="en-US"/>
            </a:p>
          </p:txBody>
        </p:sp>
        <p:pic>
          <p:nvPicPr>
            <p:cNvPr id="34897" name="Picture 34"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549" y="3526"/>
              <a:ext cx="1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98" name="Picture 35"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651" b="15564"/>
            <a:stretch>
              <a:fillRect/>
            </a:stretch>
          </p:blipFill>
          <p:spPr bwMode="auto">
            <a:xfrm>
              <a:off x="543" y="3322"/>
              <a:ext cx="20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99" name="Picture 36"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143" b="15564"/>
            <a:stretch>
              <a:fillRect/>
            </a:stretch>
          </p:blipFill>
          <p:spPr bwMode="auto">
            <a:xfrm>
              <a:off x="773" y="3526"/>
              <a:ext cx="21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0" name="Picture 37"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084" b="14462"/>
            <a:stretch>
              <a:fillRect/>
            </a:stretch>
          </p:blipFill>
          <p:spPr bwMode="auto">
            <a:xfrm>
              <a:off x="763" y="3105"/>
              <a:ext cx="21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1" name="Picture 38"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981" y="3322"/>
              <a:ext cx="21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2" name="Picture 39"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549" y="3712"/>
              <a:ext cx="1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3" name="Picture 40"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986" y="3712"/>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4" name="Picture 41"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555" y="3916"/>
              <a:ext cx="1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5" name="Picture 42"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143" b="15564"/>
            <a:stretch>
              <a:fillRect/>
            </a:stretch>
          </p:blipFill>
          <p:spPr bwMode="auto">
            <a:xfrm>
              <a:off x="779" y="3916"/>
              <a:ext cx="21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6" name="Picture 43"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992" y="3916"/>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7" name="Picture 44"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692" b="16528"/>
            <a:stretch>
              <a:fillRect/>
            </a:stretch>
          </p:blipFill>
          <p:spPr bwMode="auto">
            <a:xfrm>
              <a:off x="1200" y="3099"/>
              <a:ext cx="20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8" name="Picture 45"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1185" y="3316"/>
              <a:ext cx="21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9" name="Picture 46"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1190" y="3706"/>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0" name="Picture 47"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1395" y="3316"/>
              <a:ext cx="21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1" name="Picture 48"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1400" y="3520"/>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2" name="Picture 49"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1400" y="3706"/>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3" name="Picture 50"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1406" y="3910"/>
              <a:ext cx="2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47" name="AutoShape 51"/>
            <p:cNvSpPr>
              <a:spLocks noChangeArrowheads="1"/>
            </p:cNvSpPr>
            <p:nvPr/>
          </p:nvSpPr>
          <p:spPr bwMode="auto">
            <a:xfrm>
              <a:off x="658" y="3194"/>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48" name="AutoShape 52"/>
            <p:cNvSpPr>
              <a:spLocks noChangeArrowheads="1"/>
            </p:cNvSpPr>
            <p:nvPr/>
          </p:nvSpPr>
          <p:spPr bwMode="auto">
            <a:xfrm>
              <a:off x="885" y="3189"/>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49" name="AutoShape 53"/>
            <p:cNvSpPr>
              <a:spLocks noChangeArrowheads="1"/>
            </p:cNvSpPr>
            <p:nvPr/>
          </p:nvSpPr>
          <p:spPr bwMode="auto">
            <a:xfrm>
              <a:off x="1299" y="3177"/>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0" name="AutoShape 54"/>
            <p:cNvSpPr>
              <a:spLocks noChangeArrowheads="1"/>
            </p:cNvSpPr>
            <p:nvPr/>
          </p:nvSpPr>
          <p:spPr bwMode="auto">
            <a:xfrm>
              <a:off x="873" y="3416"/>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1" name="AutoShape 55"/>
            <p:cNvSpPr>
              <a:spLocks noChangeArrowheads="1"/>
            </p:cNvSpPr>
            <p:nvPr/>
          </p:nvSpPr>
          <p:spPr bwMode="auto">
            <a:xfrm>
              <a:off x="1305" y="3415"/>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2" name="AutoShape 56"/>
            <p:cNvSpPr>
              <a:spLocks noChangeArrowheads="1"/>
            </p:cNvSpPr>
            <p:nvPr/>
          </p:nvSpPr>
          <p:spPr bwMode="auto">
            <a:xfrm>
              <a:off x="1518" y="3409"/>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3" name="AutoShape 57"/>
            <p:cNvSpPr>
              <a:spLocks noChangeArrowheads="1"/>
            </p:cNvSpPr>
            <p:nvPr/>
          </p:nvSpPr>
          <p:spPr bwMode="auto">
            <a:xfrm>
              <a:off x="660" y="3603"/>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4" name="AutoShape 58"/>
            <p:cNvSpPr>
              <a:spLocks noChangeArrowheads="1"/>
            </p:cNvSpPr>
            <p:nvPr/>
          </p:nvSpPr>
          <p:spPr bwMode="auto">
            <a:xfrm>
              <a:off x="1111" y="3622"/>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5" name="AutoShape 59"/>
            <p:cNvSpPr>
              <a:spLocks noChangeArrowheads="1"/>
            </p:cNvSpPr>
            <p:nvPr/>
          </p:nvSpPr>
          <p:spPr bwMode="auto">
            <a:xfrm>
              <a:off x="1530" y="3610"/>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6" name="AutoShape 60"/>
            <p:cNvSpPr>
              <a:spLocks noChangeArrowheads="1"/>
            </p:cNvSpPr>
            <p:nvPr/>
          </p:nvSpPr>
          <p:spPr bwMode="auto">
            <a:xfrm>
              <a:off x="1312" y="3616"/>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7" name="AutoShape 61"/>
            <p:cNvSpPr>
              <a:spLocks noChangeArrowheads="1"/>
            </p:cNvSpPr>
            <p:nvPr/>
          </p:nvSpPr>
          <p:spPr bwMode="auto">
            <a:xfrm>
              <a:off x="880" y="3798"/>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8" name="AutoShape 62"/>
            <p:cNvSpPr>
              <a:spLocks noChangeArrowheads="1"/>
            </p:cNvSpPr>
            <p:nvPr/>
          </p:nvSpPr>
          <p:spPr bwMode="auto">
            <a:xfrm>
              <a:off x="873" y="3996"/>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59" name="AutoShape 63"/>
            <p:cNvSpPr>
              <a:spLocks noChangeArrowheads="1"/>
            </p:cNvSpPr>
            <p:nvPr/>
          </p:nvSpPr>
          <p:spPr bwMode="auto">
            <a:xfrm>
              <a:off x="648" y="3790"/>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60" name="AutoShape 64"/>
            <p:cNvSpPr>
              <a:spLocks noChangeArrowheads="1"/>
            </p:cNvSpPr>
            <p:nvPr/>
          </p:nvSpPr>
          <p:spPr bwMode="auto">
            <a:xfrm>
              <a:off x="1117" y="4004"/>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61" name="AutoShape 65"/>
            <p:cNvSpPr>
              <a:spLocks noChangeArrowheads="1"/>
            </p:cNvSpPr>
            <p:nvPr/>
          </p:nvSpPr>
          <p:spPr bwMode="auto">
            <a:xfrm>
              <a:off x="1317" y="3803"/>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62" name="AutoShape 66"/>
            <p:cNvSpPr>
              <a:spLocks noChangeArrowheads="1"/>
            </p:cNvSpPr>
            <p:nvPr/>
          </p:nvSpPr>
          <p:spPr bwMode="auto">
            <a:xfrm>
              <a:off x="1530" y="3802"/>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63" name="AutoShape 67"/>
            <p:cNvSpPr>
              <a:spLocks noChangeArrowheads="1"/>
            </p:cNvSpPr>
            <p:nvPr/>
          </p:nvSpPr>
          <p:spPr bwMode="auto">
            <a:xfrm>
              <a:off x="1520" y="3993"/>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4931" name="Oval 86"/>
            <p:cNvSpPr>
              <a:spLocks noChangeArrowheads="1"/>
            </p:cNvSpPr>
            <p:nvPr/>
          </p:nvSpPr>
          <p:spPr bwMode="auto">
            <a:xfrm>
              <a:off x="1221" y="3912"/>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932" name="Oval 87"/>
            <p:cNvSpPr>
              <a:spLocks noChangeArrowheads="1"/>
            </p:cNvSpPr>
            <p:nvPr/>
          </p:nvSpPr>
          <p:spPr bwMode="auto">
            <a:xfrm>
              <a:off x="1013" y="3101"/>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933" name="Oval 88"/>
            <p:cNvSpPr>
              <a:spLocks noChangeArrowheads="1"/>
            </p:cNvSpPr>
            <p:nvPr/>
          </p:nvSpPr>
          <p:spPr bwMode="auto">
            <a:xfrm>
              <a:off x="1425" y="3095"/>
              <a:ext cx="163" cy="1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934" name="Oval 89"/>
            <p:cNvSpPr>
              <a:spLocks noChangeArrowheads="1"/>
            </p:cNvSpPr>
            <p:nvPr/>
          </p:nvSpPr>
          <p:spPr bwMode="auto">
            <a:xfrm>
              <a:off x="1719" y="3108"/>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35" name="Oval 90"/>
            <p:cNvSpPr>
              <a:spLocks noChangeArrowheads="1"/>
            </p:cNvSpPr>
            <p:nvPr/>
          </p:nvSpPr>
          <p:spPr bwMode="auto">
            <a:xfrm>
              <a:off x="1944" y="3321"/>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36" name="Oval 91"/>
            <p:cNvSpPr>
              <a:spLocks noChangeArrowheads="1"/>
            </p:cNvSpPr>
            <p:nvPr/>
          </p:nvSpPr>
          <p:spPr bwMode="auto">
            <a:xfrm>
              <a:off x="2389" y="3522"/>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37" name="Oval 92"/>
            <p:cNvSpPr>
              <a:spLocks noChangeArrowheads="1"/>
            </p:cNvSpPr>
            <p:nvPr/>
          </p:nvSpPr>
          <p:spPr bwMode="auto">
            <a:xfrm>
              <a:off x="2182" y="3521"/>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38" name="Oval 93"/>
            <p:cNvSpPr>
              <a:spLocks noChangeArrowheads="1"/>
            </p:cNvSpPr>
            <p:nvPr/>
          </p:nvSpPr>
          <p:spPr bwMode="auto">
            <a:xfrm>
              <a:off x="1949" y="3707"/>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39" name="Oval 94"/>
            <p:cNvSpPr>
              <a:spLocks noChangeArrowheads="1"/>
            </p:cNvSpPr>
            <p:nvPr/>
          </p:nvSpPr>
          <p:spPr bwMode="auto">
            <a:xfrm>
              <a:off x="2379" y="3912"/>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0" name="Oval 95"/>
            <p:cNvSpPr>
              <a:spLocks noChangeArrowheads="1"/>
            </p:cNvSpPr>
            <p:nvPr/>
          </p:nvSpPr>
          <p:spPr bwMode="auto">
            <a:xfrm>
              <a:off x="2171" y="3101"/>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1" name="Oval 96"/>
            <p:cNvSpPr>
              <a:spLocks noChangeArrowheads="1"/>
            </p:cNvSpPr>
            <p:nvPr/>
          </p:nvSpPr>
          <p:spPr bwMode="auto">
            <a:xfrm>
              <a:off x="2583" y="3095"/>
              <a:ext cx="163" cy="1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2" name="Rectangle 97"/>
            <p:cNvSpPr>
              <a:spLocks noChangeArrowheads="1"/>
            </p:cNvSpPr>
            <p:nvPr/>
          </p:nvSpPr>
          <p:spPr bwMode="auto">
            <a:xfrm>
              <a:off x="1722" y="3919"/>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3" name="Rectangle 98"/>
            <p:cNvSpPr>
              <a:spLocks noChangeArrowheads="1"/>
            </p:cNvSpPr>
            <p:nvPr/>
          </p:nvSpPr>
          <p:spPr bwMode="auto">
            <a:xfrm>
              <a:off x="1728" y="3715"/>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4" name="Rectangle 99"/>
            <p:cNvSpPr>
              <a:spLocks noChangeArrowheads="1"/>
            </p:cNvSpPr>
            <p:nvPr/>
          </p:nvSpPr>
          <p:spPr bwMode="auto">
            <a:xfrm>
              <a:off x="1728" y="3529"/>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5" name="Rectangle 100"/>
            <p:cNvSpPr>
              <a:spLocks noChangeArrowheads="1"/>
            </p:cNvSpPr>
            <p:nvPr/>
          </p:nvSpPr>
          <p:spPr bwMode="auto">
            <a:xfrm>
              <a:off x="1734" y="3313"/>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6" name="Rectangle 101"/>
            <p:cNvSpPr>
              <a:spLocks noChangeArrowheads="1"/>
            </p:cNvSpPr>
            <p:nvPr/>
          </p:nvSpPr>
          <p:spPr bwMode="auto">
            <a:xfrm>
              <a:off x="1950" y="3121"/>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7" name="Rectangle 102"/>
            <p:cNvSpPr>
              <a:spLocks noChangeArrowheads="1"/>
            </p:cNvSpPr>
            <p:nvPr/>
          </p:nvSpPr>
          <p:spPr bwMode="auto">
            <a:xfrm>
              <a:off x="2394" y="3121"/>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8" name="Rectangle 103"/>
            <p:cNvSpPr>
              <a:spLocks noChangeArrowheads="1"/>
            </p:cNvSpPr>
            <p:nvPr/>
          </p:nvSpPr>
          <p:spPr bwMode="auto">
            <a:xfrm>
              <a:off x="2178" y="3313"/>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49" name="Rectangle 104"/>
            <p:cNvSpPr>
              <a:spLocks noChangeArrowheads="1"/>
            </p:cNvSpPr>
            <p:nvPr/>
          </p:nvSpPr>
          <p:spPr bwMode="auto">
            <a:xfrm>
              <a:off x="2394" y="3313"/>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0" name="Rectangle 105"/>
            <p:cNvSpPr>
              <a:spLocks noChangeArrowheads="1"/>
            </p:cNvSpPr>
            <p:nvPr/>
          </p:nvSpPr>
          <p:spPr bwMode="auto">
            <a:xfrm>
              <a:off x="2598" y="3313"/>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1" name="Rectangle 106"/>
            <p:cNvSpPr>
              <a:spLocks noChangeArrowheads="1"/>
            </p:cNvSpPr>
            <p:nvPr/>
          </p:nvSpPr>
          <p:spPr bwMode="auto">
            <a:xfrm>
              <a:off x="1956" y="3529"/>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2" name="Rectangle 107"/>
            <p:cNvSpPr>
              <a:spLocks noChangeArrowheads="1"/>
            </p:cNvSpPr>
            <p:nvPr/>
          </p:nvSpPr>
          <p:spPr bwMode="auto">
            <a:xfrm>
              <a:off x="2592" y="3529"/>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3" name="Rectangle 108"/>
            <p:cNvSpPr>
              <a:spLocks noChangeArrowheads="1"/>
            </p:cNvSpPr>
            <p:nvPr/>
          </p:nvSpPr>
          <p:spPr bwMode="auto">
            <a:xfrm>
              <a:off x="1962" y="3919"/>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4" name="Rectangle 109"/>
            <p:cNvSpPr>
              <a:spLocks noChangeArrowheads="1"/>
            </p:cNvSpPr>
            <p:nvPr/>
          </p:nvSpPr>
          <p:spPr bwMode="auto">
            <a:xfrm>
              <a:off x="2178" y="3721"/>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5" name="Rectangle 110"/>
            <p:cNvSpPr>
              <a:spLocks noChangeArrowheads="1"/>
            </p:cNvSpPr>
            <p:nvPr/>
          </p:nvSpPr>
          <p:spPr bwMode="auto">
            <a:xfrm>
              <a:off x="2178" y="3913"/>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6" name="Rectangle 111"/>
            <p:cNvSpPr>
              <a:spLocks noChangeArrowheads="1"/>
            </p:cNvSpPr>
            <p:nvPr/>
          </p:nvSpPr>
          <p:spPr bwMode="auto">
            <a:xfrm>
              <a:off x="2394" y="3721"/>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7" name="Rectangle 112"/>
            <p:cNvSpPr>
              <a:spLocks noChangeArrowheads="1"/>
            </p:cNvSpPr>
            <p:nvPr/>
          </p:nvSpPr>
          <p:spPr bwMode="auto">
            <a:xfrm>
              <a:off x="2598" y="3715"/>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958" name="Rectangle 113"/>
            <p:cNvSpPr>
              <a:spLocks noChangeArrowheads="1"/>
            </p:cNvSpPr>
            <p:nvPr/>
          </p:nvSpPr>
          <p:spPr bwMode="auto">
            <a:xfrm>
              <a:off x="2598" y="3925"/>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435" name="AutoShape 139"/>
            <p:cNvSpPr>
              <a:spLocks noChangeArrowheads="1"/>
            </p:cNvSpPr>
            <p:nvPr/>
          </p:nvSpPr>
          <p:spPr bwMode="auto">
            <a:xfrm>
              <a:off x="1810" y="3188"/>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436" name="AutoShape 140"/>
            <p:cNvSpPr>
              <a:spLocks noChangeArrowheads="1"/>
            </p:cNvSpPr>
            <p:nvPr/>
          </p:nvSpPr>
          <p:spPr bwMode="auto">
            <a:xfrm>
              <a:off x="2457" y="3409"/>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437" name="AutoShape 141"/>
            <p:cNvSpPr>
              <a:spLocks noChangeArrowheads="1"/>
            </p:cNvSpPr>
            <p:nvPr/>
          </p:nvSpPr>
          <p:spPr bwMode="auto">
            <a:xfrm>
              <a:off x="2025" y="3990"/>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438" name="AutoShape 142"/>
            <p:cNvSpPr>
              <a:spLocks noChangeArrowheads="1"/>
            </p:cNvSpPr>
            <p:nvPr/>
          </p:nvSpPr>
          <p:spPr bwMode="auto">
            <a:xfrm>
              <a:off x="2682" y="3796"/>
              <a:ext cx="80" cy="63"/>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grpSp>
      <p:sp>
        <p:nvSpPr>
          <p:cNvPr id="34888" name="Rectangle 145"/>
          <p:cNvSpPr>
            <a:spLocks noChangeArrowheads="1"/>
          </p:cNvSpPr>
          <p:nvPr/>
        </p:nvSpPr>
        <p:spPr bwMode="auto">
          <a:xfrm>
            <a:off x="1917700" y="4521200"/>
            <a:ext cx="30607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Clr>
                <a:schemeClr val="accent1"/>
              </a:buClr>
            </a:pPr>
            <a:r>
              <a:rPr lang="en-US" sz="3200">
                <a:latin typeface="Avenir Book" panose="02000503020000020003" pitchFamily="2" charset="0"/>
              </a:rPr>
              <a:t>Rare </a:t>
            </a:r>
          </a:p>
          <a:p>
            <a:pPr marL="342900" indent="-342900" algn="ctr">
              <a:spcBef>
                <a:spcPct val="20000"/>
              </a:spcBef>
              <a:buClr>
                <a:schemeClr val="accent1"/>
              </a:buClr>
            </a:pPr>
            <a:r>
              <a:rPr lang="en-US" sz="3200">
                <a:latin typeface="Avenir Book" panose="02000503020000020003" pitchFamily="2" charset="0"/>
              </a:rPr>
              <a:t>variant</a:t>
            </a:r>
          </a:p>
        </p:txBody>
      </p:sp>
      <p:sp>
        <p:nvSpPr>
          <p:cNvPr id="148"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
        <p:nvSpPr>
          <p:cNvPr id="150" name="AutoShape 60"/>
          <p:cNvSpPr>
            <a:spLocks noChangeArrowheads="1"/>
          </p:cNvSpPr>
          <p:nvPr/>
        </p:nvSpPr>
        <p:spPr bwMode="auto">
          <a:xfrm>
            <a:off x="9122298" y="2910902"/>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1" name="AutoShape 54"/>
          <p:cNvSpPr>
            <a:spLocks noChangeArrowheads="1"/>
          </p:cNvSpPr>
          <p:nvPr/>
        </p:nvSpPr>
        <p:spPr bwMode="auto">
          <a:xfrm>
            <a:off x="7696201" y="2895600"/>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2" name="AutoShape 52"/>
          <p:cNvSpPr>
            <a:spLocks noChangeArrowheads="1"/>
          </p:cNvSpPr>
          <p:nvPr/>
        </p:nvSpPr>
        <p:spPr bwMode="auto">
          <a:xfrm>
            <a:off x="8153401" y="1981200"/>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3" name="AutoShape 59"/>
          <p:cNvSpPr>
            <a:spLocks noChangeArrowheads="1"/>
          </p:cNvSpPr>
          <p:nvPr/>
        </p:nvSpPr>
        <p:spPr bwMode="auto">
          <a:xfrm>
            <a:off x="9579498" y="2895600"/>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4" name="AutoShape 67"/>
          <p:cNvSpPr>
            <a:spLocks noChangeArrowheads="1"/>
          </p:cNvSpPr>
          <p:nvPr/>
        </p:nvSpPr>
        <p:spPr bwMode="auto">
          <a:xfrm>
            <a:off x="9601201" y="3733800"/>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5" name="AutoShape 63"/>
          <p:cNvSpPr>
            <a:spLocks noChangeArrowheads="1"/>
          </p:cNvSpPr>
          <p:nvPr/>
        </p:nvSpPr>
        <p:spPr bwMode="auto">
          <a:xfrm>
            <a:off x="7696201" y="3291902"/>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6" name="AutoShape 61"/>
          <p:cNvSpPr>
            <a:spLocks noChangeArrowheads="1"/>
          </p:cNvSpPr>
          <p:nvPr/>
        </p:nvSpPr>
        <p:spPr bwMode="auto">
          <a:xfrm>
            <a:off x="8207898" y="3291902"/>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7" name="AutoShape 58"/>
          <p:cNvSpPr>
            <a:spLocks noChangeArrowheads="1"/>
          </p:cNvSpPr>
          <p:nvPr/>
        </p:nvSpPr>
        <p:spPr bwMode="auto">
          <a:xfrm>
            <a:off x="8686801" y="2910902"/>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8" name="AutoShape 53"/>
          <p:cNvSpPr>
            <a:spLocks noChangeArrowheads="1"/>
          </p:cNvSpPr>
          <p:nvPr/>
        </p:nvSpPr>
        <p:spPr bwMode="auto">
          <a:xfrm>
            <a:off x="9122298" y="1981200"/>
            <a:ext cx="174103" cy="137098"/>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grpSp>
        <p:nvGrpSpPr>
          <p:cNvPr id="4" name="Group 3">
            <a:extLst>
              <a:ext uri="{FF2B5EF4-FFF2-40B4-BE49-F238E27FC236}">
                <a16:creationId xmlns:a16="http://schemas.microsoft.com/office/drawing/2014/main" id="{56FA6F58-A47D-0A41-8FD8-101F40B6665C}"/>
              </a:ext>
            </a:extLst>
          </p:cNvPr>
          <p:cNvGrpSpPr/>
          <p:nvPr/>
        </p:nvGrpSpPr>
        <p:grpSpPr>
          <a:xfrm>
            <a:off x="4932364" y="4321176"/>
            <a:ext cx="4856162" cy="2233612"/>
            <a:chOff x="4932364" y="4321176"/>
            <a:chExt cx="4856162" cy="2233612"/>
          </a:xfrm>
        </p:grpSpPr>
        <p:sp>
          <p:nvSpPr>
            <p:cNvPr id="34820" name="Oval 2"/>
            <p:cNvSpPr>
              <a:spLocks noChangeArrowheads="1"/>
            </p:cNvSpPr>
            <p:nvPr/>
          </p:nvSpPr>
          <p:spPr bwMode="auto">
            <a:xfrm>
              <a:off x="4972051" y="4349751"/>
              <a:ext cx="358775" cy="358775"/>
            </a:xfrm>
            <a:prstGeom prst="ellipse">
              <a:avLst/>
            </a:prstGeom>
            <a:solidFill>
              <a:schemeClr val="tx2"/>
            </a:solidFill>
            <a:ln w="9525">
              <a:solidFill>
                <a:schemeClr val="tx1"/>
              </a:solidFill>
              <a:round/>
              <a:headEnd/>
              <a:tailEnd/>
            </a:ln>
          </p:spPr>
          <p:txBody>
            <a:bodyPr wrap="none" anchor="ctr"/>
            <a:lstStyle/>
            <a:p>
              <a:endParaRPr lang="en-US"/>
            </a:p>
          </p:txBody>
        </p:sp>
        <p:sp>
          <p:nvSpPr>
            <p:cNvPr id="34821" name="Oval 3"/>
            <p:cNvSpPr>
              <a:spLocks noChangeArrowheads="1"/>
            </p:cNvSpPr>
            <p:nvPr/>
          </p:nvSpPr>
          <p:spPr bwMode="auto">
            <a:xfrm>
              <a:off x="5467351" y="4819651"/>
              <a:ext cx="360363" cy="358775"/>
            </a:xfrm>
            <a:prstGeom prst="ellipse">
              <a:avLst/>
            </a:prstGeom>
            <a:solidFill>
              <a:schemeClr val="tx2"/>
            </a:solidFill>
            <a:ln w="9525">
              <a:solidFill>
                <a:schemeClr val="tx1"/>
              </a:solidFill>
              <a:round/>
              <a:headEnd/>
              <a:tailEnd/>
            </a:ln>
          </p:spPr>
          <p:txBody>
            <a:bodyPr wrap="none" anchor="ctr"/>
            <a:lstStyle/>
            <a:p>
              <a:endParaRPr lang="en-US"/>
            </a:p>
          </p:txBody>
        </p:sp>
        <p:sp>
          <p:nvSpPr>
            <p:cNvPr id="34822" name="Oval 4"/>
            <p:cNvSpPr>
              <a:spLocks noChangeArrowheads="1"/>
            </p:cNvSpPr>
            <p:nvPr/>
          </p:nvSpPr>
          <p:spPr bwMode="auto">
            <a:xfrm>
              <a:off x="6448426" y="5260976"/>
              <a:ext cx="360363" cy="3603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23" name="Oval 5"/>
            <p:cNvSpPr>
              <a:spLocks noChangeArrowheads="1"/>
            </p:cNvSpPr>
            <p:nvPr/>
          </p:nvSpPr>
          <p:spPr bwMode="auto">
            <a:xfrm>
              <a:off x="5992814" y="5259389"/>
              <a:ext cx="358775" cy="358775"/>
            </a:xfrm>
            <a:prstGeom prst="ellipse">
              <a:avLst/>
            </a:prstGeom>
            <a:solidFill>
              <a:schemeClr val="tx2"/>
            </a:solidFill>
            <a:ln w="9525">
              <a:solidFill>
                <a:schemeClr val="tx1"/>
              </a:solidFill>
              <a:round/>
              <a:headEnd/>
              <a:tailEnd/>
            </a:ln>
          </p:spPr>
          <p:txBody>
            <a:bodyPr wrap="none" anchor="ctr"/>
            <a:lstStyle/>
            <a:p>
              <a:endParaRPr lang="en-US"/>
            </a:p>
          </p:txBody>
        </p:sp>
        <p:sp>
          <p:nvSpPr>
            <p:cNvPr id="34824" name="Oval 6"/>
            <p:cNvSpPr>
              <a:spLocks noChangeArrowheads="1"/>
            </p:cNvSpPr>
            <p:nvPr/>
          </p:nvSpPr>
          <p:spPr bwMode="auto">
            <a:xfrm>
              <a:off x="5478463" y="5668964"/>
              <a:ext cx="360362" cy="358775"/>
            </a:xfrm>
            <a:prstGeom prst="ellipse">
              <a:avLst/>
            </a:prstGeom>
            <a:solidFill>
              <a:schemeClr val="tx2"/>
            </a:solidFill>
            <a:ln w="9525">
              <a:solidFill>
                <a:schemeClr val="tx1"/>
              </a:solidFill>
              <a:round/>
              <a:headEnd/>
              <a:tailEnd/>
            </a:ln>
          </p:spPr>
          <p:txBody>
            <a:bodyPr wrap="none" anchor="ctr"/>
            <a:lstStyle/>
            <a:p>
              <a:endParaRPr lang="en-US"/>
            </a:p>
          </p:txBody>
        </p:sp>
        <p:pic>
          <p:nvPicPr>
            <p:cNvPr id="34825" name="Picture 7"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4945063" y="5270501"/>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8"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651" b="15564"/>
            <a:stretch>
              <a:fillRect/>
            </a:stretch>
          </p:blipFill>
          <p:spPr bwMode="auto">
            <a:xfrm>
              <a:off x="4932364" y="4821239"/>
              <a:ext cx="452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9"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143" b="15564"/>
            <a:stretch>
              <a:fillRect/>
            </a:stretch>
          </p:blipFill>
          <p:spPr bwMode="auto">
            <a:xfrm>
              <a:off x="5438776" y="527050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8" name="Picture 10"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084" b="14462"/>
            <a:stretch>
              <a:fillRect/>
            </a:stretch>
          </p:blipFill>
          <p:spPr bwMode="auto">
            <a:xfrm>
              <a:off x="5416551" y="4343400"/>
              <a:ext cx="47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9" name="Picture 11"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5897564" y="4821239"/>
              <a:ext cx="4651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0" name="Picture 12"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4945063" y="5680076"/>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1" name="Picture 13"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5908676" y="5680075"/>
              <a:ext cx="4937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14"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3911"/>
            <a:stretch>
              <a:fillRect/>
            </a:stretch>
          </p:blipFill>
          <p:spPr bwMode="auto">
            <a:xfrm>
              <a:off x="4959351" y="6129339"/>
              <a:ext cx="42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Picture 15"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143" b="15564"/>
            <a:stretch>
              <a:fillRect/>
            </a:stretch>
          </p:blipFill>
          <p:spPr bwMode="auto">
            <a:xfrm>
              <a:off x="5453064" y="6129339"/>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4" name="Picture 16"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5921375" y="6129338"/>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Picture 17"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5692" b="16528"/>
            <a:stretch>
              <a:fillRect/>
            </a:stretch>
          </p:blipFill>
          <p:spPr bwMode="auto">
            <a:xfrm>
              <a:off x="6380163" y="4330701"/>
              <a:ext cx="4508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8"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6346825" y="4808538"/>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7" name="Picture 19"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6357938" y="5667375"/>
              <a:ext cx="4937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8" name="Picture 20"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14462"/>
            <a:stretch>
              <a:fillRect/>
            </a:stretch>
          </p:blipFill>
          <p:spPr bwMode="auto">
            <a:xfrm>
              <a:off x="6810375" y="4808538"/>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9" name="Picture 21"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6821488" y="5257800"/>
              <a:ext cx="4937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22"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6821488" y="5667375"/>
              <a:ext cx="4937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23"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5788" b="12947"/>
            <a:stretch>
              <a:fillRect/>
            </a:stretch>
          </p:blipFill>
          <p:spPr bwMode="auto">
            <a:xfrm>
              <a:off x="6834188" y="6116638"/>
              <a:ext cx="4937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2" name="Oval 24"/>
            <p:cNvSpPr>
              <a:spLocks noChangeArrowheads="1"/>
            </p:cNvSpPr>
            <p:nvPr/>
          </p:nvSpPr>
          <p:spPr bwMode="auto">
            <a:xfrm>
              <a:off x="6426201" y="6121401"/>
              <a:ext cx="360363" cy="358775"/>
            </a:xfrm>
            <a:prstGeom prst="ellipse">
              <a:avLst/>
            </a:prstGeom>
            <a:solidFill>
              <a:schemeClr val="tx2"/>
            </a:solidFill>
            <a:ln w="9525">
              <a:solidFill>
                <a:schemeClr val="tx1"/>
              </a:solidFill>
              <a:round/>
              <a:headEnd/>
              <a:tailEnd/>
            </a:ln>
          </p:spPr>
          <p:txBody>
            <a:bodyPr wrap="none" anchor="ctr"/>
            <a:lstStyle/>
            <a:p>
              <a:endParaRPr lang="en-US"/>
            </a:p>
          </p:txBody>
        </p:sp>
        <p:sp>
          <p:nvSpPr>
            <p:cNvPr id="34843" name="Oval 25"/>
            <p:cNvSpPr>
              <a:spLocks noChangeArrowheads="1"/>
            </p:cNvSpPr>
            <p:nvPr/>
          </p:nvSpPr>
          <p:spPr bwMode="auto">
            <a:xfrm>
              <a:off x="5969001" y="4333876"/>
              <a:ext cx="358775" cy="360363"/>
            </a:xfrm>
            <a:prstGeom prst="ellipse">
              <a:avLst/>
            </a:prstGeom>
            <a:solidFill>
              <a:schemeClr val="tx2"/>
            </a:solidFill>
            <a:ln w="9525">
              <a:solidFill>
                <a:schemeClr val="tx1"/>
              </a:solidFill>
              <a:round/>
              <a:headEnd/>
              <a:tailEnd/>
            </a:ln>
          </p:spPr>
          <p:txBody>
            <a:bodyPr wrap="none" anchor="ctr"/>
            <a:lstStyle/>
            <a:p>
              <a:endParaRPr lang="en-US"/>
            </a:p>
          </p:txBody>
        </p:sp>
        <p:sp>
          <p:nvSpPr>
            <p:cNvPr id="34844" name="Oval 26"/>
            <p:cNvSpPr>
              <a:spLocks noChangeArrowheads="1"/>
            </p:cNvSpPr>
            <p:nvPr/>
          </p:nvSpPr>
          <p:spPr bwMode="auto">
            <a:xfrm>
              <a:off x="6877051" y="4321176"/>
              <a:ext cx="358775" cy="358775"/>
            </a:xfrm>
            <a:prstGeom prst="ellipse">
              <a:avLst/>
            </a:prstGeom>
            <a:solidFill>
              <a:schemeClr val="tx2"/>
            </a:solidFill>
            <a:ln w="9525">
              <a:solidFill>
                <a:schemeClr val="tx1"/>
              </a:solidFill>
              <a:round/>
              <a:headEnd/>
              <a:tailEnd/>
            </a:ln>
          </p:spPr>
          <p:txBody>
            <a:bodyPr wrap="none" anchor="ctr"/>
            <a:lstStyle/>
            <a:p>
              <a:endParaRPr lang="en-US"/>
            </a:p>
          </p:txBody>
        </p:sp>
        <p:sp>
          <p:nvSpPr>
            <p:cNvPr id="55364" name="AutoShape 68"/>
            <p:cNvSpPr>
              <a:spLocks noChangeArrowheads="1"/>
            </p:cNvSpPr>
            <p:nvPr/>
          </p:nvSpPr>
          <p:spPr bwMode="auto">
            <a:xfrm>
              <a:off x="5172076" y="4554538"/>
              <a:ext cx="176213" cy="139700"/>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55366" name="AutoShape 70"/>
            <p:cNvSpPr>
              <a:spLocks noChangeArrowheads="1"/>
            </p:cNvSpPr>
            <p:nvPr/>
          </p:nvSpPr>
          <p:spPr bwMode="auto">
            <a:xfrm>
              <a:off x="6027738" y="4486276"/>
              <a:ext cx="176212" cy="138113"/>
            </a:xfrm>
            <a:prstGeom prst="star5">
              <a:avLst/>
            </a:prstGeom>
            <a:solidFill>
              <a:srgbClr val="FFFF00"/>
            </a:solidFill>
            <a:ln w="9525">
              <a:solidFill>
                <a:schemeClr val="tx1"/>
              </a:solidFill>
              <a:miter lim="800000"/>
              <a:headEnd/>
              <a:tailEnd/>
            </a:ln>
            <a:effectLst/>
          </p:spPr>
          <p:txBody>
            <a:bodyPr wrap="none" anchor="ctr"/>
            <a:lstStyle/>
            <a:p>
              <a:pPr>
                <a:defRPr/>
              </a:pPr>
              <a:endParaRPr lang="en-US"/>
            </a:p>
          </p:txBody>
        </p:sp>
        <p:sp>
          <p:nvSpPr>
            <p:cNvPr id="55367" name="AutoShape 71"/>
            <p:cNvSpPr>
              <a:spLocks noChangeArrowheads="1"/>
            </p:cNvSpPr>
            <p:nvPr/>
          </p:nvSpPr>
          <p:spPr bwMode="auto">
            <a:xfrm>
              <a:off x="4951413" y="5243513"/>
              <a:ext cx="177800" cy="139700"/>
            </a:xfrm>
            <a:prstGeom prst="star5">
              <a:avLst/>
            </a:prstGeom>
            <a:solidFill>
              <a:srgbClr val="FF00FF"/>
            </a:solidFill>
            <a:ln w="9525">
              <a:solidFill>
                <a:schemeClr val="tx1"/>
              </a:solidFill>
              <a:miter lim="800000"/>
              <a:headEnd/>
              <a:tailEnd/>
            </a:ln>
            <a:effectLst/>
          </p:spPr>
          <p:txBody>
            <a:bodyPr wrap="none" anchor="ctr"/>
            <a:lstStyle/>
            <a:p>
              <a:pPr>
                <a:defRPr/>
              </a:pPr>
              <a:endParaRPr lang="en-US"/>
            </a:p>
          </p:txBody>
        </p:sp>
        <p:sp>
          <p:nvSpPr>
            <p:cNvPr id="55368" name="AutoShape 72"/>
            <p:cNvSpPr>
              <a:spLocks noChangeArrowheads="1"/>
            </p:cNvSpPr>
            <p:nvPr/>
          </p:nvSpPr>
          <p:spPr bwMode="auto">
            <a:xfrm>
              <a:off x="5535613" y="4973638"/>
              <a:ext cx="177800" cy="138112"/>
            </a:xfrm>
            <a:prstGeom prst="star5">
              <a:avLst/>
            </a:prstGeom>
            <a:solidFill>
              <a:srgbClr val="339966"/>
            </a:solidFill>
            <a:ln w="9525">
              <a:solidFill>
                <a:schemeClr val="tx1"/>
              </a:solidFill>
              <a:miter lim="800000"/>
              <a:headEnd/>
              <a:tailEnd/>
            </a:ln>
            <a:effectLst/>
          </p:spPr>
          <p:txBody>
            <a:bodyPr wrap="none" anchor="ctr"/>
            <a:lstStyle/>
            <a:p>
              <a:pPr>
                <a:defRPr/>
              </a:pPr>
              <a:endParaRPr lang="en-US"/>
            </a:p>
          </p:txBody>
        </p:sp>
        <p:sp>
          <p:nvSpPr>
            <p:cNvPr id="55369" name="AutoShape 73"/>
            <p:cNvSpPr>
              <a:spLocks noChangeArrowheads="1"/>
            </p:cNvSpPr>
            <p:nvPr/>
          </p:nvSpPr>
          <p:spPr bwMode="auto">
            <a:xfrm>
              <a:off x="6010276" y="4962526"/>
              <a:ext cx="176213" cy="138113"/>
            </a:xfrm>
            <a:prstGeom prst="star5">
              <a:avLst/>
            </a:prstGeom>
            <a:solidFill>
              <a:srgbClr val="339966"/>
            </a:solidFill>
            <a:ln w="9525">
              <a:solidFill>
                <a:schemeClr val="tx1"/>
              </a:solidFill>
              <a:miter lim="800000"/>
              <a:headEnd/>
              <a:tailEnd/>
            </a:ln>
            <a:effectLst/>
          </p:spPr>
          <p:txBody>
            <a:bodyPr wrap="none" anchor="ctr"/>
            <a:lstStyle/>
            <a:p>
              <a:pPr>
                <a:defRPr/>
              </a:pPr>
              <a:endParaRPr lang="en-US"/>
            </a:p>
          </p:txBody>
        </p:sp>
        <p:sp>
          <p:nvSpPr>
            <p:cNvPr id="55370" name="AutoShape 74"/>
            <p:cNvSpPr>
              <a:spLocks noChangeArrowheads="1"/>
            </p:cNvSpPr>
            <p:nvPr/>
          </p:nvSpPr>
          <p:spPr bwMode="auto">
            <a:xfrm>
              <a:off x="7739063" y="5011738"/>
              <a:ext cx="176212" cy="138112"/>
            </a:xfrm>
            <a:prstGeom prst="star5">
              <a:avLst/>
            </a:prstGeom>
            <a:solidFill>
              <a:srgbClr val="3366FF"/>
            </a:solidFill>
            <a:ln w="9525">
              <a:solidFill>
                <a:schemeClr val="tx1"/>
              </a:solidFill>
              <a:miter lim="800000"/>
              <a:headEnd/>
              <a:tailEnd/>
            </a:ln>
            <a:effectLst/>
          </p:spPr>
          <p:txBody>
            <a:bodyPr wrap="none" anchor="ctr"/>
            <a:lstStyle/>
            <a:p>
              <a:pPr>
                <a:defRPr/>
              </a:pPr>
              <a:endParaRPr lang="en-US"/>
            </a:p>
          </p:txBody>
        </p:sp>
        <p:sp>
          <p:nvSpPr>
            <p:cNvPr id="55371" name="AutoShape 75"/>
            <p:cNvSpPr>
              <a:spLocks noChangeArrowheads="1"/>
            </p:cNvSpPr>
            <p:nvPr/>
          </p:nvSpPr>
          <p:spPr bwMode="auto">
            <a:xfrm>
              <a:off x="6038851" y="5240338"/>
              <a:ext cx="176213" cy="138112"/>
            </a:xfrm>
            <a:prstGeom prst="star5">
              <a:avLst/>
            </a:prstGeom>
            <a:solidFill>
              <a:srgbClr val="FFCC99"/>
            </a:solidFill>
            <a:ln w="9525">
              <a:solidFill>
                <a:schemeClr val="tx1"/>
              </a:solidFill>
              <a:miter lim="800000"/>
              <a:headEnd/>
              <a:tailEnd/>
            </a:ln>
            <a:effectLst/>
          </p:spPr>
          <p:txBody>
            <a:bodyPr wrap="none" anchor="ctr"/>
            <a:lstStyle/>
            <a:p>
              <a:pPr>
                <a:defRPr/>
              </a:pPr>
              <a:endParaRPr lang="en-US"/>
            </a:p>
          </p:txBody>
        </p:sp>
        <p:sp>
          <p:nvSpPr>
            <p:cNvPr id="55372" name="AutoShape 76"/>
            <p:cNvSpPr>
              <a:spLocks noChangeArrowheads="1"/>
            </p:cNvSpPr>
            <p:nvPr/>
          </p:nvSpPr>
          <p:spPr bwMode="auto">
            <a:xfrm>
              <a:off x="6878638" y="4838701"/>
              <a:ext cx="176212" cy="138113"/>
            </a:xfrm>
            <a:prstGeom prst="star5">
              <a:avLst/>
            </a:prstGeom>
            <a:solidFill>
              <a:srgbClr val="FF0000"/>
            </a:solidFill>
            <a:ln w="9525">
              <a:solidFill>
                <a:schemeClr val="tx1"/>
              </a:solidFill>
              <a:miter lim="800000"/>
              <a:headEnd/>
              <a:tailEnd/>
            </a:ln>
            <a:effectLst/>
          </p:spPr>
          <p:txBody>
            <a:bodyPr wrap="none" anchor="ctr"/>
            <a:lstStyle/>
            <a:p>
              <a:pPr>
                <a:defRPr/>
              </a:pPr>
              <a:endParaRPr lang="en-US"/>
            </a:p>
          </p:txBody>
        </p:sp>
        <p:sp>
          <p:nvSpPr>
            <p:cNvPr id="55373" name="AutoShape 77"/>
            <p:cNvSpPr>
              <a:spLocks noChangeArrowheads="1"/>
            </p:cNvSpPr>
            <p:nvPr/>
          </p:nvSpPr>
          <p:spPr bwMode="auto">
            <a:xfrm>
              <a:off x="6548438" y="4510088"/>
              <a:ext cx="176212" cy="139700"/>
            </a:xfrm>
            <a:prstGeom prst="star5">
              <a:avLst/>
            </a:prstGeom>
            <a:solidFill>
              <a:schemeClr val="folHlink"/>
            </a:solidFill>
            <a:ln w="9525">
              <a:solidFill>
                <a:schemeClr val="tx1"/>
              </a:solidFill>
              <a:miter lim="800000"/>
              <a:headEnd/>
              <a:tailEnd/>
            </a:ln>
            <a:effectLst/>
          </p:spPr>
          <p:txBody>
            <a:bodyPr wrap="none" anchor="ctr"/>
            <a:lstStyle/>
            <a:p>
              <a:pPr>
                <a:defRPr/>
              </a:pPr>
              <a:endParaRPr lang="en-US"/>
            </a:p>
          </p:txBody>
        </p:sp>
        <p:sp>
          <p:nvSpPr>
            <p:cNvPr id="55374" name="AutoShape 78"/>
            <p:cNvSpPr>
              <a:spLocks noChangeArrowheads="1"/>
            </p:cNvSpPr>
            <p:nvPr/>
          </p:nvSpPr>
          <p:spPr bwMode="auto">
            <a:xfrm>
              <a:off x="6411913" y="5459413"/>
              <a:ext cx="176212" cy="139700"/>
            </a:xfrm>
            <a:prstGeom prst="star5">
              <a:avLst/>
            </a:prstGeom>
            <a:solidFill>
              <a:srgbClr val="99CC00"/>
            </a:solidFill>
            <a:ln w="9525">
              <a:solidFill>
                <a:schemeClr val="tx1"/>
              </a:solidFill>
              <a:miter lim="800000"/>
              <a:headEnd/>
              <a:tailEnd/>
            </a:ln>
            <a:effectLst/>
          </p:spPr>
          <p:txBody>
            <a:bodyPr wrap="none" anchor="ctr"/>
            <a:lstStyle/>
            <a:p>
              <a:pPr>
                <a:defRPr/>
              </a:pPr>
              <a:endParaRPr lang="en-US"/>
            </a:p>
          </p:txBody>
        </p:sp>
        <p:sp>
          <p:nvSpPr>
            <p:cNvPr id="55375" name="AutoShape 79"/>
            <p:cNvSpPr>
              <a:spLocks noChangeArrowheads="1"/>
            </p:cNvSpPr>
            <p:nvPr/>
          </p:nvSpPr>
          <p:spPr bwMode="auto">
            <a:xfrm>
              <a:off x="5500688" y="5873750"/>
              <a:ext cx="176212" cy="139700"/>
            </a:xfrm>
            <a:prstGeom prst="star5">
              <a:avLst/>
            </a:prstGeom>
            <a:solidFill>
              <a:srgbClr val="00FFFF"/>
            </a:solidFill>
            <a:ln w="9525">
              <a:solidFill>
                <a:schemeClr val="tx1"/>
              </a:solidFill>
              <a:miter lim="800000"/>
              <a:headEnd/>
              <a:tailEnd/>
            </a:ln>
            <a:effectLst/>
          </p:spPr>
          <p:txBody>
            <a:bodyPr wrap="none" anchor="ctr"/>
            <a:lstStyle/>
            <a:p>
              <a:pPr>
                <a:defRPr/>
              </a:pPr>
              <a:endParaRPr lang="en-US"/>
            </a:p>
          </p:txBody>
        </p:sp>
        <p:sp>
          <p:nvSpPr>
            <p:cNvPr id="55376" name="AutoShape 80"/>
            <p:cNvSpPr>
              <a:spLocks noChangeArrowheads="1"/>
            </p:cNvSpPr>
            <p:nvPr/>
          </p:nvSpPr>
          <p:spPr bwMode="auto">
            <a:xfrm>
              <a:off x="6604001" y="5638801"/>
              <a:ext cx="176213" cy="138113"/>
            </a:xfrm>
            <a:prstGeom prst="star5">
              <a:avLst/>
            </a:prstGeom>
            <a:solidFill>
              <a:srgbClr val="FFCC00"/>
            </a:solidFill>
            <a:ln w="9525">
              <a:solidFill>
                <a:schemeClr val="tx1"/>
              </a:solidFill>
              <a:miter lim="800000"/>
              <a:headEnd/>
              <a:tailEnd/>
            </a:ln>
            <a:effectLst/>
          </p:spPr>
          <p:txBody>
            <a:bodyPr wrap="none" anchor="ctr"/>
            <a:lstStyle/>
            <a:p>
              <a:pPr>
                <a:defRPr/>
              </a:pPr>
              <a:endParaRPr lang="en-US"/>
            </a:p>
          </p:txBody>
        </p:sp>
        <p:sp>
          <p:nvSpPr>
            <p:cNvPr id="55377" name="AutoShape 81"/>
            <p:cNvSpPr>
              <a:spLocks noChangeArrowheads="1"/>
            </p:cNvSpPr>
            <p:nvPr/>
          </p:nvSpPr>
          <p:spPr bwMode="auto">
            <a:xfrm>
              <a:off x="6037263" y="6259513"/>
              <a:ext cx="176212" cy="138112"/>
            </a:xfrm>
            <a:prstGeom prst="star5">
              <a:avLst/>
            </a:prstGeom>
            <a:solidFill>
              <a:srgbClr val="CCFFFF"/>
            </a:solidFill>
            <a:ln w="9525">
              <a:solidFill>
                <a:schemeClr val="tx1"/>
              </a:solidFill>
              <a:miter lim="800000"/>
              <a:headEnd/>
              <a:tailEnd/>
            </a:ln>
            <a:effectLst/>
          </p:spPr>
          <p:txBody>
            <a:bodyPr wrap="none" anchor="ctr"/>
            <a:lstStyle/>
            <a:p>
              <a:pPr>
                <a:defRPr/>
              </a:pPr>
              <a:endParaRPr lang="en-US"/>
            </a:p>
          </p:txBody>
        </p:sp>
        <p:sp>
          <p:nvSpPr>
            <p:cNvPr id="55378" name="AutoShape 82"/>
            <p:cNvSpPr>
              <a:spLocks noChangeArrowheads="1"/>
            </p:cNvSpPr>
            <p:nvPr/>
          </p:nvSpPr>
          <p:spPr bwMode="auto">
            <a:xfrm>
              <a:off x="6423026" y="6122988"/>
              <a:ext cx="176213" cy="138112"/>
            </a:xfrm>
            <a:prstGeom prst="star5">
              <a:avLst/>
            </a:prstGeom>
            <a:solidFill>
              <a:srgbClr val="993366"/>
            </a:solidFill>
            <a:ln w="9525">
              <a:solidFill>
                <a:schemeClr val="tx1"/>
              </a:solidFill>
              <a:miter lim="800000"/>
              <a:headEnd/>
              <a:tailEnd/>
            </a:ln>
            <a:effectLst/>
          </p:spPr>
          <p:txBody>
            <a:bodyPr wrap="none" anchor="ctr"/>
            <a:lstStyle/>
            <a:p>
              <a:pPr>
                <a:defRPr/>
              </a:pPr>
              <a:endParaRPr lang="en-US"/>
            </a:p>
          </p:txBody>
        </p:sp>
        <p:sp>
          <p:nvSpPr>
            <p:cNvPr id="55379" name="AutoShape 83"/>
            <p:cNvSpPr>
              <a:spLocks noChangeArrowheads="1"/>
            </p:cNvSpPr>
            <p:nvPr/>
          </p:nvSpPr>
          <p:spPr bwMode="auto">
            <a:xfrm>
              <a:off x="7072313" y="6207126"/>
              <a:ext cx="176212" cy="138113"/>
            </a:xfrm>
            <a:prstGeom prst="star5">
              <a:avLst/>
            </a:prstGeom>
            <a:solidFill>
              <a:srgbClr val="FF99FF"/>
            </a:solidFill>
            <a:ln w="9525">
              <a:solidFill>
                <a:schemeClr val="tx1"/>
              </a:solidFill>
              <a:miter lim="800000"/>
              <a:headEnd/>
              <a:tailEnd/>
            </a:ln>
            <a:effectLst/>
          </p:spPr>
          <p:txBody>
            <a:bodyPr wrap="none" anchor="ctr"/>
            <a:lstStyle/>
            <a:p>
              <a:pPr>
                <a:defRPr/>
              </a:pPr>
              <a:endParaRPr lang="en-US"/>
            </a:p>
          </p:txBody>
        </p:sp>
        <p:sp>
          <p:nvSpPr>
            <p:cNvPr id="55380" name="AutoShape 84"/>
            <p:cNvSpPr>
              <a:spLocks noChangeArrowheads="1"/>
            </p:cNvSpPr>
            <p:nvPr/>
          </p:nvSpPr>
          <p:spPr bwMode="auto">
            <a:xfrm>
              <a:off x="5057776" y="6178551"/>
              <a:ext cx="176213" cy="138113"/>
            </a:xfrm>
            <a:prstGeom prst="star5">
              <a:avLst/>
            </a:prstGeom>
            <a:solidFill>
              <a:srgbClr val="CCFFCC"/>
            </a:solidFill>
            <a:ln w="9525">
              <a:solidFill>
                <a:schemeClr val="tx1"/>
              </a:solidFill>
              <a:miter lim="800000"/>
              <a:headEnd/>
              <a:tailEnd/>
            </a:ln>
            <a:effectLst/>
          </p:spPr>
          <p:txBody>
            <a:bodyPr wrap="none" anchor="ctr"/>
            <a:lstStyle/>
            <a:p>
              <a:pPr>
                <a:defRPr/>
              </a:pPr>
              <a:endParaRPr lang="en-US"/>
            </a:p>
          </p:txBody>
        </p:sp>
        <p:sp>
          <p:nvSpPr>
            <p:cNvPr id="55381" name="AutoShape 85"/>
            <p:cNvSpPr>
              <a:spLocks noChangeArrowheads="1"/>
            </p:cNvSpPr>
            <p:nvPr/>
          </p:nvSpPr>
          <p:spPr bwMode="auto">
            <a:xfrm>
              <a:off x="6850063" y="5803901"/>
              <a:ext cx="176212" cy="138113"/>
            </a:xfrm>
            <a:prstGeom prst="star5">
              <a:avLst/>
            </a:prstGeom>
            <a:solidFill>
              <a:srgbClr val="9AA7CC"/>
            </a:solidFill>
            <a:ln w="9525">
              <a:solidFill>
                <a:schemeClr val="tx1"/>
              </a:solidFill>
              <a:miter lim="800000"/>
              <a:headEnd/>
              <a:tailEnd/>
            </a:ln>
            <a:effectLst/>
          </p:spPr>
          <p:txBody>
            <a:bodyPr wrap="none" anchor="ctr"/>
            <a:lstStyle/>
            <a:p>
              <a:pPr>
                <a:defRPr/>
              </a:pPr>
              <a:endParaRPr lang="en-US"/>
            </a:p>
          </p:txBody>
        </p:sp>
        <p:sp>
          <p:nvSpPr>
            <p:cNvPr id="34862" name="Oval 114"/>
            <p:cNvSpPr>
              <a:spLocks noChangeArrowheads="1"/>
            </p:cNvSpPr>
            <p:nvPr/>
          </p:nvSpPr>
          <p:spPr bwMode="auto">
            <a:xfrm>
              <a:off x="7524751" y="4376739"/>
              <a:ext cx="358775"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3" name="Oval 115"/>
            <p:cNvSpPr>
              <a:spLocks noChangeArrowheads="1"/>
            </p:cNvSpPr>
            <p:nvPr/>
          </p:nvSpPr>
          <p:spPr bwMode="auto">
            <a:xfrm>
              <a:off x="8020051" y="4845051"/>
              <a:ext cx="360363"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4" name="Oval 116"/>
            <p:cNvSpPr>
              <a:spLocks noChangeArrowheads="1"/>
            </p:cNvSpPr>
            <p:nvPr/>
          </p:nvSpPr>
          <p:spPr bwMode="auto">
            <a:xfrm>
              <a:off x="9001126" y="5287964"/>
              <a:ext cx="360363"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5" name="Oval 117"/>
            <p:cNvSpPr>
              <a:spLocks noChangeArrowheads="1"/>
            </p:cNvSpPr>
            <p:nvPr/>
          </p:nvSpPr>
          <p:spPr bwMode="auto">
            <a:xfrm>
              <a:off x="8545514" y="5286376"/>
              <a:ext cx="358775"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6" name="Oval 118"/>
            <p:cNvSpPr>
              <a:spLocks noChangeArrowheads="1"/>
            </p:cNvSpPr>
            <p:nvPr/>
          </p:nvSpPr>
          <p:spPr bwMode="auto">
            <a:xfrm>
              <a:off x="8031163" y="5695951"/>
              <a:ext cx="360362"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7" name="Oval 119"/>
            <p:cNvSpPr>
              <a:spLocks noChangeArrowheads="1"/>
            </p:cNvSpPr>
            <p:nvPr/>
          </p:nvSpPr>
          <p:spPr bwMode="auto">
            <a:xfrm>
              <a:off x="8978901" y="6146801"/>
              <a:ext cx="360363"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8" name="Oval 120"/>
            <p:cNvSpPr>
              <a:spLocks noChangeArrowheads="1"/>
            </p:cNvSpPr>
            <p:nvPr/>
          </p:nvSpPr>
          <p:spPr bwMode="auto">
            <a:xfrm>
              <a:off x="8521701" y="4360864"/>
              <a:ext cx="358775"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9" name="Oval 121"/>
            <p:cNvSpPr>
              <a:spLocks noChangeArrowheads="1"/>
            </p:cNvSpPr>
            <p:nvPr/>
          </p:nvSpPr>
          <p:spPr bwMode="auto">
            <a:xfrm>
              <a:off x="9429751" y="4348164"/>
              <a:ext cx="358775" cy="3587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0" name="Rectangle 122"/>
            <p:cNvSpPr>
              <a:spLocks noChangeArrowheads="1"/>
            </p:cNvSpPr>
            <p:nvPr/>
          </p:nvSpPr>
          <p:spPr bwMode="auto">
            <a:xfrm>
              <a:off x="7531100" y="6162675"/>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1" name="Rectangle 123"/>
            <p:cNvSpPr>
              <a:spLocks noChangeArrowheads="1"/>
            </p:cNvSpPr>
            <p:nvPr/>
          </p:nvSpPr>
          <p:spPr bwMode="auto">
            <a:xfrm>
              <a:off x="7543800" y="57134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2" name="Rectangle 124"/>
            <p:cNvSpPr>
              <a:spLocks noChangeArrowheads="1"/>
            </p:cNvSpPr>
            <p:nvPr/>
          </p:nvSpPr>
          <p:spPr bwMode="auto">
            <a:xfrm>
              <a:off x="7543800" y="530383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3" name="Rectangle 125"/>
            <p:cNvSpPr>
              <a:spLocks noChangeArrowheads="1"/>
            </p:cNvSpPr>
            <p:nvPr/>
          </p:nvSpPr>
          <p:spPr bwMode="auto">
            <a:xfrm>
              <a:off x="7558088" y="482758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4" name="Rectangle 126"/>
            <p:cNvSpPr>
              <a:spLocks noChangeArrowheads="1"/>
            </p:cNvSpPr>
            <p:nvPr/>
          </p:nvSpPr>
          <p:spPr bwMode="auto">
            <a:xfrm>
              <a:off x="8034338" y="44053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5" name="Rectangle 127"/>
            <p:cNvSpPr>
              <a:spLocks noChangeArrowheads="1"/>
            </p:cNvSpPr>
            <p:nvPr/>
          </p:nvSpPr>
          <p:spPr bwMode="auto">
            <a:xfrm>
              <a:off x="9012238" y="44053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6" name="Rectangle 128"/>
            <p:cNvSpPr>
              <a:spLocks noChangeArrowheads="1"/>
            </p:cNvSpPr>
            <p:nvPr/>
          </p:nvSpPr>
          <p:spPr bwMode="auto">
            <a:xfrm>
              <a:off x="8535988" y="482758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7" name="Rectangle 129"/>
            <p:cNvSpPr>
              <a:spLocks noChangeArrowheads="1"/>
            </p:cNvSpPr>
            <p:nvPr/>
          </p:nvSpPr>
          <p:spPr bwMode="auto">
            <a:xfrm>
              <a:off x="9012238" y="482758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8" name="Rectangle 130"/>
            <p:cNvSpPr>
              <a:spLocks noChangeArrowheads="1"/>
            </p:cNvSpPr>
            <p:nvPr/>
          </p:nvSpPr>
          <p:spPr bwMode="auto">
            <a:xfrm>
              <a:off x="9461500" y="482758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9" name="Rectangle 131"/>
            <p:cNvSpPr>
              <a:spLocks noChangeArrowheads="1"/>
            </p:cNvSpPr>
            <p:nvPr/>
          </p:nvSpPr>
          <p:spPr bwMode="auto">
            <a:xfrm>
              <a:off x="8047038" y="530383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0" name="Rectangle 132"/>
            <p:cNvSpPr>
              <a:spLocks noChangeArrowheads="1"/>
            </p:cNvSpPr>
            <p:nvPr/>
          </p:nvSpPr>
          <p:spPr bwMode="auto">
            <a:xfrm>
              <a:off x="9448800" y="5303838"/>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1" name="Rectangle 133"/>
            <p:cNvSpPr>
              <a:spLocks noChangeArrowheads="1"/>
            </p:cNvSpPr>
            <p:nvPr/>
          </p:nvSpPr>
          <p:spPr bwMode="auto">
            <a:xfrm>
              <a:off x="8059738" y="6162675"/>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2" name="Rectangle 134"/>
            <p:cNvSpPr>
              <a:spLocks noChangeArrowheads="1"/>
            </p:cNvSpPr>
            <p:nvPr/>
          </p:nvSpPr>
          <p:spPr bwMode="auto">
            <a:xfrm>
              <a:off x="8535988" y="57261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3" name="Rectangle 135"/>
            <p:cNvSpPr>
              <a:spLocks noChangeArrowheads="1"/>
            </p:cNvSpPr>
            <p:nvPr/>
          </p:nvSpPr>
          <p:spPr bwMode="auto">
            <a:xfrm>
              <a:off x="8535988" y="6149976"/>
              <a:ext cx="317500" cy="315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4" name="Rectangle 136"/>
            <p:cNvSpPr>
              <a:spLocks noChangeArrowheads="1"/>
            </p:cNvSpPr>
            <p:nvPr/>
          </p:nvSpPr>
          <p:spPr bwMode="auto">
            <a:xfrm>
              <a:off x="9012238" y="57261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5" name="Rectangle 137"/>
            <p:cNvSpPr>
              <a:spLocks noChangeArrowheads="1"/>
            </p:cNvSpPr>
            <p:nvPr/>
          </p:nvSpPr>
          <p:spPr bwMode="auto">
            <a:xfrm>
              <a:off x="9461500" y="5713413"/>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86" name="Rectangle 138"/>
            <p:cNvSpPr>
              <a:spLocks noChangeArrowheads="1"/>
            </p:cNvSpPr>
            <p:nvPr/>
          </p:nvSpPr>
          <p:spPr bwMode="auto">
            <a:xfrm>
              <a:off x="9461500" y="6175375"/>
              <a:ext cx="317500" cy="31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442" name="AutoShape 146"/>
            <p:cNvSpPr>
              <a:spLocks noChangeArrowheads="1"/>
            </p:cNvSpPr>
            <p:nvPr/>
          </p:nvSpPr>
          <p:spPr bwMode="auto">
            <a:xfrm>
              <a:off x="8553451" y="5278438"/>
              <a:ext cx="176213" cy="138112"/>
            </a:xfrm>
            <a:prstGeom prst="star5">
              <a:avLst/>
            </a:prstGeom>
            <a:solidFill>
              <a:srgbClr val="FFCC99"/>
            </a:solidFill>
            <a:ln w="9525">
              <a:solidFill>
                <a:schemeClr val="tx1"/>
              </a:solidFill>
              <a:miter lim="800000"/>
              <a:headEnd/>
              <a:tailEnd/>
            </a:ln>
            <a:effectLst/>
          </p:spPr>
          <p:txBody>
            <a:bodyPr wrap="none" anchor="ctr"/>
            <a:lstStyle/>
            <a:p>
              <a:pPr>
                <a:defRPr/>
              </a:pPr>
              <a:endParaRPr lang="en-US"/>
            </a:p>
          </p:txBody>
        </p:sp>
        <p:sp>
          <p:nvSpPr>
            <p:cNvPr id="55443" name="AutoShape 147"/>
            <p:cNvSpPr>
              <a:spLocks noChangeArrowheads="1"/>
            </p:cNvSpPr>
            <p:nvPr/>
          </p:nvSpPr>
          <p:spPr bwMode="auto">
            <a:xfrm>
              <a:off x="9556751" y="6167438"/>
              <a:ext cx="176213" cy="138112"/>
            </a:xfrm>
            <a:prstGeom prst="star5">
              <a:avLst/>
            </a:prstGeom>
            <a:solidFill>
              <a:schemeClr val="hlink"/>
            </a:solidFill>
            <a:ln w="9525">
              <a:solidFill>
                <a:schemeClr val="tx1"/>
              </a:solidFill>
              <a:miter lim="800000"/>
              <a:headEnd/>
              <a:tailEnd/>
            </a:ln>
            <a:effectLst/>
          </p:spPr>
          <p:txBody>
            <a:bodyPr wrap="none" anchor="ctr"/>
            <a:lstStyle/>
            <a:p>
              <a:pPr>
                <a:defRPr/>
              </a:pPr>
              <a:endParaRPr lang="en-US"/>
            </a:p>
          </p:txBody>
        </p:sp>
        <p:sp>
          <p:nvSpPr>
            <p:cNvPr id="55444" name="AutoShape 148"/>
            <p:cNvSpPr>
              <a:spLocks noChangeArrowheads="1"/>
            </p:cNvSpPr>
            <p:nvPr/>
          </p:nvSpPr>
          <p:spPr bwMode="auto">
            <a:xfrm>
              <a:off x="9517063" y="4414838"/>
              <a:ext cx="176212" cy="138112"/>
            </a:xfrm>
            <a:prstGeom prst="star5">
              <a:avLst/>
            </a:prstGeom>
            <a:solidFill>
              <a:srgbClr val="FF6600"/>
            </a:solidFill>
            <a:ln w="9525">
              <a:solidFill>
                <a:schemeClr val="tx1"/>
              </a:solidFill>
              <a:miter lim="800000"/>
              <a:headEnd/>
              <a:tailEnd/>
            </a:ln>
            <a:effectLst/>
          </p:spPr>
          <p:txBody>
            <a:bodyPr wrap="none" anchor="ctr"/>
            <a:lstStyle/>
            <a:p>
              <a:pPr>
                <a:defRPr/>
              </a:pPr>
              <a:endParaRPr lang="en-US"/>
            </a:p>
          </p:txBody>
        </p:sp>
        <p:sp>
          <p:nvSpPr>
            <p:cNvPr id="159" name="AutoShape 74"/>
            <p:cNvSpPr>
              <a:spLocks noChangeArrowheads="1"/>
            </p:cNvSpPr>
            <p:nvPr/>
          </p:nvSpPr>
          <p:spPr bwMode="auto">
            <a:xfrm>
              <a:off x="8129588" y="5257800"/>
              <a:ext cx="176212" cy="138112"/>
            </a:xfrm>
            <a:prstGeom prst="star5">
              <a:avLst/>
            </a:prstGeom>
            <a:solidFill>
              <a:schemeClr val="accent1">
                <a:lumMod val="75000"/>
              </a:schemeClr>
            </a:solidFill>
            <a:ln w="9525">
              <a:solidFill>
                <a:schemeClr val="tx1"/>
              </a:solidFill>
              <a:miter lim="800000"/>
              <a:headEnd/>
              <a:tailEnd/>
            </a:ln>
            <a:effectLst/>
          </p:spPr>
          <p:txBody>
            <a:bodyPr wrap="none" anchor="ctr"/>
            <a:lstStyle/>
            <a:p>
              <a:pPr>
                <a:defRPr/>
              </a:pPr>
              <a:endParaRPr lang="en-US"/>
            </a:p>
          </p:txBody>
        </p:sp>
        <p:sp>
          <p:nvSpPr>
            <p:cNvPr id="160" name="AutoShape 74"/>
            <p:cNvSpPr>
              <a:spLocks noChangeArrowheads="1"/>
            </p:cNvSpPr>
            <p:nvPr/>
          </p:nvSpPr>
          <p:spPr bwMode="auto">
            <a:xfrm>
              <a:off x="8281988" y="6110288"/>
              <a:ext cx="176212" cy="138112"/>
            </a:xfrm>
            <a:prstGeom prst="star5">
              <a:avLst/>
            </a:prstGeom>
            <a:solidFill>
              <a:srgbClr val="FF3300"/>
            </a:solidFill>
            <a:ln w="9525">
              <a:solidFill>
                <a:schemeClr val="tx1"/>
              </a:solidFill>
              <a:miter lim="800000"/>
              <a:headEnd/>
              <a:tailEnd/>
            </a:ln>
            <a:effectLst/>
          </p:spPr>
          <p:txBody>
            <a:bodyPr wrap="none" anchor="ctr"/>
            <a:lstStyle/>
            <a:p>
              <a:pPr>
                <a:defRPr/>
              </a:pPr>
              <a:endParaRPr lang="en-US"/>
            </a:p>
          </p:txBody>
        </p:sp>
        <p:sp>
          <p:nvSpPr>
            <p:cNvPr id="161" name="AutoShape 74"/>
            <p:cNvSpPr>
              <a:spLocks noChangeArrowheads="1"/>
            </p:cNvSpPr>
            <p:nvPr/>
          </p:nvSpPr>
          <p:spPr bwMode="auto">
            <a:xfrm>
              <a:off x="9120188" y="5957888"/>
              <a:ext cx="176212" cy="138112"/>
            </a:xfrm>
            <a:prstGeom prst="star5">
              <a:avLst/>
            </a:prstGeom>
            <a:solidFill>
              <a:srgbClr val="6666FF"/>
            </a:solidFill>
            <a:ln w="9525">
              <a:solidFill>
                <a:schemeClr val="tx1"/>
              </a:solidFill>
              <a:miter lim="800000"/>
              <a:headEnd/>
              <a:tailEnd/>
            </a:ln>
            <a:effectLst/>
          </p:spPr>
          <p:txBody>
            <a:bodyPr wrap="none" anchor="ctr"/>
            <a:lstStyle/>
            <a:p>
              <a:pPr>
                <a:defRPr/>
              </a:pPr>
              <a:endParaRPr lang="en-US"/>
            </a:p>
          </p:txBody>
        </p:sp>
        <p:sp>
          <p:nvSpPr>
            <p:cNvPr id="162" name="AutoShape 74"/>
            <p:cNvSpPr>
              <a:spLocks noChangeArrowheads="1"/>
            </p:cNvSpPr>
            <p:nvPr/>
          </p:nvSpPr>
          <p:spPr bwMode="auto">
            <a:xfrm>
              <a:off x="8991600" y="4876800"/>
              <a:ext cx="176212" cy="138112"/>
            </a:xfrm>
            <a:prstGeom prst="star5">
              <a:avLst/>
            </a:prstGeom>
            <a:solidFill>
              <a:srgbClr val="FF0066"/>
            </a:solidFill>
            <a:ln w="9525">
              <a:solidFill>
                <a:schemeClr val="tx1"/>
              </a:solidFill>
              <a:miter lim="800000"/>
              <a:headEnd/>
              <a:tailEnd/>
            </a:ln>
            <a:effectLst/>
          </p:spPr>
          <p:txBody>
            <a:bodyPr wrap="none" anchor="ctr"/>
            <a:lstStyle/>
            <a:p>
              <a:pPr>
                <a:defRPr/>
              </a:pPr>
              <a:endParaRPr lang="en-US"/>
            </a:p>
          </p:txBody>
        </p:sp>
      </p:grpSp>
      <p:sp>
        <p:nvSpPr>
          <p:cNvPr id="2" name="TextBox 1">
            <a:extLst>
              <a:ext uri="{FF2B5EF4-FFF2-40B4-BE49-F238E27FC236}">
                <a16:creationId xmlns:a16="http://schemas.microsoft.com/office/drawing/2014/main" id="{DA12EC48-19AB-3E4B-B02B-5BCCFADCE796}"/>
              </a:ext>
            </a:extLst>
          </p:cNvPr>
          <p:cNvSpPr txBox="1"/>
          <p:nvPr/>
        </p:nvSpPr>
        <p:spPr>
          <a:xfrm>
            <a:off x="5617672" y="1314492"/>
            <a:ext cx="838691" cy="369332"/>
          </a:xfrm>
          <a:prstGeom prst="rect">
            <a:avLst/>
          </a:prstGeom>
          <a:noFill/>
        </p:spPr>
        <p:txBody>
          <a:bodyPr wrap="none" rtlCol="0">
            <a:spAutoFit/>
          </a:bodyPr>
          <a:lstStyle/>
          <a:p>
            <a:r>
              <a:rPr lang="en-US" dirty="0"/>
              <a:t>Cases</a:t>
            </a:r>
          </a:p>
        </p:txBody>
      </p:sp>
      <p:sp>
        <p:nvSpPr>
          <p:cNvPr id="3" name="TextBox 2">
            <a:extLst>
              <a:ext uri="{FF2B5EF4-FFF2-40B4-BE49-F238E27FC236}">
                <a16:creationId xmlns:a16="http://schemas.microsoft.com/office/drawing/2014/main" id="{4A66A157-45B9-C34B-9767-740D365099D5}"/>
              </a:ext>
            </a:extLst>
          </p:cNvPr>
          <p:cNvSpPr txBox="1"/>
          <p:nvPr/>
        </p:nvSpPr>
        <p:spPr>
          <a:xfrm>
            <a:off x="8200232" y="1299131"/>
            <a:ext cx="992579" cy="369332"/>
          </a:xfrm>
          <a:prstGeom prst="rect">
            <a:avLst/>
          </a:prstGeom>
          <a:noFill/>
        </p:spPr>
        <p:txBody>
          <a:bodyPr wrap="none" rtlCol="0">
            <a:spAutoFit/>
          </a:bodyPr>
          <a:lstStyle/>
          <a:p>
            <a:r>
              <a:rPr lang="en-US" dirty="0"/>
              <a:t>controls</a:t>
            </a:r>
          </a:p>
        </p:txBody>
      </p:sp>
    </p:spTree>
    <p:extLst>
      <p:ext uri="{BB962C8B-B14F-4D97-AF65-F5344CB8AC3E}">
        <p14:creationId xmlns:p14="http://schemas.microsoft.com/office/powerpoint/2010/main" val="138325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576262" y="1524000"/>
            <a:ext cx="11582400" cy="2362200"/>
          </a:xfrm>
        </p:spPr>
        <p:txBody>
          <a:bodyPr/>
          <a:lstStyle/>
          <a:p>
            <a:pPr eaLnBrk="1" hangingPunct="1"/>
            <a:r>
              <a:rPr lang="en-US" dirty="0">
                <a:latin typeface="Avenir Book" panose="02000503020000020003" pitchFamily="2" charset="0"/>
              </a:rPr>
              <a:t>Microsatellites (linkage markers)</a:t>
            </a:r>
          </a:p>
          <a:p>
            <a:pPr eaLnBrk="1" hangingPunct="1"/>
            <a:r>
              <a:rPr lang="en-US" dirty="0">
                <a:latin typeface="Avenir Book" panose="02000503020000020003" pitchFamily="2" charset="0"/>
              </a:rPr>
              <a:t>SNPs/SNVs (association markers, causative variation)</a:t>
            </a:r>
          </a:p>
          <a:p>
            <a:pPr eaLnBrk="1" hangingPunct="1"/>
            <a:r>
              <a:rPr lang="en-US" dirty="0">
                <a:latin typeface="Avenir Book" panose="02000503020000020003" pitchFamily="2" charset="0"/>
              </a:rPr>
              <a:t>in/</a:t>
            </a:r>
            <a:r>
              <a:rPr lang="en-US" dirty="0" err="1">
                <a:latin typeface="Avenir Book" panose="02000503020000020003" pitchFamily="2" charset="0"/>
              </a:rPr>
              <a:t>dels</a:t>
            </a:r>
            <a:r>
              <a:rPr lang="en-US" dirty="0">
                <a:latin typeface="Avenir Book" panose="02000503020000020003" pitchFamily="2" charset="0"/>
              </a:rPr>
              <a:t>, </a:t>
            </a:r>
            <a:r>
              <a:rPr lang="en-US" dirty="0" err="1">
                <a:latin typeface="Avenir Book" panose="02000503020000020003" pitchFamily="2" charset="0"/>
              </a:rPr>
              <a:t>CNVs</a:t>
            </a:r>
            <a:r>
              <a:rPr lang="en-US" dirty="0">
                <a:latin typeface="Avenir Book" panose="02000503020000020003" pitchFamily="2" charset="0"/>
              </a:rPr>
              <a:t> (causative variation)</a:t>
            </a:r>
          </a:p>
          <a:p>
            <a:pPr eaLnBrk="1" hangingPunct="1"/>
            <a:endParaRPr lang="en-US" dirty="0">
              <a:latin typeface="Avenir Book" panose="02000503020000020003" pitchFamily="2" charset="0"/>
            </a:endParaRPr>
          </a:p>
        </p:txBody>
      </p:sp>
      <p:sp>
        <p:nvSpPr>
          <p:cNvPr id="46084" name="Text Box 4"/>
          <p:cNvSpPr txBox="1">
            <a:spLocks noChangeArrowheads="1"/>
          </p:cNvSpPr>
          <p:nvPr/>
        </p:nvSpPr>
        <p:spPr bwMode="auto">
          <a:xfrm>
            <a:off x="4937125" y="4845050"/>
            <a:ext cx="212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Avenir Book" panose="02000503020000020003" pitchFamily="2" charset="0"/>
              </a:rPr>
              <a:t>ACGTTG</a:t>
            </a:r>
            <a:r>
              <a:rPr lang="en-US" dirty="0">
                <a:solidFill>
                  <a:srgbClr val="FF0000"/>
                </a:solidFill>
                <a:latin typeface="Avenir Book" panose="02000503020000020003" pitchFamily="2" charset="0"/>
              </a:rPr>
              <a:t>G</a:t>
            </a:r>
            <a:r>
              <a:rPr lang="en-US" dirty="0">
                <a:latin typeface="Avenir Book" panose="02000503020000020003" pitchFamily="2" charset="0"/>
              </a:rPr>
              <a:t>CTCGC</a:t>
            </a:r>
          </a:p>
          <a:p>
            <a:r>
              <a:rPr lang="en-US" dirty="0">
                <a:latin typeface="Avenir Book" panose="02000503020000020003" pitchFamily="2" charset="0"/>
              </a:rPr>
              <a:t>ACGTTG</a:t>
            </a:r>
            <a:r>
              <a:rPr lang="en-US" dirty="0">
                <a:solidFill>
                  <a:srgbClr val="FF0000"/>
                </a:solidFill>
                <a:latin typeface="Avenir Book" panose="02000503020000020003" pitchFamily="2" charset="0"/>
              </a:rPr>
              <a:t>C</a:t>
            </a:r>
            <a:r>
              <a:rPr lang="en-US" dirty="0">
                <a:latin typeface="Avenir Book" panose="02000503020000020003" pitchFamily="2" charset="0"/>
              </a:rPr>
              <a:t>CTCGC</a:t>
            </a:r>
          </a:p>
        </p:txBody>
      </p:sp>
      <p:sp>
        <p:nvSpPr>
          <p:cNvPr id="46085" name="Text Box 5"/>
          <p:cNvSpPr txBox="1">
            <a:spLocks noChangeArrowheads="1"/>
          </p:cNvSpPr>
          <p:nvPr/>
        </p:nvSpPr>
        <p:spPr bwMode="auto">
          <a:xfrm>
            <a:off x="838200" y="4753769"/>
            <a:ext cx="3155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p>
          <a:p>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r>
              <a:rPr lang="en-US" dirty="0">
                <a:solidFill>
                  <a:schemeClr val="hlink"/>
                </a:solidFill>
                <a:latin typeface="Avenir Book" panose="02000503020000020003" pitchFamily="2" charset="0"/>
              </a:rPr>
              <a:t>CAG</a:t>
            </a:r>
          </a:p>
          <a:p>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p>
          <a:p>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r>
              <a:rPr lang="en-US" dirty="0">
                <a:solidFill>
                  <a:schemeClr val="hlink"/>
                </a:solidFill>
                <a:latin typeface="Avenir Book" panose="02000503020000020003" pitchFamily="2" charset="0"/>
              </a:rPr>
              <a:t>CAG</a:t>
            </a:r>
            <a:r>
              <a:rPr lang="en-US" dirty="0">
                <a:latin typeface="Avenir Book" panose="02000503020000020003" pitchFamily="2" charset="0"/>
              </a:rPr>
              <a:t>CAG</a:t>
            </a:r>
            <a:r>
              <a:rPr lang="en-US" dirty="0">
                <a:solidFill>
                  <a:schemeClr val="hlink"/>
                </a:solidFill>
                <a:latin typeface="Avenir Book" panose="02000503020000020003" pitchFamily="2" charset="0"/>
              </a:rPr>
              <a:t>CAG</a:t>
            </a:r>
          </a:p>
          <a:p>
            <a:endParaRPr lang="en-US" dirty="0">
              <a:latin typeface="Avenir Book" panose="02000503020000020003" pitchFamily="2" charset="0"/>
            </a:endParaRPr>
          </a:p>
        </p:txBody>
      </p:sp>
      <p:pic>
        <p:nvPicPr>
          <p:cNvPr id="46087" name="Picture 7"/>
          <p:cNvPicPr>
            <a:picLocks noChangeAspect="1" noChangeArrowheads="1"/>
          </p:cNvPicPr>
          <p:nvPr/>
        </p:nvPicPr>
        <p:blipFill>
          <a:blip r:embed="rId3">
            <a:extLst>
              <a:ext uri="{28A0092B-C50C-407E-A947-70E740481C1C}">
                <a14:useLocalDpi xmlns:a14="http://schemas.microsoft.com/office/drawing/2010/main" val="0"/>
              </a:ext>
            </a:extLst>
          </a:blip>
          <a:srcRect r="14313"/>
          <a:stretch>
            <a:fillRect/>
          </a:stretch>
        </p:blipFill>
        <p:spPr bwMode="auto">
          <a:xfrm>
            <a:off x="9372600" y="4753769"/>
            <a:ext cx="21955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Genetic Variation</a:t>
            </a:r>
          </a:p>
        </p:txBody>
      </p:sp>
    </p:spTree>
    <p:extLst>
      <p:ext uri="{BB962C8B-B14F-4D97-AF65-F5344CB8AC3E}">
        <p14:creationId xmlns:p14="http://schemas.microsoft.com/office/powerpoint/2010/main" val="315411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P spid="46084" grpId="0"/>
      <p:bldP spid="4608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
        <p:nvSpPr>
          <p:cNvPr id="15366" name="Rectangle 4"/>
          <p:cNvSpPr>
            <a:spLocks noGrp="1" noChangeArrowheads="1"/>
          </p:cNvSpPr>
          <p:nvPr>
            <p:ph type="body" idx="1"/>
          </p:nvPr>
        </p:nvSpPr>
        <p:spPr>
          <a:xfrm>
            <a:off x="609600" y="1358900"/>
            <a:ext cx="11201399" cy="4927600"/>
          </a:xfrm>
          <a:noFill/>
        </p:spPr>
        <p:txBody>
          <a:bodyPr/>
          <a:lstStyle/>
          <a:p>
            <a:pPr eaLnBrk="1" hangingPunct="1"/>
            <a:r>
              <a:rPr lang="en-US" sz="4000" dirty="0">
                <a:latin typeface="Avenir Book" panose="02000503020000020003" pitchFamily="2" charset="0"/>
              </a:rPr>
              <a:t>Major Common Diseases</a:t>
            </a:r>
          </a:p>
          <a:p>
            <a:pPr lvl="1" eaLnBrk="1" hangingPunct="1"/>
            <a:endParaRPr lang="en-US" sz="3600" dirty="0">
              <a:latin typeface="Avenir Book" panose="02000503020000020003" pitchFamily="2" charset="0"/>
            </a:endParaRPr>
          </a:p>
          <a:p>
            <a:pPr lvl="1" eaLnBrk="1" hangingPunct="1"/>
            <a:r>
              <a:rPr lang="en-US" sz="3600" dirty="0">
                <a:latin typeface="Avenir Book" panose="02000503020000020003" pitchFamily="2" charset="0"/>
              </a:rPr>
              <a:t>Found in most global populations</a:t>
            </a:r>
          </a:p>
          <a:p>
            <a:pPr lvl="1" eaLnBrk="1" hangingPunct="1"/>
            <a:r>
              <a:rPr lang="en-US" sz="3600" dirty="0">
                <a:latin typeface="Avenir Book" panose="02000503020000020003" pitchFamily="2" charset="0"/>
              </a:rPr>
              <a:t>Frequencies &gt;0.1% (1/1000)</a:t>
            </a:r>
          </a:p>
          <a:p>
            <a:pPr lvl="1" eaLnBrk="1" hangingPunct="1"/>
            <a:r>
              <a:rPr lang="en-US" sz="3600" dirty="0">
                <a:latin typeface="Avenir Book" panose="02000503020000020003" pitchFamily="2" charset="0"/>
              </a:rPr>
              <a:t>Math: </a:t>
            </a:r>
          </a:p>
          <a:p>
            <a:pPr lvl="2" eaLnBrk="1" hangingPunct="1"/>
            <a:r>
              <a:rPr lang="en-US" sz="3200" dirty="0">
                <a:latin typeface="Avenir Book" panose="02000503020000020003" pitchFamily="2" charset="0"/>
              </a:rPr>
              <a:t>chronicity x frequency = massive societal burden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Objectives</a:t>
            </a:r>
          </a:p>
        </p:txBody>
      </p:sp>
      <p:sp>
        <p:nvSpPr>
          <p:cNvPr id="9221"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sp>
        <p:nvSpPr>
          <p:cNvPr id="6148" name="Rectangle 4"/>
          <p:cNvSpPr>
            <a:spLocks noGrp="1" noChangeArrowheads="1"/>
          </p:cNvSpPr>
          <p:nvPr>
            <p:ph type="body" idx="1"/>
          </p:nvPr>
        </p:nvSpPr>
        <p:spPr>
          <a:xfrm>
            <a:off x="76200" y="1570367"/>
            <a:ext cx="11861800" cy="5059025"/>
          </a:xfrm>
          <a:noFill/>
        </p:spPr>
        <p:txBody>
          <a:bodyPr/>
          <a:lstStyle/>
          <a:p>
            <a:pPr eaLnBrk="1" hangingPunct="1">
              <a:lnSpc>
                <a:spcPct val="90000"/>
              </a:lnSpc>
            </a:pPr>
            <a:r>
              <a:rPr lang="en-US" sz="2800" dirty="0">
                <a:latin typeface="Avenir Book" panose="02000503020000020003" pitchFamily="2" charset="0"/>
              </a:rPr>
              <a:t>To define complex genetic disease/trait</a:t>
            </a:r>
          </a:p>
          <a:p>
            <a:pPr eaLnBrk="1" hangingPunct="1">
              <a:lnSpc>
                <a:spcPct val="90000"/>
              </a:lnSpc>
            </a:pPr>
            <a:endParaRPr lang="en-US" sz="2800" dirty="0">
              <a:latin typeface="Avenir Book" panose="02000503020000020003" pitchFamily="2" charset="0"/>
            </a:endParaRPr>
          </a:p>
          <a:p>
            <a:pPr eaLnBrk="1" hangingPunct="1">
              <a:lnSpc>
                <a:spcPct val="90000"/>
              </a:lnSpc>
            </a:pPr>
            <a:r>
              <a:rPr lang="en-US" sz="2800" dirty="0">
                <a:latin typeface="Avenir Book" panose="02000503020000020003" pitchFamily="2" charset="0"/>
              </a:rPr>
              <a:t>To understand current thinking about the architecture of complex traits</a:t>
            </a:r>
          </a:p>
          <a:p>
            <a:pPr eaLnBrk="1" hangingPunct="1">
              <a:lnSpc>
                <a:spcPct val="90000"/>
              </a:lnSpc>
            </a:pPr>
            <a:endParaRPr lang="en-US" sz="2800" dirty="0">
              <a:latin typeface="Avenir Book" panose="02000503020000020003" pitchFamily="2" charset="0"/>
            </a:endParaRPr>
          </a:p>
          <a:p>
            <a:pPr eaLnBrk="1" hangingPunct="1">
              <a:lnSpc>
                <a:spcPct val="90000"/>
              </a:lnSpc>
            </a:pPr>
            <a:r>
              <a:rPr lang="en-US" sz="2800" dirty="0">
                <a:latin typeface="Avenir Book" panose="02000503020000020003" pitchFamily="2" charset="0"/>
              </a:rPr>
              <a:t>To understand how to identify genetic determinants of complex traits</a:t>
            </a:r>
          </a:p>
          <a:p>
            <a:pPr eaLnBrk="1" hangingPunct="1">
              <a:lnSpc>
                <a:spcPct val="90000"/>
              </a:lnSpc>
            </a:pPr>
            <a:endParaRPr lang="en-US" sz="2800" dirty="0">
              <a:latin typeface="Avenir Book" panose="02000503020000020003" pitchFamily="2" charset="0"/>
            </a:endParaRPr>
          </a:p>
          <a:p>
            <a:pPr eaLnBrk="1" hangingPunct="1">
              <a:lnSpc>
                <a:spcPct val="90000"/>
              </a:lnSpc>
            </a:pPr>
            <a:r>
              <a:rPr lang="en-US" sz="2800" dirty="0">
                <a:latin typeface="Avenir Book" panose="02000503020000020003" pitchFamily="2" charset="0"/>
              </a:rPr>
              <a:t>To evaluate evidence for association between a gene and trait</a:t>
            </a:r>
          </a:p>
          <a:p>
            <a:pPr eaLnBrk="1" hangingPunct="1">
              <a:lnSpc>
                <a:spcPct val="90000"/>
              </a:lnSpc>
            </a:pPr>
            <a:endParaRPr lang="en-US" sz="2800" dirty="0">
              <a:latin typeface="Avenir Book" panose="02000503020000020003" pitchFamily="2" charset="0"/>
            </a:endParaRPr>
          </a:p>
          <a:p>
            <a:pPr eaLnBrk="1" hangingPunct="1">
              <a:lnSpc>
                <a:spcPct val="90000"/>
              </a:lnSpc>
            </a:pPr>
            <a:r>
              <a:rPr lang="en-US" sz="2800" dirty="0">
                <a:latin typeface="Avenir Book" panose="02000503020000020003" pitchFamily="2" charset="0"/>
              </a:rPr>
              <a:t>To differentiate between research significance and clinical utility</a:t>
            </a:r>
          </a:p>
        </p:txBody>
      </p:sp>
    </p:spTree>
    <p:extLst>
      <p:ext uri="{BB962C8B-B14F-4D97-AF65-F5344CB8AC3E}">
        <p14:creationId xmlns:p14="http://schemas.microsoft.com/office/powerpoint/2010/main" val="4240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4"/>
          <p:cNvSpPr>
            <a:spLocks noGrp="1" noChangeArrowheads="1"/>
          </p:cNvSpPr>
          <p:nvPr>
            <p:ph type="body" idx="1"/>
          </p:nvPr>
        </p:nvSpPr>
        <p:spPr>
          <a:xfrm>
            <a:off x="152400" y="1358900"/>
            <a:ext cx="7502129" cy="3517900"/>
          </a:xfrm>
        </p:spPr>
        <p:txBody>
          <a:bodyPr/>
          <a:lstStyle/>
          <a:p>
            <a:pPr eaLnBrk="1" hangingPunct="1">
              <a:lnSpc>
                <a:spcPct val="90000"/>
              </a:lnSpc>
            </a:pPr>
            <a:r>
              <a:rPr lang="en-US" altLang="en-US" dirty="0">
                <a:latin typeface="Avenir Book" panose="02000503020000020003" pitchFamily="2" charset="0"/>
              </a:rPr>
              <a:t>Familial aggregation or clustering</a:t>
            </a:r>
          </a:p>
          <a:p>
            <a:pPr eaLnBrk="1" hangingPunct="1">
              <a:lnSpc>
                <a:spcPct val="90000"/>
              </a:lnSpc>
            </a:pPr>
            <a:r>
              <a:rPr lang="en-US" altLang="en-US" dirty="0">
                <a:latin typeface="Avenir Book" panose="02000503020000020003" pitchFamily="2" charset="0"/>
              </a:rPr>
              <a:t>Twin studies</a:t>
            </a:r>
          </a:p>
          <a:p>
            <a:pPr eaLnBrk="1" hangingPunct="1">
              <a:lnSpc>
                <a:spcPct val="90000"/>
              </a:lnSpc>
            </a:pPr>
            <a:r>
              <a:rPr lang="en-US" altLang="en-US" dirty="0">
                <a:latin typeface="Avenir Book" panose="02000503020000020003" pitchFamily="2" charset="0"/>
              </a:rPr>
              <a:t>Adoption studies</a:t>
            </a:r>
          </a:p>
          <a:p>
            <a:pPr eaLnBrk="1" hangingPunct="1">
              <a:lnSpc>
                <a:spcPct val="90000"/>
              </a:lnSpc>
            </a:pPr>
            <a:r>
              <a:rPr lang="en-US" altLang="en-US" dirty="0">
                <a:latin typeface="Avenir Book" panose="02000503020000020003" pitchFamily="2" charset="0"/>
              </a:rPr>
              <a:t>Genome-wide Complex Trait Analysis</a:t>
            </a:r>
          </a:p>
        </p:txBody>
      </p:sp>
      <p:pic>
        <p:nvPicPr>
          <p:cNvPr id="143365" name="Picture 5"/>
          <p:cNvPicPr>
            <a:picLocks noChangeAspect="1" noChangeArrowheads="1"/>
          </p:cNvPicPr>
          <p:nvPr/>
        </p:nvPicPr>
        <p:blipFill>
          <a:blip r:embed="rId3">
            <a:extLst>
              <a:ext uri="{28A0092B-C50C-407E-A947-70E740481C1C}">
                <a14:useLocalDpi xmlns:a14="http://schemas.microsoft.com/office/drawing/2010/main" val="0"/>
              </a:ext>
            </a:extLst>
          </a:blip>
          <a:srcRect l="20625" r="19376" b="19531"/>
          <a:stretch>
            <a:fillRect/>
          </a:stretch>
        </p:blipFill>
        <p:spPr bwMode="auto">
          <a:xfrm>
            <a:off x="8140304" y="2181226"/>
            <a:ext cx="24860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7" name="Picture 7" descr="p1344ex5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6096" y="2481263"/>
            <a:ext cx="39624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8135146" y="2092325"/>
            <a:ext cx="3919537" cy="3606800"/>
            <a:chOff x="1680" y="910"/>
            <a:chExt cx="2469" cy="2272"/>
          </a:xfrm>
        </p:grpSpPr>
        <p:pic>
          <p:nvPicPr>
            <p:cNvPr id="512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 y="910"/>
              <a:ext cx="96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2" y="960"/>
              <a:ext cx="960"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1"/>
            <p:cNvPicPr>
              <a:picLocks noChangeAspect="1" noChangeArrowheads="1"/>
            </p:cNvPicPr>
            <p:nvPr/>
          </p:nvPicPr>
          <p:blipFill>
            <a:blip r:embed="rId7">
              <a:extLst>
                <a:ext uri="{28A0092B-C50C-407E-A947-70E740481C1C}">
                  <a14:useLocalDpi xmlns:a14="http://schemas.microsoft.com/office/drawing/2010/main" val="0"/>
                </a:ext>
              </a:extLst>
            </a:blip>
            <a:srcRect t="6023" b="9662"/>
            <a:stretch>
              <a:fillRect/>
            </a:stretch>
          </p:blipFill>
          <p:spPr bwMode="auto">
            <a:xfrm>
              <a:off x="1680" y="2304"/>
              <a:ext cx="100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2"/>
            <p:cNvPicPr>
              <a:picLocks noChangeAspect="1" noChangeArrowheads="1"/>
            </p:cNvPicPr>
            <p:nvPr/>
          </p:nvPicPr>
          <p:blipFill>
            <a:blip r:embed="rId8">
              <a:extLst>
                <a:ext uri="{28A0092B-C50C-407E-A947-70E740481C1C}">
                  <a14:useLocalDpi xmlns:a14="http://schemas.microsoft.com/office/drawing/2010/main" val="0"/>
                </a:ext>
              </a:extLst>
            </a:blip>
            <a:srcRect l="10811" r="29730" b="40434"/>
            <a:stretch>
              <a:fillRect/>
            </a:stretch>
          </p:blipFill>
          <p:spPr bwMode="auto">
            <a:xfrm>
              <a:off x="3024" y="2304"/>
              <a:ext cx="1008"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Line 13"/>
            <p:cNvSpPr>
              <a:spLocks noChangeShapeType="1"/>
            </p:cNvSpPr>
            <p:nvPr/>
          </p:nvSpPr>
          <p:spPr bwMode="auto">
            <a:xfrm>
              <a:off x="2688" y="1296"/>
              <a:ext cx="3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3" name="Line 14"/>
            <p:cNvSpPr>
              <a:spLocks noChangeShapeType="1"/>
            </p:cNvSpPr>
            <p:nvPr/>
          </p:nvSpPr>
          <p:spPr bwMode="auto">
            <a:xfrm>
              <a:off x="2873" y="1296"/>
              <a:ext cx="7"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4" name="Line 15"/>
            <p:cNvSpPr>
              <a:spLocks noChangeShapeType="1"/>
            </p:cNvSpPr>
            <p:nvPr/>
          </p:nvSpPr>
          <p:spPr bwMode="auto">
            <a:xfrm>
              <a:off x="2208" y="1872"/>
              <a:ext cx="13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5" name="Line 16"/>
            <p:cNvSpPr>
              <a:spLocks noChangeShapeType="1"/>
            </p:cNvSpPr>
            <p:nvPr/>
          </p:nvSpPr>
          <p:spPr bwMode="auto">
            <a:xfrm flipH="1">
              <a:off x="2208" y="1872"/>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6" name="Line 17"/>
            <p:cNvSpPr>
              <a:spLocks noChangeShapeType="1"/>
            </p:cNvSpPr>
            <p:nvPr/>
          </p:nvSpPr>
          <p:spPr bwMode="auto">
            <a:xfrm flipH="1">
              <a:off x="3552" y="1872"/>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137" name="AutoShape 18"/>
            <p:cNvSpPr>
              <a:spLocks noChangeArrowheads="1"/>
            </p:cNvSpPr>
            <p:nvPr/>
          </p:nvSpPr>
          <p:spPr bwMode="auto">
            <a:xfrm>
              <a:off x="2901" y="2222"/>
              <a:ext cx="1248" cy="960"/>
            </a:xfrm>
            <a:prstGeom prst="bracketPair">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grpSp>
      <p:pic>
        <p:nvPicPr>
          <p:cNvPr id="6161"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6096" y="1547813"/>
            <a:ext cx="397668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2"/>
          <p:cNvSpPr>
            <a:spLocks noChangeArrowheads="1"/>
          </p:cNvSpPr>
          <p:nvPr/>
        </p:nvSpPr>
        <p:spPr bwMode="auto">
          <a:xfrm>
            <a:off x="1905000" y="101600"/>
            <a:ext cx="83058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Genetic Epidemiology</a:t>
            </a:r>
          </a:p>
        </p:txBody>
      </p:sp>
      <p:sp>
        <p:nvSpPr>
          <p:cNvPr id="20"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spTree>
    <p:extLst>
      <p:ext uri="{BB962C8B-B14F-4D97-AF65-F5344CB8AC3E}">
        <p14:creationId xmlns:p14="http://schemas.microsoft.com/office/powerpoint/2010/main" val="1102427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67"/>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56326">
                                            <p:txEl>
                                              <p:pRg st="0" end="0"/>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143367"/>
                                        </p:tgtEl>
                                        <p:attrNameLst>
                                          <p:attrName>style.visibility</p:attrName>
                                        </p:attrNameLst>
                                      </p:cBhvr>
                                      <p:to>
                                        <p:strVal val="hidden"/>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143365"/>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56326">
                                            <p:txEl>
                                              <p:pRg st="1" end="1"/>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143365"/>
                                        </p:tgtEl>
                                        <p:attrNameLst>
                                          <p:attrName>style.visibility</p:attrName>
                                        </p:attrNameLst>
                                      </p:cBhvr>
                                      <p:to>
                                        <p:strVal val="hidden"/>
                                      </p:to>
                                    </p:set>
                                  </p:childTnLst>
                                </p:cTn>
                              </p:par>
                            </p:childTnLst>
                          </p:cTn>
                        </p:par>
                        <p:par>
                          <p:cTn id="24" fill="hold" nodeType="afterGroup">
                            <p:stCondLst>
                              <p:cond delay="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56326">
                                            <p:txEl>
                                              <p:pRg st="2" end="2"/>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56326">
                                            <p:txEl>
                                              <p:pRg st="3" end="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graphicFrame>
        <p:nvGraphicFramePr>
          <p:cNvPr id="47181" name="Group 77"/>
          <p:cNvGraphicFramePr>
            <a:graphicFrameLocks noGrp="1"/>
          </p:cNvGraphicFramePr>
          <p:nvPr>
            <p:ph sz="half" idx="2"/>
            <p:extLst>
              <p:ext uri="{D42A27DB-BD31-4B8C-83A1-F6EECF244321}">
                <p14:modId xmlns:p14="http://schemas.microsoft.com/office/powerpoint/2010/main" val="749971146"/>
              </p:ext>
            </p:extLst>
          </p:nvPr>
        </p:nvGraphicFramePr>
        <p:xfrm>
          <a:off x="3505200" y="1219200"/>
          <a:ext cx="5175250" cy="5486400"/>
        </p:xfrm>
        <a:graphic>
          <a:graphicData uri="http://schemas.openxmlformats.org/drawingml/2006/table">
            <a:tbl>
              <a:tblPr/>
              <a:tblGrid>
                <a:gridCol w="4049713">
                  <a:extLst>
                    <a:ext uri="{9D8B030D-6E8A-4147-A177-3AD203B41FA5}">
                      <a16:colId xmlns:a16="http://schemas.microsoft.com/office/drawing/2014/main" val="20000"/>
                    </a:ext>
                  </a:extLst>
                </a:gridCol>
                <a:gridCol w="1125537">
                  <a:extLst>
                    <a:ext uri="{9D8B030D-6E8A-4147-A177-3AD203B41FA5}">
                      <a16:colId xmlns:a16="http://schemas.microsoft.com/office/drawing/2014/main" val="20001"/>
                    </a:ext>
                  </a:extLst>
                </a:gridCol>
              </a:tblGrid>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chemeClr val="tx1"/>
                          </a:solidFill>
                          <a:effectLst/>
                          <a:latin typeface="Avenir Book" panose="02000503020000020003" pitchFamily="2" charset="0"/>
                        </a:rPr>
                        <a:t>Disease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a:ln>
                            <a:noFill/>
                          </a:ln>
                          <a:solidFill>
                            <a:schemeClr val="tx1"/>
                          </a:solidFill>
                          <a:effectLst/>
                          <a:latin typeface="Avenir Book" panose="02000503020000020003" pitchFamily="2" charset="0"/>
                          <a:sym typeface="Symbol" pitchFamily="18" charset="2"/>
                        </a:rPr>
                        <a:t></a:t>
                      </a:r>
                      <a:r>
                        <a:rPr kumimoji="0" lang="en-US" sz="2400" b="0" i="0" u="sng" strike="noStrike" cap="none" normalizeH="0" baseline="-25000">
                          <a:ln>
                            <a:noFill/>
                          </a:ln>
                          <a:solidFill>
                            <a:schemeClr val="tx1"/>
                          </a:solidFill>
                          <a:effectLst/>
                          <a:latin typeface="Avenir Book" panose="02000503020000020003" pitchFamily="2" charset="0"/>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venir Book" panose="02000503020000020003" pitchFamily="2" charset="0"/>
                        </a:rPr>
                        <a:t>Huntington’s Disease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panose="02000503020000020003" pitchFamily="2" charset="0"/>
                        </a:rPr>
                        <a:t>5,000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venir Book" panose="02000503020000020003" pitchFamily="2" charset="0"/>
                        </a:rPr>
                        <a:t>Cystic Fibrosis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venir Book" panose="02000503020000020003" pitchFamily="2" charset="0"/>
                        </a:rPr>
                        <a:t>625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Inflammatory Bowel Disease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Autism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Multiple Sclerosis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T1DM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Schizophrenia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Asthma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Prostate Cancer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T2DM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venir Book" panose="02000503020000020003" pitchFamily="2" charset="0"/>
                        </a:rPr>
                        <a:t>Breast Cancer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panose="02000503020000020003" pitchFamily="2"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37697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ChangeArrowheads="1"/>
          </p:cNvSpPr>
          <p:nvPr/>
        </p:nvSpPr>
        <p:spPr bwMode="auto">
          <a:xfrm>
            <a:off x="1905000" y="101600"/>
            <a:ext cx="83058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Genetic Mapping</a:t>
            </a:r>
          </a:p>
        </p:txBody>
      </p:sp>
      <p:sp>
        <p:nvSpPr>
          <p:cNvPr id="69638" name="Rectangle 4"/>
          <p:cNvSpPr>
            <a:spLocks noGrp="1" noChangeArrowheads="1"/>
          </p:cNvSpPr>
          <p:nvPr>
            <p:ph type="body" idx="1"/>
          </p:nvPr>
        </p:nvSpPr>
        <p:spPr>
          <a:xfrm>
            <a:off x="685800" y="1358900"/>
            <a:ext cx="10668000" cy="4927600"/>
          </a:xfrm>
          <a:noFill/>
        </p:spPr>
        <p:txBody>
          <a:bodyPr/>
          <a:lstStyle/>
          <a:p>
            <a:pPr marL="0" indent="0" eaLnBrk="1" hangingPunct="1">
              <a:buNone/>
            </a:pPr>
            <a:r>
              <a:rPr lang="en-US" sz="4400" dirty="0">
                <a:latin typeface="Avenir Book" panose="02000503020000020003" pitchFamily="2" charset="0"/>
              </a:rPr>
              <a:t>How are disease genes identified?</a:t>
            </a:r>
          </a:p>
          <a:p>
            <a:pPr eaLnBrk="1" hangingPunct="1"/>
            <a:endParaRPr lang="en-US" sz="4400" dirty="0">
              <a:latin typeface="Avenir Book" panose="02000503020000020003" pitchFamily="2" charset="0"/>
            </a:endParaRPr>
          </a:p>
        </p:txBody>
      </p:sp>
      <p:grpSp>
        <p:nvGrpSpPr>
          <p:cNvPr id="7" name="Group 6"/>
          <p:cNvGrpSpPr/>
          <p:nvPr/>
        </p:nvGrpSpPr>
        <p:grpSpPr>
          <a:xfrm>
            <a:off x="2261394" y="3572406"/>
            <a:ext cx="7669212" cy="2524125"/>
            <a:chOff x="522288" y="3038475"/>
            <a:chExt cx="7669212" cy="2524125"/>
          </a:xfrm>
        </p:grpSpPr>
        <p:pic>
          <p:nvPicPr>
            <p:cNvPr id="8" name="Picture 4" descr="chromo035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3038475"/>
              <a:ext cx="201136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hromo035s"/>
            <p:cNvPicPr>
              <a:picLocks noChangeAspect="1" noChangeArrowheads="1"/>
            </p:cNvPicPr>
            <p:nvPr/>
          </p:nvPicPr>
          <p:blipFill>
            <a:blip r:embed="rId3">
              <a:extLst>
                <a:ext uri="{28A0092B-C50C-407E-A947-70E740481C1C}">
                  <a14:useLocalDpi xmlns:a14="http://schemas.microsoft.com/office/drawing/2010/main" val="0"/>
                </a:ext>
              </a:extLst>
            </a:blip>
            <a:srcRect l="19151" t="59009" r="58243" b="18568"/>
            <a:stretch>
              <a:fillRect/>
            </a:stretch>
          </p:blipFill>
          <p:spPr bwMode="auto">
            <a:xfrm>
              <a:off x="3833813" y="3413125"/>
              <a:ext cx="14081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2"/>
            <p:cNvSpPr>
              <a:spLocks noChangeShapeType="1"/>
            </p:cNvSpPr>
            <p:nvPr/>
          </p:nvSpPr>
          <p:spPr bwMode="auto">
            <a:xfrm>
              <a:off x="2820988" y="3621088"/>
              <a:ext cx="693737"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AutoShape 13"/>
            <p:cNvSpPr>
              <a:spLocks noChangeArrowheads="1"/>
            </p:cNvSpPr>
            <p:nvPr/>
          </p:nvSpPr>
          <p:spPr bwMode="auto">
            <a:xfrm>
              <a:off x="4625975" y="4213225"/>
              <a:ext cx="223838" cy="209550"/>
            </a:xfrm>
            <a:prstGeom prst="star5">
              <a:avLst/>
            </a:prstGeom>
            <a:solidFill>
              <a:srgbClr val="FFFF66"/>
            </a:solidFill>
            <a:ln w="9525">
              <a:noFill/>
              <a:miter lim="800000"/>
              <a:headEnd/>
              <a:tailEnd/>
            </a:ln>
            <a:effectLst/>
          </p:spPr>
          <p:txBody>
            <a:bodyPr wrap="none" anchor="ctr"/>
            <a:lstStyle/>
            <a:p>
              <a:pPr>
                <a:defRPr/>
              </a:pPr>
              <a:endParaRPr lang="en-US"/>
            </a:p>
          </p:txBody>
        </p:sp>
        <p:sp>
          <p:nvSpPr>
            <p:cNvPr id="12" name="Line 16"/>
            <p:cNvSpPr>
              <a:spLocks noChangeShapeType="1"/>
            </p:cNvSpPr>
            <p:nvPr/>
          </p:nvSpPr>
          <p:spPr bwMode="auto">
            <a:xfrm flipV="1">
              <a:off x="2806700" y="4640263"/>
              <a:ext cx="693738"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7"/>
            <p:cNvSpPr>
              <a:spLocks noChangeShapeType="1"/>
            </p:cNvSpPr>
            <p:nvPr/>
          </p:nvSpPr>
          <p:spPr bwMode="auto">
            <a:xfrm>
              <a:off x="5507038" y="3840163"/>
              <a:ext cx="693737"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8"/>
            <p:cNvSpPr>
              <a:spLocks noChangeShapeType="1"/>
            </p:cNvSpPr>
            <p:nvPr/>
          </p:nvSpPr>
          <p:spPr bwMode="auto">
            <a:xfrm flipV="1">
              <a:off x="5492750" y="4251325"/>
              <a:ext cx="693738"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5" name="Group 20"/>
            <p:cNvGrpSpPr>
              <a:grpSpLocks/>
            </p:cNvGrpSpPr>
            <p:nvPr/>
          </p:nvGrpSpPr>
          <p:grpSpPr bwMode="auto">
            <a:xfrm>
              <a:off x="6408738" y="4006850"/>
              <a:ext cx="1782762" cy="315913"/>
              <a:chOff x="4037" y="2524"/>
              <a:chExt cx="1123" cy="199"/>
            </a:xfrm>
          </p:grpSpPr>
          <p:sp>
            <p:nvSpPr>
              <p:cNvPr id="16" name="Line 6"/>
              <p:cNvSpPr>
                <a:spLocks noChangeShapeType="1"/>
              </p:cNvSpPr>
              <p:nvPr/>
            </p:nvSpPr>
            <p:spPr bwMode="auto">
              <a:xfrm flipV="1">
                <a:off x="4037" y="2662"/>
                <a:ext cx="11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7"/>
              <p:cNvSpPr>
                <a:spLocks noChangeArrowheads="1"/>
              </p:cNvSpPr>
              <p:nvPr/>
            </p:nvSpPr>
            <p:spPr bwMode="auto">
              <a:xfrm>
                <a:off x="4200"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8" name="Rectangle 8"/>
              <p:cNvSpPr>
                <a:spLocks noChangeArrowheads="1"/>
              </p:cNvSpPr>
              <p:nvPr/>
            </p:nvSpPr>
            <p:spPr bwMode="auto">
              <a:xfrm>
                <a:off x="4286" y="2617"/>
                <a:ext cx="35" cy="9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9" name="Rectangle 9"/>
              <p:cNvSpPr>
                <a:spLocks noChangeArrowheads="1"/>
              </p:cNvSpPr>
              <p:nvPr/>
            </p:nvSpPr>
            <p:spPr bwMode="auto">
              <a:xfrm>
                <a:off x="4424"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 name="Rectangle 10"/>
              <p:cNvSpPr>
                <a:spLocks noChangeArrowheads="1"/>
              </p:cNvSpPr>
              <p:nvPr/>
            </p:nvSpPr>
            <p:spPr bwMode="auto">
              <a:xfrm>
                <a:off x="4682"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1" name="Rectangle 11"/>
              <p:cNvSpPr>
                <a:spLocks noChangeArrowheads="1"/>
              </p:cNvSpPr>
              <p:nvPr/>
            </p:nvSpPr>
            <p:spPr bwMode="auto">
              <a:xfrm>
                <a:off x="4836" y="2617"/>
                <a:ext cx="221" cy="9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 name="Line 14"/>
              <p:cNvSpPr>
                <a:spLocks noChangeShapeType="1"/>
              </p:cNvSpPr>
              <p:nvPr/>
            </p:nvSpPr>
            <p:spPr bwMode="auto">
              <a:xfrm flipV="1">
                <a:off x="4039" y="2529"/>
                <a:ext cx="0" cy="1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5"/>
              <p:cNvSpPr>
                <a:spLocks noChangeShapeType="1"/>
              </p:cNvSpPr>
              <p:nvPr/>
            </p:nvSpPr>
            <p:spPr bwMode="auto">
              <a:xfrm>
                <a:off x="4046" y="2524"/>
                <a:ext cx="98"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AutoShape 19"/>
              <p:cNvSpPr>
                <a:spLocks noChangeArrowheads="1"/>
              </p:cNvSpPr>
              <p:nvPr/>
            </p:nvSpPr>
            <p:spPr bwMode="auto">
              <a:xfrm>
                <a:off x="4814" y="2591"/>
                <a:ext cx="141" cy="132"/>
              </a:xfrm>
              <a:prstGeom prst="star5">
                <a:avLst/>
              </a:prstGeom>
              <a:solidFill>
                <a:srgbClr val="FFFF66"/>
              </a:solidFill>
              <a:ln w="9525">
                <a:noFill/>
                <a:miter lim="800000"/>
                <a:headEnd/>
                <a:tailEnd/>
              </a:ln>
              <a:effectLst/>
            </p:spPr>
            <p:txBody>
              <a:bodyPr wrap="none" anchor="ctr"/>
              <a:lstStyle/>
              <a:p>
                <a:pPr>
                  <a:defRPr/>
                </a:pPr>
                <a:endParaRPr lang="en-US"/>
              </a:p>
            </p:txBody>
          </p:sp>
        </p:grpSp>
      </p:grpSp>
    </p:spTree>
    <p:extLst>
      <p:ext uri="{BB962C8B-B14F-4D97-AF65-F5344CB8AC3E}">
        <p14:creationId xmlns:p14="http://schemas.microsoft.com/office/powerpoint/2010/main" val="42110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Traits</a:t>
            </a:r>
          </a:p>
        </p:txBody>
      </p:sp>
      <p:sp>
        <p:nvSpPr>
          <p:cNvPr id="45060" name="Rectangle 4"/>
          <p:cNvSpPr>
            <a:spLocks noGrp="1" noChangeArrowheads="1"/>
          </p:cNvSpPr>
          <p:nvPr>
            <p:ph type="body" idx="1"/>
          </p:nvPr>
        </p:nvSpPr>
        <p:spPr>
          <a:xfrm>
            <a:off x="1712913" y="1358900"/>
            <a:ext cx="8737600" cy="4927600"/>
          </a:xfrm>
          <a:noFill/>
        </p:spPr>
        <p:txBody>
          <a:bodyPr/>
          <a:lstStyle/>
          <a:p>
            <a:pPr marL="0" indent="0" eaLnBrk="1" hangingPunct="1">
              <a:buNone/>
            </a:pPr>
            <a:r>
              <a:rPr lang="en-US" sz="4400" dirty="0">
                <a:latin typeface="Avenir Book" panose="02000503020000020003" pitchFamily="2" charset="0"/>
              </a:rPr>
              <a:t>Types of traits</a:t>
            </a:r>
          </a:p>
          <a:p>
            <a:pPr lvl="1" eaLnBrk="1" hangingPunct="1"/>
            <a:r>
              <a:rPr lang="en-US" sz="4000" dirty="0">
                <a:latin typeface="Avenir Book" panose="02000503020000020003" pitchFamily="2" charset="0"/>
              </a:rPr>
              <a:t>Discrete/Qualitative traits</a:t>
            </a:r>
          </a:p>
          <a:p>
            <a:pPr lvl="2" eaLnBrk="1" hangingPunct="1"/>
            <a:r>
              <a:rPr lang="en-US" sz="4000" dirty="0">
                <a:latin typeface="Avenir Book" panose="02000503020000020003" pitchFamily="2" charset="0"/>
              </a:rPr>
              <a:t>Presence of disease</a:t>
            </a:r>
            <a:endParaRPr lang="en-US" sz="3600" dirty="0">
              <a:latin typeface="Avenir Book" panose="02000503020000020003" pitchFamily="2" charset="0"/>
            </a:endParaRPr>
          </a:p>
          <a:p>
            <a:pPr lvl="1" eaLnBrk="1" hangingPunct="1"/>
            <a:endParaRPr lang="en-US" sz="4000" dirty="0">
              <a:latin typeface="Avenir Book" panose="02000503020000020003" pitchFamily="2" charset="0"/>
            </a:endParaRPr>
          </a:p>
          <a:p>
            <a:pPr lvl="1" eaLnBrk="1" hangingPunct="1"/>
            <a:r>
              <a:rPr lang="en-US" sz="4000" dirty="0">
                <a:latin typeface="Avenir Book" panose="02000503020000020003" pitchFamily="2" charset="0"/>
              </a:rPr>
              <a:t>Continuous/Quantitative traits</a:t>
            </a:r>
          </a:p>
          <a:p>
            <a:pPr lvl="2" eaLnBrk="1" hangingPunct="1"/>
            <a:r>
              <a:rPr lang="en-US" sz="4000" dirty="0">
                <a:latin typeface="Avenir Book" panose="02000503020000020003" pitchFamily="2" charset="0"/>
              </a:rPr>
              <a:t>Weight, blood pressure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Complex Disorders</a:t>
            </a:r>
          </a:p>
        </p:txBody>
      </p:sp>
      <p:sp>
        <p:nvSpPr>
          <p:cNvPr id="107524" name="Rectangle 4"/>
          <p:cNvSpPr>
            <a:spLocks noGrp="1" noChangeArrowheads="1"/>
          </p:cNvSpPr>
          <p:nvPr>
            <p:ph type="body" idx="1"/>
          </p:nvPr>
        </p:nvSpPr>
        <p:spPr>
          <a:xfrm>
            <a:off x="1712913" y="1358900"/>
            <a:ext cx="8737600" cy="4927600"/>
          </a:xfrm>
          <a:noFill/>
        </p:spPr>
        <p:txBody>
          <a:bodyPr/>
          <a:lstStyle/>
          <a:p>
            <a:pPr marL="0" indent="0" eaLnBrk="1" hangingPunct="1">
              <a:lnSpc>
                <a:spcPct val="90000"/>
              </a:lnSpc>
              <a:buNone/>
            </a:pPr>
            <a:r>
              <a:rPr lang="en-US" sz="3600" dirty="0"/>
              <a:t>An example of a continuous trait</a:t>
            </a:r>
          </a:p>
          <a:p>
            <a:pPr lvl="1" eaLnBrk="1" hangingPunct="1">
              <a:lnSpc>
                <a:spcPct val="90000"/>
              </a:lnSpc>
            </a:pPr>
            <a:r>
              <a:rPr lang="en-US" sz="3200" dirty="0"/>
              <a:t>Height</a:t>
            </a:r>
          </a:p>
          <a:p>
            <a:pPr lvl="1" eaLnBrk="1" hangingPunct="1">
              <a:lnSpc>
                <a:spcPct val="90000"/>
              </a:lnSpc>
            </a:pPr>
            <a:r>
              <a:rPr lang="en-US" sz="3200" dirty="0"/>
              <a:t>Assume one locus, without dominance</a:t>
            </a:r>
          </a:p>
          <a:p>
            <a:pPr lvl="1" eaLnBrk="1" hangingPunct="1">
              <a:lnSpc>
                <a:spcPct val="90000"/>
              </a:lnSpc>
            </a:pPr>
            <a:r>
              <a:rPr lang="en-US" sz="3200" dirty="0"/>
              <a:t>Assume A=0.50, a=0.50</a:t>
            </a:r>
          </a:p>
          <a:p>
            <a:pPr lvl="1" eaLnBrk="1" hangingPunct="1">
              <a:lnSpc>
                <a:spcPct val="90000"/>
              </a:lnSpc>
            </a:pPr>
            <a:r>
              <a:rPr lang="en-US" sz="3200" dirty="0"/>
              <a:t>AA=tall; </a:t>
            </a:r>
            <a:r>
              <a:rPr lang="en-US" sz="3200" dirty="0" err="1"/>
              <a:t>Aa</a:t>
            </a:r>
            <a:r>
              <a:rPr lang="en-US" sz="3200" dirty="0"/>
              <a:t>=intermediate; </a:t>
            </a:r>
            <a:r>
              <a:rPr lang="en-US" sz="3200" dirty="0" err="1"/>
              <a:t>aa</a:t>
            </a:r>
            <a:r>
              <a:rPr lang="en-US" sz="3200" dirty="0"/>
              <a:t>=short</a:t>
            </a:r>
          </a:p>
          <a:p>
            <a:pPr lvl="1" eaLnBrk="1" hangingPunct="1">
              <a:lnSpc>
                <a:spcPct val="90000"/>
              </a:lnSpc>
            </a:pPr>
            <a:r>
              <a:rPr lang="en-US" sz="3200" dirty="0"/>
              <a:t>Expect (via p</a:t>
            </a:r>
            <a:r>
              <a:rPr lang="en-US" sz="3200" baseline="30000" dirty="0"/>
              <a:t>2</a:t>
            </a:r>
            <a:r>
              <a:rPr lang="en-US" sz="3200" dirty="0"/>
              <a:t>+2pq+q</a:t>
            </a:r>
            <a:r>
              <a:rPr lang="en-US" sz="3200" baseline="30000" dirty="0"/>
              <a:t>2</a:t>
            </a:r>
            <a:r>
              <a:rPr lang="en-US" sz="3200" dirty="0"/>
              <a:t>=1)</a:t>
            </a:r>
          </a:p>
          <a:p>
            <a:pPr lvl="2" eaLnBrk="1" hangingPunct="1">
              <a:lnSpc>
                <a:spcPct val="90000"/>
              </a:lnSpc>
            </a:pPr>
            <a:r>
              <a:rPr lang="en-US" sz="2800" dirty="0"/>
              <a:t>25% AA</a:t>
            </a:r>
          </a:p>
          <a:p>
            <a:pPr lvl="2" eaLnBrk="1" hangingPunct="1">
              <a:lnSpc>
                <a:spcPct val="90000"/>
              </a:lnSpc>
            </a:pPr>
            <a:r>
              <a:rPr lang="en-US" sz="2800" dirty="0"/>
              <a:t>50% </a:t>
            </a:r>
            <a:r>
              <a:rPr lang="en-US" sz="2800" dirty="0" err="1"/>
              <a:t>Aa</a:t>
            </a:r>
            <a:endParaRPr lang="en-US" sz="2800" dirty="0"/>
          </a:p>
          <a:p>
            <a:pPr lvl="2" eaLnBrk="1" hangingPunct="1">
              <a:lnSpc>
                <a:spcPct val="90000"/>
              </a:lnSpc>
            </a:pPr>
            <a:r>
              <a:rPr lang="en-US" sz="2800" dirty="0"/>
              <a:t>25% </a:t>
            </a:r>
            <a:r>
              <a:rPr lang="en-US" sz="2800" dirty="0" err="1"/>
              <a:t>aa</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5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5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52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52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52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5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5"/>
          <p:cNvSpPr>
            <a:spLocks noGrp="1"/>
          </p:cNvSpPr>
          <p:nvPr>
            <p:ph type="ftr" sz="quarter" idx="11"/>
          </p:nvPr>
        </p:nvSpPr>
        <p:spPr>
          <a:noFill/>
        </p:spPr>
        <p:txBody>
          <a:bodyPr/>
          <a:lstStyle/>
          <a:p>
            <a:r>
              <a:rPr lang="en-US"/>
              <a:t>BMS 255</a:t>
            </a:r>
          </a:p>
        </p:txBody>
      </p:sp>
      <p:graphicFrame>
        <p:nvGraphicFramePr>
          <p:cNvPr id="1026" name="Object 14"/>
          <p:cNvGraphicFramePr>
            <a:graphicFrameLocks noGrp="1" noChangeAspect="1"/>
          </p:cNvGraphicFramePr>
          <p:nvPr>
            <p:ph sz="half" idx="2"/>
            <p:extLst>
              <p:ext uri="{D42A27DB-BD31-4B8C-83A1-F6EECF244321}">
                <p14:modId xmlns:p14="http://schemas.microsoft.com/office/powerpoint/2010/main" val="1462573977"/>
              </p:ext>
            </p:extLst>
          </p:nvPr>
        </p:nvGraphicFramePr>
        <p:xfrm>
          <a:off x="4114800" y="1593850"/>
          <a:ext cx="4089400" cy="5162550"/>
        </p:xfrm>
        <a:graphic>
          <a:graphicData uri="http://schemas.openxmlformats.org/presentationml/2006/ole">
            <mc:AlternateContent xmlns:mc="http://schemas.openxmlformats.org/markup-compatibility/2006">
              <mc:Choice xmlns:v="urn:schemas-microsoft-com:vml" Requires="v">
                <p:oleObj r:id="rId3" imgW="4267570" imgH="5334462" progId="Excel.Sheet.8">
                  <p:embed/>
                </p:oleObj>
              </mc:Choice>
              <mc:Fallback>
                <p:oleObj r:id="rId3" imgW="4267570" imgH="5334462" progId="Excel.Sheet.8">
                  <p:embed/>
                  <p:pic>
                    <p:nvPicPr>
                      <p:cNvPr id="0" name="Picture 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93850"/>
                        <a:ext cx="4089400" cy="5162550"/>
                      </a:xfrm>
                      <a:prstGeom prst="rect">
                        <a:avLst/>
                      </a:prstGeom>
                      <a:noFill/>
                    </p:spPr>
                  </p:pic>
                </p:oleObj>
              </mc:Fallback>
            </mc:AlternateContent>
          </a:graphicData>
        </a:graphic>
      </p:graphicFrame>
      <p:sp>
        <p:nvSpPr>
          <p:cNvPr id="1029"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grpSp>
        <p:nvGrpSpPr>
          <p:cNvPr id="1031" name="Group 13"/>
          <p:cNvGrpSpPr>
            <a:grpSpLocks/>
          </p:cNvGrpSpPr>
          <p:nvPr/>
        </p:nvGrpSpPr>
        <p:grpSpPr bwMode="auto">
          <a:xfrm>
            <a:off x="3886200" y="1219200"/>
            <a:ext cx="4724400" cy="396875"/>
            <a:chOff x="1488" y="0"/>
            <a:chExt cx="2976" cy="250"/>
          </a:xfrm>
        </p:grpSpPr>
        <p:sp>
          <p:nvSpPr>
            <p:cNvPr id="1032" name="Text Box 8"/>
            <p:cNvSpPr txBox="1">
              <a:spLocks noChangeArrowheads="1"/>
            </p:cNvSpPr>
            <p:nvPr/>
          </p:nvSpPr>
          <p:spPr bwMode="auto">
            <a:xfrm>
              <a:off x="1488" y="0"/>
              <a:ext cx="576" cy="250"/>
            </a:xfrm>
            <a:prstGeom prst="rect">
              <a:avLst/>
            </a:prstGeom>
            <a:noFill/>
            <a:ln w="9525">
              <a:noFill/>
              <a:miter lim="800000"/>
              <a:headEnd/>
              <a:tailEnd/>
            </a:ln>
          </p:spPr>
          <p:txBody>
            <a:bodyPr>
              <a:spAutoFit/>
            </a:bodyPr>
            <a:lstStyle/>
            <a:p>
              <a:pPr algn="ctr">
                <a:spcBef>
                  <a:spcPct val="50000"/>
                </a:spcBef>
              </a:pPr>
              <a:r>
                <a:rPr lang="en-US" sz="2000"/>
                <a:t>Short</a:t>
              </a:r>
            </a:p>
          </p:txBody>
        </p:sp>
        <p:sp>
          <p:nvSpPr>
            <p:cNvPr id="1033" name="Text Box 9"/>
            <p:cNvSpPr txBox="1">
              <a:spLocks noChangeArrowheads="1"/>
            </p:cNvSpPr>
            <p:nvPr/>
          </p:nvSpPr>
          <p:spPr bwMode="auto">
            <a:xfrm>
              <a:off x="3952" y="0"/>
              <a:ext cx="512" cy="250"/>
            </a:xfrm>
            <a:prstGeom prst="rect">
              <a:avLst/>
            </a:prstGeom>
            <a:noFill/>
            <a:ln w="9525">
              <a:noFill/>
              <a:miter lim="800000"/>
              <a:headEnd/>
              <a:tailEnd/>
            </a:ln>
          </p:spPr>
          <p:txBody>
            <a:bodyPr>
              <a:spAutoFit/>
            </a:bodyPr>
            <a:lstStyle/>
            <a:p>
              <a:pPr algn="ctr">
                <a:spcBef>
                  <a:spcPct val="50000"/>
                </a:spcBef>
              </a:pPr>
              <a:r>
                <a:rPr lang="en-US" sz="2000"/>
                <a:t>Tall</a:t>
              </a:r>
            </a:p>
          </p:txBody>
        </p:sp>
        <p:sp>
          <p:nvSpPr>
            <p:cNvPr id="1034" name="AutoShape 12"/>
            <p:cNvSpPr>
              <a:spLocks noChangeArrowheads="1"/>
            </p:cNvSpPr>
            <p:nvPr/>
          </p:nvSpPr>
          <p:spPr bwMode="auto">
            <a:xfrm flipH="1">
              <a:off x="2021" y="46"/>
              <a:ext cx="1968" cy="144"/>
            </a:xfrm>
            <a:prstGeom prst="rtTriangle">
              <a:avLst/>
            </a:prstGeom>
            <a:solidFill>
              <a:schemeClr val="tx1"/>
            </a:solidFill>
            <a:ln w="9525">
              <a:solidFill>
                <a:schemeClr val="tx1"/>
              </a:solidFill>
              <a:miter lim="800000"/>
              <a:headEnd/>
              <a:tailEnd/>
            </a:ln>
          </p:spPr>
          <p:txBody>
            <a:bodyPr wrap="none" anchor="ctr"/>
            <a:lstStyle/>
            <a:p>
              <a:endParaRPr 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sp>
        <p:nvSpPr>
          <p:cNvPr id="19461" name="Line 3"/>
          <p:cNvSpPr>
            <a:spLocks noChangeShapeType="1"/>
          </p:cNvSpPr>
          <p:nvPr/>
        </p:nvSpPr>
        <p:spPr bwMode="auto">
          <a:xfrm>
            <a:off x="1524000" y="1168400"/>
            <a:ext cx="9144000" cy="0"/>
          </a:xfrm>
          <a:prstGeom prst="line">
            <a:avLst/>
          </a:prstGeom>
          <a:noFill/>
          <a:ln w="28575">
            <a:solidFill>
              <a:schemeClr val="tx1"/>
            </a:solidFill>
            <a:round/>
            <a:headEnd/>
            <a:tailEnd/>
          </a:ln>
        </p:spPr>
        <p:txBody>
          <a:bodyPr/>
          <a:lstStyle/>
          <a:p>
            <a:endParaRPr lang="en-US"/>
          </a:p>
        </p:txBody>
      </p:sp>
      <p:sp>
        <p:nvSpPr>
          <p:cNvPr id="19462" name="Rectangle 4"/>
          <p:cNvSpPr>
            <a:spLocks noGrp="1" noChangeArrowheads="1"/>
          </p:cNvSpPr>
          <p:nvPr>
            <p:ph type="body" idx="1"/>
          </p:nvPr>
        </p:nvSpPr>
        <p:spPr>
          <a:xfrm>
            <a:off x="1712913" y="1358900"/>
            <a:ext cx="8737600" cy="4927600"/>
          </a:xfrm>
          <a:noFill/>
        </p:spPr>
        <p:txBody>
          <a:bodyPr/>
          <a:lstStyle/>
          <a:p>
            <a:pPr marL="0" indent="0" eaLnBrk="1" hangingPunct="1">
              <a:buNone/>
            </a:pPr>
            <a:r>
              <a:rPr lang="en-US" dirty="0"/>
              <a:t>Height</a:t>
            </a:r>
          </a:p>
          <a:p>
            <a:pPr lvl="1" eaLnBrk="1" hangingPunct="1"/>
            <a:r>
              <a:rPr lang="en-US" dirty="0"/>
              <a:t>Now assume two loci, A and B</a:t>
            </a:r>
          </a:p>
          <a:p>
            <a:pPr lvl="1" eaLnBrk="1" hangingPunct="1"/>
            <a:r>
              <a:rPr lang="en-US" dirty="0"/>
              <a:t>Assume B=0.50 and b=0.50 also</a:t>
            </a:r>
          </a:p>
          <a:p>
            <a:pPr lvl="1" eaLnBrk="1" hangingPunct="1"/>
            <a:r>
              <a:rPr lang="en-US" dirty="0"/>
              <a:t>Expect 9 genotypes, with an individual having 0-4 “tall” alleles</a:t>
            </a:r>
          </a:p>
          <a:p>
            <a:pPr lvl="2" eaLnBrk="1" hangingPunct="1"/>
            <a:r>
              <a:rPr lang="en-US" dirty="0"/>
              <a:t>0=</a:t>
            </a:r>
            <a:r>
              <a:rPr lang="en-US" dirty="0" err="1"/>
              <a:t>aabb</a:t>
            </a:r>
            <a:endParaRPr lang="en-US" dirty="0"/>
          </a:p>
          <a:p>
            <a:pPr lvl="2" eaLnBrk="1" hangingPunct="1"/>
            <a:r>
              <a:rPr lang="en-US" dirty="0"/>
              <a:t>1=</a:t>
            </a:r>
            <a:r>
              <a:rPr lang="en-US" dirty="0" err="1"/>
              <a:t>Aabb</a:t>
            </a:r>
            <a:r>
              <a:rPr lang="en-US" dirty="0"/>
              <a:t>, </a:t>
            </a:r>
            <a:r>
              <a:rPr lang="en-US" dirty="0" err="1"/>
              <a:t>aaBb</a:t>
            </a:r>
            <a:endParaRPr lang="en-US" dirty="0"/>
          </a:p>
          <a:p>
            <a:pPr lvl="2" eaLnBrk="1" hangingPunct="1"/>
            <a:r>
              <a:rPr lang="en-US" dirty="0"/>
              <a:t>2=</a:t>
            </a:r>
            <a:r>
              <a:rPr lang="en-US" dirty="0" err="1"/>
              <a:t>AAbb</a:t>
            </a:r>
            <a:r>
              <a:rPr lang="en-US" dirty="0"/>
              <a:t>, </a:t>
            </a:r>
            <a:r>
              <a:rPr lang="en-US" dirty="0" err="1"/>
              <a:t>AaBb</a:t>
            </a:r>
            <a:r>
              <a:rPr lang="en-US" dirty="0"/>
              <a:t>, </a:t>
            </a:r>
            <a:r>
              <a:rPr lang="en-US" dirty="0" err="1"/>
              <a:t>aaBB</a:t>
            </a:r>
            <a:endParaRPr lang="en-US" dirty="0"/>
          </a:p>
          <a:p>
            <a:pPr lvl="2" eaLnBrk="1" hangingPunct="1"/>
            <a:r>
              <a:rPr lang="en-US" dirty="0"/>
              <a:t>3=</a:t>
            </a:r>
            <a:r>
              <a:rPr lang="en-US" dirty="0" err="1"/>
              <a:t>AABb</a:t>
            </a:r>
            <a:r>
              <a:rPr lang="en-US" dirty="0"/>
              <a:t>, </a:t>
            </a:r>
            <a:r>
              <a:rPr lang="en-US" dirty="0" err="1"/>
              <a:t>AaBB</a:t>
            </a:r>
            <a:endParaRPr lang="en-US" dirty="0"/>
          </a:p>
          <a:p>
            <a:pPr lvl="2" eaLnBrk="1" hangingPunct="1"/>
            <a:r>
              <a:rPr lang="en-US" dirty="0"/>
              <a:t>4=AABB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5"/>
          <p:cNvSpPr>
            <a:spLocks noGrp="1"/>
          </p:cNvSpPr>
          <p:nvPr>
            <p:ph type="ftr" sz="quarter" idx="11"/>
          </p:nvPr>
        </p:nvSpPr>
        <p:spPr>
          <a:noFill/>
        </p:spPr>
        <p:txBody>
          <a:bodyPr/>
          <a:lstStyle/>
          <a:p>
            <a:r>
              <a:rPr lang="en-US"/>
              <a:t>BMS 255</a:t>
            </a:r>
          </a:p>
        </p:txBody>
      </p:sp>
      <p:graphicFrame>
        <p:nvGraphicFramePr>
          <p:cNvPr id="2050" name="Object 9"/>
          <p:cNvGraphicFramePr>
            <a:graphicFrameLocks noGrp="1" noChangeAspect="1"/>
          </p:cNvGraphicFramePr>
          <p:nvPr>
            <p:ph sz="half" idx="1"/>
          </p:nvPr>
        </p:nvGraphicFramePr>
        <p:xfrm>
          <a:off x="2743201" y="1230314"/>
          <a:ext cx="6670675" cy="5627687"/>
        </p:xfrm>
        <a:graphic>
          <a:graphicData uri="http://schemas.openxmlformats.org/presentationml/2006/ole">
            <mc:AlternateContent xmlns:mc="http://schemas.openxmlformats.org/markup-compatibility/2006">
              <mc:Choice xmlns:v="urn:schemas-microsoft-com:vml" Requires="v">
                <p:oleObj name="Chart" r:id="rId3" imgW="4013200" imgH="4064000" progId="Excel.Sheet.8">
                  <p:embed/>
                </p:oleObj>
              </mc:Choice>
              <mc:Fallback>
                <p:oleObj name="Chart" r:id="rId3" imgW="4013200" imgH="4064000" progId="Excel.Sheet.8">
                  <p:embed/>
                  <p:pic>
                    <p:nvPicPr>
                      <p:cNvPr id="0" name="Picture 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1230314"/>
                        <a:ext cx="6670675" cy="562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3"/>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grpSp>
        <p:nvGrpSpPr>
          <p:cNvPr id="2055" name="Group 5"/>
          <p:cNvGrpSpPr>
            <a:grpSpLocks/>
          </p:cNvGrpSpPr>
          <p:nvPr/>
        </p:nvGrpSpPr>
        <p:grpSpPr bwMode="auto">
          <a:xfrm>
            <a:off x="3962400" y="1676401"/>
            <a:ext cx="4724400" cy="396875"/>
            <a:chOff x="1488" y="0"/>
            <a:chExt cx="2976" cy="250"/>
          </a:xfrm>
        </p:grpSpPr>
        <p:sp>
          <p:nvSpPr>
            <p:cNvPr id="2056" name="Text Box 6"/>
            <p:cNvSpPr txBox="1">
              <a:spLocks noChangeArrowheads="1"/>
            </p:cNvSpPr>
            <p:nvPr/>
          </p:nvSpPr>
          <p:spPr bwMode="auto">
            <a:xfrm>
              <a:off x="1488" y="0"/>
              <a:ext cx="576" cy="250"/>
            </a:xfrm>
            <a:prstGeom prst="rect">
              <a:avLst/>
            </a:prstGeom>
            <a:noFill/>
            <a:ln w="9525">
              <a:noFill/>
              <a:miter lim="800000"/>
              <a:headEnd/>
              <a:tailEnd/>
            </a:ln>
          </p:spPr>
          <p:txBody>
            <a:bodyPr>
              <a:spAutoFit/>
            </a:bodyPr>
            <a:lstStyle/>
            <a:p>
              <a:pPr algn="ctr">
                <a:spcBef>
                  <a:spcPct val="50000"/>
                </a:spcBef>
              </a:pPr>
              <a:r>
                <a:rPr lang="en-US" sz="2000"/>
                <a:t>Short</a:t>
              </a:r>
            </a:p>
          </p:txBody>
        </p:sp>
        <p:sp>
          <p:nvSpPr>
            <p:cNvPr id="2057" name="Text Box 7"/>
            <p:cNvSpPr txBox="1">
              <a:spLocks noChangeArrowheads="1"/>
            </p:cNvSpPr>
            <p:nvPr/>
          </p:nvSpPr>
          <p:spPr bwMode="auto">
            <a:xfrm>
              <a:off x="3952" y="0"/>
              <a:ext cx="512" cy="250"/>
            </a:xfrm>
            <a:prstGeom prst="rect">
              <a:avLst/>
            </a:prstGeom>
            <a:noFill/>
            <a:ln w="9525">
              <a:noFill/>
              <a:miter lim="800000"/>
              <a:headEnd/>
              <a:tailEnd/>
            </a:ln>
          </p:spPr>
          <p:txBody>
            <a:bodyPr>
              <a:spAutoFit/>
            </a:bodyPr>
            <a:lstStyle/>
            <a:p>
              <a:pPr algn="ctr">
                <a:spcBef>
                  <a:spcPct val="50000"/>
                </a:spcBef>
              </a:pPr>
              <a:r>
                <a:rPr lang="en-US" sz="2000"/>
                <a:t>Tall</a:t>
              </a:r>
            </a:p>
          </p:txBody>
        </p:sp>
        <p:sp>
          <p:nvSpPr>
            <p:cNvPr id="2058" name="AutoShape 8"/>
            <p:cNvSpPr>
              <a:spLocks noChangeArrowheads="1"/>
            </p:cNvSpPr>
            <p:nvPr/>
          </p:nvSpPr>
          <p:spPr bwMode="auto">
            <a:xfrm flipH="1">
              <a:off x="2021" y="46"/>
              <a:ext cx="1968" cy="144"/>
            </a:xfrm>
            <a:prstGeom prst="rtTriangle">
              <a:avLst/>
            </a:prstGeom>
            <a:solidFill>
              <a:schemeClr val="tx1"/>
            </a:solidFill>
            <a:ln w="9525">
              <a:solidFill>
                <a:schemeClr val="tx1"/>
              </a:solidFill>
              <a:miter lim="800000"/>
              <a:headEnd/>
              <a:tailEnd/>
            </a:ln>
          </p:spPr>
          <p:txBody>
            <a:bodyPr wrap="none" anchor="ct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5"/>
          <p:cNvSpPr>
            <a:spLocks noGrp="1"/>
          </p:cNvSpPr>
          <p:nvPr>
            <p:ph type="ftr" sz="quarter" idx="11"/>
          </p:nvPr>
        </p:nvSpPr>
        <p:spPr>
          <a:noFill/>
        </p:spPr>
        <p:txBody>
          <a:bodyPr/>
          <a:lstStyle/>
          <a:p>
            <a:r>
              <a:rPr lang="en-US"/>
              <a:t>BMS 255</a:t>
            </a:r>
          </a:p>
        </p:txBody>
      </p:sp>
      <p:graphicFrame>
        <p:nvGraphicFramePr>
          <p:cNvPr id="3074" name="Object 13"/>
          <p:cNvGraphicFramePr>
            <a:graphicFrameLocks noGrp="1" noChangeAspect="1"/>
          </p:cNvGraphicFramePr>
          <p:nvPr>
            <p:ph sz="half" idx="2"/>
          </p:nvPr>
        </p:nvGraphicFramePr>
        <p:xfrm>
          <a:off x="2971800" y="1279526"/>
          <a:ext cx="6477000" cy="5578475"/>
        </p:xfrm>
        <a:graphic>
          <a:graphicData uri="http://schemas.openxmlformats.org/presentationml/2006/ole">
            <mc:AlternateContent xmlns:mc="http://schemas.openxmlformats.org/markup-compatibility/2006">
              <mc:Choice xmlns:v="urn:schemas-microsoft-com:vml" Requires="v">
                <p:oleObj name="Chart" r:id="rId3" imgW="4013200" imgH="4152900" progId="Excel.Sheet.8">
                  <p:embed/>
                </p:oleObj>
              </mc:Choice>
              <mc:Fallback>
                <p:oleObj name="Chart" r:id="rId3" imgW="4013200" imgH="4152900" progId="Excel.Sheet.8">
                  <p:embed/>
                  <p:pic>
                    <p:nvPicPr>
                      <p:cNvPr id="0" name="Picture 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279526"/>
                        <a:ext cx="6477000"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3"/>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grpSp>
        <p:nvGrpSpPr>
          <p:cNvPr id="3079" name="Group 5"/>
          <p:cNvGrpSpPr>
            <a:grpSpLocks/>
          </p:cNvGrpSpPr>
          <p:nvPr/>
        </p:nvGrpSpPr>
        <p:grpSpPr bwMode="auto">
          <a:xfrm>
            <a:off x="4038600" y="1295401"/>
            <a:ext cx="4724400" cy="396875"/>
            <a:chOff x="1488" y="0"/>
            <a:chExt cx="2976" cy="250"/>
          </a:xfrm>
        </p:grpSpPr>
        <p:sp>
          <p:nvSpPr>
            <p:cNvPr id="3080" name="Text Box 6"/>
            <p:cNvSpPr txBox="1">
              <a:spLocks noChangeArrowheads="1"/>
            </p:cNvSpPr>
            <p:nvPr/>
          </p:nvSpPr>
          <p:spPr bwMode="auto">
            <a:xfrm>
              <a:off x="1488" y="0"/>
              <a:ext cx="576" cy="250"/>
            </a:xfrm>
            <a:prstGeom prst="rect">
              <a:avLst/>
            </a:prstGeom>
            <a:noFill/>
            <a:ln w="9525">
              <a:noFill/>
              <a:miter lim="800000"/>
              <a:headEnd/>
              <a:tailEnd/>
            </a:ln>
          </p:spPr>
          <p:txBody>
            <a:bodyPr>
              <a:spAutoFit/>
            </a:bodyPr>
            <a:lstStyle/>
            <a:p>
              <a:pPr algn="ctr">
                <a:spcBef>
                  <a:spcPct val="50000"/>
                </a:spcBef>
              </a:pPr>
              <a:r>
                <a:rPr lang="en-US" sz="2000"/>
                <a:t>Short</a:t>
              </a:r>
            </a:p>
          </p:txBody>
        </p:sp>
        <p:sp>
          <p:nvSpPr>
            <p:cNvPr id="3081" name="Text Box 7"/>
            <p:cNvSpPr txBox="1">
              <a:spLocks noChangeArrowheads="1"/>
            </p:cNvSpPr>
            <p:nvPr/>
          </p:nvSpPr>
          <p:spPr bwMode="auto">
            <a:xfrm>
              <a:off x="3952" y="0"/>
              <a:ext cx="512" cy="250"/>
            </a:xfrm>
            <a:prstGeom prst="rect">
              <a:avLst/>
            </a:prstGeom>
            <a:noFill/>
            <a:ln w="9525">
              <a:noFill/>
              <a:miter lim="800000"/>
              <a:headEnd/>
              <a:tailEnd/>
            </a:ln>
          </p:spPr>
          <p:txBody>
            <a:bodyPr>
              <a:spAutoFit/>
            </a:bodyPr>
            <a:lstStyle/>
            <a:p>
              <a:pPr algn="ctr">
                <a:spcBef>
                  <a:spcPct val="50000"/>
                </a:spcBef>
              </a:pPr>
              <a:r>
                <a:rPr lang="en-US" sz="2000"/>
                <a:t>Tall</a:t>
              </a:r>
            </a:p>
          </p:txBody>
        </p:sp>
        <p:sp>
          <p:nvSpPr>
            <p:cNvPr id="3082" name="AutoShape 8"/>
            <p:cNvSpPr>
              <a:spLocks noChangeArrowheads="1"/>
            </p:cNvSpPr>
            <p:nvPr/>
          </p:nvSpPr>
          <p:spPr bwMode="auto">
            <a:xfrm flipH="1">
              <a:off x="2021" y="46"/>
              <a:ext cx="1968" cy="144"/>
            </a:xfrm>
            <a:prstGeom prst="rtTriangle">
              <a:avLst/>
            </a:prstGeom>
            <a:solidFill>
              <a:schemeClr val="tx1"/>
            </a:solidFill>
            <a:ln w="9525">
              <a:solidFill>
                <a:schemeClr val="tx1"/>
              </a:solidFill>
              <a:miter lim="800000"/>
              <a:headEnd/>
              <a:tailEnd/>
            </a:ln>
          </p:spPr>
          <p:txBody>
            <a:bodyPr wrap="none" anchor="ct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p:cNvSpPr>
            <a:spLocks noChangeArrowheads="1"/>
          </p:cNvSpPr>
          <p:nvPr/>
        </p:nvSpPr>
        <p:spPr bwMode="auto">
          <a:xfrm>
            <a:off x="1524000" y="101600"/>
            <a:ext cx="8915400" cy="1143000"/>
          </a:xfrm>
          <a:prstGeom prst="rect">
            <a:avLst/>
          </a:prstGeom>
          <a:noFill/>
          <a:ln w="9525">
            <a:noFill/>
            <a:miter lim="800000"/>
            <a:headEnd/>
            <a:tailEnd/>
          </a:ln>
        </p:spPr>
        <p:txBody>
          <a:bodyPr anchor="ctr"/>
          <a:lstStyle/>
          <a:p>
            <a:pPr algn="ctr"/>
            <a:r>
              <a:rPr lang="en-US" sz="3200" b="1" dirty="0">
                <a:solidFill>
                  <a:srgbClr val="0066FF"/>
                </a:solidFill>
                <a:latin typeface="Avenir Book" panose="02000503020000020003" pitchFamily="2" charset="0"/>
              </a:rPr>
              <a:t>Complex Disorders</a:t>
            </a:r>
          </a:p>
          <a:p>
            <a:pPr algn="ctr"/>
            <a:r>
              <a:rPr lang="en-US" sz="3200" b="1" dirty="0">
                <a:solidFill>
                  <a:srgbClr val="0066FF"/>
                </a:solidFill>
                <a:latin typeface="Avenir Book" panose="02000503020000020003" pitchFamily="2" charset="0"/>
              </a:rPr>
              <a:t>(Alleles associated with human height)</a:t>
            </a:r>
          </a:p>
        </p:txBody>
      </p:sp>
      <p:sp>
        <p:nvSpPr>
          <p:cNvPr id="13" name="TextBox 12"/>
          <p:cNvSpPr txBox="1"/>
          <p:nvPr/>
        </p:nvSpPr>
        <p:spPr>
          <a:xfrm>
            <a:off x="10134600" y="6488668"/>
            <a:ext cx="2057400" cy="369332"/>
          </a:xfrm>
          <a:prstGeom prst="rect">
            <a:avLst/>
          </a:prstGeom>
          <a:noFill/>
        </p:spPr>
        <p:txBody>
          <a:bodyPr wrap="square" rtlCol="0">
            <a:spAutoFit/>
          </a:bodyPr>
          <a:lstStyle/>
          <a:p>
            <a:r>
              <a:rPr lang="en-US" dirty="0" err="1"/>
              <a:t>Shriner</a:t>
            </a:r>
            <a:r>
              <a:rPr lang="en-US" dirty="0"/>
              <a:t> et al, 2009</a:t>
            </a:r>
          </a:p>
        </p:txBody>
      </p:sp>
      <p:pic>
        <p:nvPicPr>
          <p:cNvPr id="53250" name="Picture 2"/>
          <p:cNvPicPr>
            <a:picLocks noChangeAspect="1" noChangeArrowheads="1"/>
          </p:cNvPicPr>
          <p:nvPr/>
        </p:nvPicPr>
        <p:blipFill>
          <a:blip r:embed="rId3" cstate="print"/>
          <a:srcRect/>
          <a:stretch>
            <a:fillRect/>
          </a:stretch>
        </p:blipFill>
        <p:spPr bwMode="auto">
          <a:xfrm>
            <a:off x="1828800" y="1219200"/>
            <a:ext cx="8458200" cy="5027364"/>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9DBB5-0AF0-6E41-B02B-6B4C9415E5F7}"/>
              </a:ext>
            </a:extLst>
          </p:cNvPr>
          <p:cNvPicPr>
            <a:picLocks noChangeAspect="1"/>
          </p:cNvPicPr>
          <p:nvPr/>
        </p:nvPicPr>
        <p:blipFill>
          <a:blip r:embed="rId2"/>
          <a:stretch>
            <a:fillRect/>
          </a:stretch>
        </p:blipFill>
        <p:spPr>
          <a:xfrm>
            <a:off x="4267200" y="990600"/>
            <a:ext cx="3587292" cy="3581139"/>
          </a:xfrm>
          <a:prstGeom prst="rect">
            <a:avLst/>
          </a:prstGeom>
        </p:spPr>
      </p:pic>
      <p:pic>
        <p:nvPicPr>
          <p:cNvPr id="3" name="Picture 2">
            <a:extLst>
              <a:ext uri="{FF2B5EF4-FFF2-40B4-BE49-F238E27FC236}">
                <a16:creationId xmlns:a16="http://schemas.microsoft.com/office/drawing/2014/main" id="{81E40DD8-350D-4741-8223-BF6297C49F92}"/>
              </a:ext>
            </a:extLst>
          </p:cNvPr>
          <p:cNvPicPr>
            <a:picLocks noChangeAspect="1"/>
          </p:cNvPicPr>
          <p:nvPr/>
        </p:nvPicPr>
        <p:blipFill>
          <a:blip r:embed="rId3"/>
          <a:stretch>
            <a:fillRect/>
          </a:stretch>
        </p:blipFill>
        <p:spPr>
          <a:xfrm>
            <a:off x="4267200" y="4571739"/>
            <a:ext cx="3615338" cy="2210061"/>
          </a:xfrm>
          <a:prstGeom prst="rect">
            <a:avLst/>
          </a:prstGeom>
        </p:spPr>
      </p:pic>
      <p:sp>
        <p:nvSpPr>
          <p:cNvPr id="4" name="TextBox 3">
            <a:extLst>
              <a:ext uri="{FF2B5EF4-FFF2-40B4-BE49-F238E27FC236}">
                <a16:creationId xmlns:a16="http://schemas.microsoft.com/office/drawing/2014/main" id="{E1B3E529-0464-5F43-98E9-680C2A3AE256}"/>
              </a:ext>
            </a:extLst>
          </p:cNvPr>
          <p:cNvSpPr txBox="1"/>
          <p:nvPr/>
        </p:nvSpPr>
        <p:spPr>
          <a:xfrm>
            <a:off x="3131595" y="76200"/>
            <a:ext cx="5886548" cy="769441"/>
          </a:xfrm>
          <a:prstGeom prst="rect">
            <a:avLst/>
          </a:prstGeom>
          <a:noFill/>
        </p:spPr>
        <p:txBody>
          <a:bodyPr wrap="none" rtlCol="0">
            <a:spAutoFit/>
          </a:bodyPr>
          <a:lstStyle/>
          <a:p>
            <a:r>
              <a:rPr lang="en-US" sz="4400" b="1" dirty="0">
                <a:solidFill>
                  <a:srgbClr val="0066FF"/>
                </a:solidFill>
                <a:latin typeface="Avenir Book" panose="02000503020000020003" pitchFamily="2" charset="0"/>
              </a:rPr>
              <a:t>Remember the basics?</a:t>
            </a:r>
          </a:p>
        </p:txBody>
      </p:sp>
    </p:spTree>
    <p:extLst>
      <p:ext uri="{BB962C8B-B14F-4D97-AF65-F5344CB8AC3E}">
        <p14:creationId xmlns:p14="http://schemas.microsoft.com/office/powerpoint/2010/main" val="34604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sp>
        <p:nvSpPr>
          <p:cNvPr id="13" name="TextBox 12"/>
          <p:cNvSpPr txBox="1"/>
          <p:nvPr/>
        </p:nvSpPr>
        <p:spPr>
          <a:xfrm>
            <a:off x="8758237" y="6410280"/>
            <a:ext cx="3429000" cy="369332"/>
          </a:xfrm>
          <a:prstGeom prst="rect">
            <a:avLst/>
          </a:prstGeom>
          <a:noFill/>
        </p:spPr>
        <p:txBody>
          <a:bodyPr wrap="square" rtlCol="0">
            <a:spAutoFit/>
          </a:bodyPr>
          <a:lstStyle/>
          <a:p>
            <a:r>
              <a:rPr lang="en-US" dirty="0" err="1"/>
              <a:t>Lango</a:t>
            </a:r>
            <a:r>
              <a:rPr lang="en-US" dirty="0"/>
              <a:t> Allen et al, 2010, Nature</a:t>
            </a:r>
          </a:p>
        </p:txBody>
      </p:sp>
      <p:pic>
        <p:nvPicPr>
          <p:cNvPr id="54274" name="Picture 2"/>
          <p:cNvPicPr>
            <a:picLocks noChangeAspect="1" noChangeArrowheads="1"/>
          </p:cNvPicPr>
          <p:nvPr/>
        </p:nvPicPr>
        <p:blipFill>
          <a:blip r:embed="rId3" cstate="print"/>
          <a:srcRect/>
          <a:stretch>
            <a:fillRect/>
          </a:stretch>
        </p:blipFill>
        <p:spPr bwMode="auto">
          <a:xfrm>
            <a:off x="6396037" y="1676400"/>
            <a:ext cx="5791200" cy="4486746"/>
          </a:xfrm>
          <a:prstGeom prst="rect">
            <a:avLst/>
          </a:prstGeom>
          <a:noFill/>
          <a:ln w="9525">
            <a:noFill/>
            <a:miter lim="800000"/>
            <a:headEnd/>
            <a:tailEnd/>
          </a:ln>
        </p:spPr>
      </p:pic>
      <p:sp>
        <p:nvSpPr>
          <p:cNvPr id="9" name="TextBox 8"/>
          <p:cNvSpPr txBox="1"/>
          <p:nvPr/>
        </p:nvSpPr>
        <p:spPr>
          <a:xfrm>
            <a:off x="-1" y="2362201"/>
            <a:ext cx="6396037" cy="1292662"/>
          </a:xfrm>
          <a:prstGeom prst="rect">
            <a:avLst/>
          </a:prstGeom>
          <a:noFill/>
        </p:spPr>
        <p:txBody>
          <a:bodyPr wrap="square" rtlCol="0">
            <a:spAutoFit/>
          </a:bodyPr>
          <a:lstStyle/>
          <a:p>
            <a:r>
              <a:rPr lang="en-US" sz="2400" dirty="0">
                <a:latin typeface="Avenir Book" panose="02000503020000020003" pitchFamily="2" charset="0"/>
              </a:rPr>
              <a:t>Height loci expected to be discovered. </a:t>
            </a:r>
          </a:p>
          <a:p>
            <a:r>
              <a:rPr lang="en-US" dirty="0">
                <a:latin typeface="Avenir Book" panose="02000503020000020003" pitchFamily="2" charset="0"/>
              </a:rPr>
              <a:t>The dotted red line corresponds to expected phenotypic variance  explained by the 110 loci that reached genome-wide significance  and were replicated.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a:solidFill>
                  <a:srgbClr val="0066FF"/>
                </a:solidFill>
                <a:latin typeface="Avenir Book" panose="02000503020000020003" pitchFamily="2" charset="0"/>
              </a:rPr>
              <a:t>Complex Disorders</a:t>
            </a:r>
          </a:p>
        </p:txBody>
      </p:sp>
      <p:sp>
        <p:nvSpPr>
          <p:cNvPr id="20486" name="Rectangle 4"/>
          <p:cNvSpPr>
            <a:spLocks noGrp="1" noChangeArrowheads="1"/>
          </p:cNvSpPr>
          <p:nvPr>
            <p:ph type="body" idx="1"/>
          </p:nvPr>
        </p:nvSpPr>
        <p:spPr>
          <a:xfrm>
            <a:off x="1905000" y="1524000"/>
            <a:ext cx="7696200" cy="4927600"/>
          </a:xfrm>
          <a:noFill/>
        </p:spPr>
        <p:txBody>
          <a:bodyPr/>
          <a:lstStyle/>
          <a:p>
            <a:pPr marL="0" indent="0" eaLnBrk="1" hangingPunct="1">
              <a:buNone/>
            </a:pPr>
            <a:r>
              <a:rPr lang="en-US" sz="3600" dirty="0">
                <a:latin typeface="Avenir Book" panose="02000503020000020003" pitchFamily="2" charset="0"/>
              </a:rPr>
              <a:t>Modes of inheritance </a:t>
            </a:r>
          </a:p>
          <a:p>
            <a:pPr lvl="1" eaLnBrk="1" hangingPunct="1"/>
            <a:r>
              <a:rPr lang="en-US" sz="3200" dirty="0">
                <a:latin typeface="Avenir Book" panose="02000503020000020003" pitchFamily="2" charset="0"/>
              </a:rPr>
              <a:t>Simple Mendelian inheritance</a:t>
            </a:r>
          </a:p>
          <a:p>
            <a:pPr lvl="1" eaLnBrk="1" hangingPunct="1"/>
            <a:r>
              <a:rPr lang="en-US" sz="3200" dirty="0">
                <a:latin typeface="Avenir Book" panose="02000503020000020003" pitchFamily="2" charset="0"/>
              </a:rPr>
              <a:t>Single major locus</a:t>
            </a:r>
          </a:p>
          <a:p>
            <a:pPr lvl="1" eaLnBrk="1" hangingPunct="1"/>
            <a:r>
              <a:rPr lang="en-US" sz="3200" dirty="0" err="1">
                <a:latin typeface="Avenir Book" panose="02000503020000020003" pitchFamily="2" charset="0"/>
              </a:rPr>
              <a:t>Oligogenic</a:t>
            </a:r>
            <a:endParaRPr lang="en-US" sz="3200" dirty="0">
              <a:latin typeface="Avenir Book" panose="02000503020000020003" pitchFamily="2" charset="0"/>
            </a:endParaRPr>
          </a:p>
          <a:p>
            <a:pPr lvl="1" eaLnBrk="1" hangingPunct="1"/>
            <a:r>
              <a:rPr lang="en-US" sz="6600" dirty="0">
                <a:latin typeface="Avenir Book" panose="02000503020000020003" pitchFamily="2" charset="0"/>
              </a:rPr>
              <a:t>Polygenic</a:t>
            </a:r>
          </a:p>
          <a:p>
            <a:pPr lvl="1" eaLnBrk="1" hangingPunct="1"/>
            <a:r>
              <a:rPr lang="en-US" sz="3200" dirty="0">
                <a:latin typeface="Avenir Book" panose="02000503020000020003" pitchFamily="2" charset="0"/>
              </a:rPr>
              <a:t>Mixed model</a:t>
            </a:r>
          </a:p>
          <a:p>
            <a:pPr lvl="1" eaLnBrk="1" hangingPunct="1">
              <a:buFontTx/>
              <a:buNone/>
            </a:pPr>
            <a:endParaRPr lang="en-US" sz="3200" dirty="0">
              <a:latin typeface="Avenir Book" panose="02000503020000020003"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7" name="Text Box 32"/>
          <p:cNvSpPr txBox="1">
            <a:spLocks noChangeArrowheads="1"/>
          </p:cNvSpPr>
          <p:nvPr/>
        </p:nvSpPr>
        <p:spPr bwMode="auto">
          <a:xfrm>
            <a:off x="3562351" y="68759"/>
            <a:ext cx="4000498" cy="769441"/>
          </a:xfrm>
          <a:prstGeom prst="rect">
            <a:avLst/>
          </a:prstGeom>
          <a:noFill/>
          <a:ln w="9525">
            <a:noFill/>
            <a:miter lim="800000"/>
            <a:headEnd/>
            <a:tailEnd/>
          </a:ln>
        </p:spPr>
        <p:txBody>
          <a:bodyPr wrap="square">
            <a:spAutoFit/>
          </a:bodyPr>
          <a:lstStyle/>
          <a:p>
            <a:pPr algn="ctr">
              <a:spcBef>
                <a:spcPct val="50000"/>
              </a:spcBef>
            </a:pPr>
            <a:r>
              <a:rPr lang="en-US" sz="4400" dirty="0">
                <a:solidFill>
                  <a:srgbClr val="0066FF"/>
                </a:solidFill>
                <a:latin typeface="Avenir Book" panose="02000503020000020003" pitchFamily="2" charset="0"/>
              </a:rPr>
              <a:t>Human History</a:t>
            </a:r>
          </a:p>
        </p:txBody>
      </p:sp>
      <p:grpSp>
        <p:nvGrpSpPr>
          <p:cNvPr id="4" name="Group 3"/>
          <p:cNvGrpSpPr/>
          <p:nvPr/>
        </p:nvGrpSpPr>
        <p:grpSpPr>
          <a:xfrm>
            <a:off x="3048000" y="685800"/>
            <a:ext cx="7924800" cy="5943600"/>
            <a:chOff x="533400" y="228600"/>
            <a:chExt cx="7924800" cy="5943600"/>
          </a:xfrm>
        </p:grpSpPr>
        <p:sp>
          <p:nvSpPr>
            <p:cNvPr id="29700" name="Line 4"/>
            <p:cNvSpPr>
              <a:spLocks noChangeShapeType="1"/>
            </p:cNvSpPr>
            <p:nvPr/>
          </p:nvSpPr>
          <p:spPr bwMode="auto">
            <a:xfrm>
              <a:off x="4038600" y="685800"/>
              <a:ext cx="0" cy="4038600"/>
            </a:xfrm>
            <a:prstGeom prst="line">
              <a:avLst/>
            </a:prstGeom>
            <a:noFill/>
            <a:ln w="38100">
              <a:solidFill>
                <a:schemeClr val="tx1"/>
              </a:solidFill>
              <a:round/>
              <a:headEnd/>
              <a:tailEnd/>
            </a:ln>
          </p:spPr>
          <p:txBody>
            <a:bodyPr/>
            <a:lstStyle/>
            <a:p>
              <a:endParaRPr lang="en-US"/>
            </a:p>
          </p:txBody>
        </p:sp>
        <p:sp>
          <p:nvSpPr>
            <p:cNvPr id="29701" name="Line 5"/>
            <p:cNvSpPr>
              <a:spLocks noChangeShapeType="1"/>
            </p:cNvSpPr>
            <p:nvPr/>
          </p:nvSpPr>
          <p:spPr bwMode="auto">
            <a:xfrm flipH="1">
              <a:off x="4953000" y="685800"/>
              <a:ext cx="0" cy="4038600"/>
            </a:xfrm>
            <a:prstGeom prst="line">
              <a:avLst/>
            </a:prstGeom>
            <a:noFill/>
            <a:ln w="38100">
              <a:solidFill>
                <a:schemeClr val="tx1"/>
              </a:solidFill>
              <a:round/>
              <a:headEnd/>
              <a:tailEnd/>
            </a:ln>
          </p:spPr>
          <p:txBody>
            <a:bodyPr/>
            <a:lstStyle/>
            <a:p>
              <a:endParaRPr lang="en-US"/>
            </a:p>
          </p:txBody>
        </p:sp>
        <p:sp>
          <p:nvSpPr>
            <p:cNvPr id="29702" name="Line 6"/>
            <p:cNvSpPr>
              <a:spLocks noChangeShapeType="1"/>
            </p:cNvSpPr>
            <p:nvPr/>
          </p:nvSpPr>
          <p:spPr bwMode="auto">
            <a:xfrm>
              <a:off x="4419600" y="1066800"/>
              <a:ext cx="0" cy="1447800"/>
            </a:xfrm>
            <a:prstGeom prst="line">
              <a:avLst/>
            </a:prstGeom>
            <a:noFill/>
            <a:ln w="3175">
              <a:solidFill>
                <a:srgbClr val="CC9900"/>
              </a:solidFill>
              <a:round/>
              <a:headEnd/>
              <a:tailEnd/>
            </a:ln>
          </p:spPr>
          <p:txBody>
            <a:bodyPr/>
            <a:lstStyle/>
            <a:p>
              <a:endParaRPr lang="en-US"/>
            </a:p>
          </p:txBody>
        </p:sp>
        <p:sp>
          <p:nvSpPr>
            <p:cNvPr id="29703" name="Line 7"/>
            <p:cNvSpPr>
              <a:spLocks noChangeShapeType="1"/>
            </p:cNvSpPr>
            <p:nvPr/>
          </p:nvSpPr>
          <p:spPr bwMode="auto">
            <a:xfrm>
              <a:off x="4724400" y="762000"/>
              <a:ext cx="0" cy="762000"/>
            </a:xfrm>
            <a:prstGeom prst="line">
              <a:avLst/>
            </a:prstGeom>
            <a:noFill/>
            <a:ln w="3175">
              <a:solidFill>
                <a:srgbClr val="FF99FF"/>
              </a:solidFill>
              <a:round/>
              <a:headEnd/>
              <a:tailEnd/>
            </a:ln>
          </p:spPr>
          <p:txBody>
            <a:bodyPr/>
            <a:lstStyle/>
            <a:p>
              <a:endParaRPr lang="en-US"/>
            </a:p>
          </p:txBody>
        </p:sp>
        <p:sp>
          <p:nvSpPr>
            <p:cNvPr id="29704" name="Line 8"/>
            <p:cNvSpPr>
              <a:spLocks noChangeShapeType="1"/>
            </p:cNvSpPr>
            <p:nvPr/>
          </p:nvSpPr>
          <p:spPr bwMode="auto">
            <a:xfrm>
              <a:off x="4114800" y="914400"/>
              <a:ext cx="0" cy="3810000"/>
            </a:xfrm>
            <a:prstGeom prst="line">
              <a:avLst/>
            </a:prstGeom>
            <a:noFill/>
            <a:ln w="3175">
              <a:solidFill>
                <a:srgbClr val="FF6600"/>
              </a:solidFill>
              <a:round/>
              <a:headEnd/>
              <a:tailEnd/>
            </a:ln>
          </p:spPr>
          <p:txBody>
            <a:bodyPr/>
            <a:lstStyle/>
            <a:p>
              <a:endParaRPr lang="en-US"/>
            </a:p>
          </p:txBody>
        </p:sp>
        <p:sp>
          <p:nvSpPr>
            <p:cNvPr id="29705" name="Line 9"/>
            <p:cNvSpPr>
              <a:spLocks noChangeShapeType="1"/>
            </p:cNvSpPr>
            <p:nvPr/>
          </p:nvSpPr>
          <p:spPr bwMode="auto">
            <a:xfrm>
              <a:off x="4495800" y="1828800"/>
              <a:ext cx="0" cy="2895600"/>
            </a:xfrm>
            <a:prstGeom prst="line">
              <a:avLst/>
            </a:prstGeom>
            <a:noFill/>
            <a:ln w="3175">
              <a:solidFill>
                <a:srgbClr val="666699"/>
              </a:solidFill>
              <a:round/>
              <a:headEnd/>
              <a:tailEnd/>
            </a:ln>
          </p:spPr>
          <p:txBody>
            <a:bodyPr/>
            <a:lstStyle/>
            <a:p>
              <a:endParaRPr lang="en-US"/>
            </a:p>
          </p:txBody>
        </p:sp>
        <p:sp>
          <p:nvSpPr>
            <p:cNvPr id="29706" name="Line 10"/>
            <p:cNvSpPr>
              <a:spLocks noChangeShapeType="1"/>
            </p:cNvSpPr>
            <p:nvPr/>
          </p:nvSpPr>
          <p:spPr bwMode="auto">
            <a:xfrm>
              <a:off x="4876800" y="2362200"/>
              <a:ext cx="0" cy="2362200"/>
            </a:xfrm>
            <a:prstGeom prst="line">
              <a:avLst/>
            </a:prstGeom>
            <a:noFill/>
            <a:ln w="3175">
              <a:solidFill>
                <a:srgbClr val="FFCC99"/>
              </a:solidFill>
              <a:round/>
              <a:headEnd/>
              <a:tailEnd/>
            </a:ln>
          </p:spPr>
          <p:txBody>
            <a:bodyPr/>
            <a:lstStyle/>
            <a:p>
              <a:endParaRPr lang="en-US"/>
            </a:p>
          </p:txBody>
        </p:sp>
        <p:sp>
          <p:nvSpPr>
            <p:cNvPr id="29707" name="Line 11"/>
            <p:cNvSpPr>
              <a:spLocks noChangeShapeType="1"/>
            </p:cNvSpPr>
            <p:nvPr/>
          </p:nvSpPr>
          <p:spPr bwMode="auto">
            <a:xfrm>
              <a:off x="4572000" y="685800"/>
              <a:ext cx="0" cy="2514600"/>
            </a:xfrm>
            <a:prstGeom prst="line">
              <a:avLst/>
            </a:prstGeom>
            <a:noFill/>
            <a:ln w="3175">
              <a:solidFill>
                <a:srgbClr val="008000"/>
              </a:solidFill>
              <a:round/>
              <a:headEnd/>
              <a:tailEnd/>
            </a:ln>
          </p:spPr>
          <p:txBody>
            <a:bodyPr/>
            <a:lstStyle/>
            <a:p>
              <a:endParaRPr lang="en-US"/>
            </a:p>
          </p:txBody>
        </p:sp>
        <p:sp>
          <p:nvSpPr>
            <p:cNvPr id="29708" name="Line 12"/>
            <p:cNvSpPr>
              <a:spLocks noChangeShapeType="1"/>
            </p:cNvSpPr>
            <p:nvPr/>
          </p:nvSpPr>
          <p:spPr bwMode="auto">
            <a:xfrm>
              <a:off x="4800600" y="838200"/>
              <a:ext cx="0" cy="3886200"/>
            </a:xfrm>
            <a:prstGeom prst="line">
              <a:avLst/>
            </a:prstGeom>
            <a:noFill/>
            <a:ln w="3175">
              <a:solidFill>
                <a:srgbClr val="00FFFF"/>
              </a:solidFill>
              <a:round/>
              <a:headEnd/>
              <a:tailEnd/>
            </a:ln>
          </p:spPr>
          <p:txBody>
            <a:bodyPr/>
            <a:lstStyle/>
            <a:p>
              <a:endParaRPr lang="en-US"/>
            </a:p>
          </p:txBody>
        </p:sp>
        <p:sp>
          <p:nvSpPr>
            <p:cNvPr id="29709" name="Line 13"/>
            <p:cNvSpPr>
              <a:spLocks noChangeShapeType="1"/>
            </p:cNvSpPr>
            <p:nvPr/>
          </p:nvSpPr>
          <p:spPr bwMode="auto">
            <a:xfrm>
              <a:off x="4267200" y="762000"/>
              <a:ext cx="0" cy="3962400"/>
            </a:xfrm>
            <a:prstGeom prst="line">
              <a:avLst/>
            </a:prstGeom>
            <a:noFill/>
            <a:ln w="3175">
              <a:solidFill>
                <a:srgbClr val="CC0099"/>
              </a:solidFill>
              <a:round/>
              <a:headEnd/>
              <a:tailEnd/>
            </a:ln>
          </p:spPr>
          <p:txBody>
            <a:bodyPr/>
            <a:lstStyle/>
            <a:p>
              <a:endParaRPr lang="en-US"/>
            </a:p>
          </p:txBody>
        </p:sp>
        <p:sp>
          <p:nvSpPr>
            <p:cNvPr id="29710" name="Line 14"/>
            <p:cNvSpPr>
              <a:spLocks noChangeShapeType="1"/>
            </p:cNvSpPr>
            <p:nvPr/>
          </p:nvSpPr>
          <p:spPr bwMode="auto">
            <a:xfrm>
              <a:off x="4648200" y="2286000"/>
              <a:ext cx="0" cy="1066800"/>
            </a:xfrm>
            <a:prstGeom prst="line">
              <a:avLst/>
            </a:prstGeom>
            <a:noFill/>
            <a:ln w="3175">
              <a:solidFill>
                <a:srgbClr val="0000FF"/>
              </a:solidFill>
              <a:round/>
              <a:headEnd/>
              <a:tailEnd/>
            </a:ln>
          </p:spPr>
          <p:txBody>
            <a:bodyPr/>
            <a:lstStyle/>
            <a:p>
              <a:endParaRPr lang="en-US"/>
            </a:p>
          </p:txBody>
        </p:sp>
        <p:sp>
          <p:nvSpPr>
            <p:cNvPr id="29711" name="Line 15"/>
            <p:cNvSpPr>
              <a:spLocks noChangeShapeType="1"/>
            </p:cNvSpPr>
            <p:nvPr/>
          </p:nvSpPr>
          <p:spPr bwMode="auto">
            <a:xfrm>
              <a:off x="4343400" y="1447800"/>
              <a:ext cx="0" cy="3276600"/>
            </a:xfrm>
            <a:prstGeom prst="line">
              <a:avLst/>
            </a:prstGeom>
            <a:noFill/>
            <a:ln w="3175">
              <a:solidFill>
                <a:srgbClr val="66FF66"/>
              </a:solidFill>
              <a:round/>
              <a:headEnd/>
              <a:tailEnd/>
            </a:ln>
          </p:spPr>
          <p:txBody>
            <a:bodyPr/>
            <a:lstStyle/>
            <a:p>
              <a:endParaRPr lang="en-US"/>
            </a:p>
          </p:txBody>
        </p:sp>
        <p:sp>
          <p:nvSpPr>
            <p:cNvPr id="29712" name="Line 16"/>
            <p:cNvSpPr>
              <a:spLocks noChangeShapeType="1"/>
            </p:cNvSpPr>
            <p:nvPr/>
          </p:nvSpPr>
          <p:spPr bwMode="auto">
            <a:xfrm>
              <a:off x="4191000" y="228600"/>
              <a:ext cx="0" cy="2590800"/>
            </a:xfrm>
            <a:prstGeom prst="line">
              <a:avLst/>
            </a:prstGeom>
            <a:noFill/>
            <a:ln w="3175">
              <a:solidFill>
                <a:srgbClr val="FF0000"/>
              </a:solidFill>
              <a:round/>
              <a:headEnd/>
              <a:tailEnd/>
            </a:ln>
          </p:spPr>
          <p:txBody>
            <a:bodyPr/>
            <a:lstStyle/>
            <a:p>
              <a:endParaRPr lang="en-US"/>
            </a:p>
          </p:txBody>
        </p:sp>
        <p:sp>
          <p:nvSpPr>
            <p:cNvPr id="29713" name="Line 17"/>
            <p:cNvSpPr>
              <a:spLocks noChangeShapeType="1"/>
            </p:cNvSpPr>
            <p:nvPr/>
          </p:nvSpPr>
          <p:spPr bwMode="auto">
            <a:xfrm>
              <a:off x="4572000" y="3581400"/>
              <a:ext cx="0" cy="1066800"/>
            </a:xfrm>
            <a:prstGeom prst="line">
              <a:avLst/>
            </a:prstGeom>
            <a:noFill/>
            <a:ln w="3175">
              <a:solidFill>
                <a:srgbClr val="0000FF"/>
              </a:solidFill>
              <a:round/>
              <a:headEnd/>
              <a:tailEnd/>
            </a:ln>
          </p:spPr>
          <p:txBody>
            <a:bodyPr/>
            <a:lstStyle/>
            <a:p>
              <a:endParaRPr lang="en-US"/>
            </a:p>
          </p:txBody>
        </p:sp>
        <p:sp>
          <p:nvSpPr>
            <p:cNvPr id="29714" name="Line 19"/>
            <p:cNvSpPr>
              <a:spLocks noChangeShapeType="1"/>
            </p:cNvSpPr>
            <p:nvPr/>
          </p:nvSpPr>
          <p:spPr bwMode="auto">
            <a:xfrm flipH="1">
              <a:off x="4572000" y="3352800"/>
              <a:ext cx="76200" cy="228600"/>
            </a:xfrm>
            <a:prstGeom prst="line">
              <a:avLst/>
            </a:prstGeom>
            <a:noFill/>
            <a:ln w="3175">
              <a:solidFill>
                <a:srgbClr val="0000FF"/>
              </a:solidFill>
              <a:round/>
              <a:headEnd/>
              <a:tailEnd/>
            </a:ln>
          </p:spPr>
          <p:txBody>
            <a:bodyPr/>
            <a:lstStyle/>
            <a:p>
              <a:endParaRPr lang="en-US"/>
            </a:p>
          </p:txBody>
        </p:sp>
        <p:sp>
          <p:nvSpPr>
            <p:cNvPr id="29715" name="Line 20"/>
            <p:cNvSpPr>
              <a:spLocks noChangeShapeType="1"/>
            </p:cNvSpPr>
            <p:nvPr/>
          </p:nvSpPr>
          <p:spPr bwMode="auto">
            <a:xfrm flipH="1" flipV="1">
              <a:off x="4648200" y="3352800"/>
              <a:ext cx="76200" cy="228600"/>
            </a:xfrm>
            <a:prstGeom prst="line">
              <a:avLst/>
            </a:prstGeom>
            <a:noFill/>
            <a:ln w="3175">
              <a:solidFill>
                <a:srgbClr val="0000FF"/>
              </a:solidFill>
              <a:round/>
              <a:headEnd/>
              <a:tailEnd/>
            </a:ln>
          </p:spPr>
          <p:txBody>
            <a:bodyPr/>
            <a:lstStyle/>
            <a:p>
              <a:endParaRPr lang="en-US"/>
            </a:p>
          </p:txBody>
        </p:sp>
        <p:sp>
          <p:nvSpPr>
            <p:cNvPr id="29716" name="Line 21"/>
            <p:cNvSpPr>
              <a:spLocks noChangeShapeType="1"/>
            </p:cNvSpPr>
            <p:nvPr/>
          </p:nvSpPr>
          <p:spPr bwMode="auto">
            <a:xfrm>
              <a:off x="4724400" y="3581400"/>
              <a:ext cx="0" cy="1066800"/>
            </a:xfrm>
            <a:prstGeom prst="line">
              <a:avLst/>
            </a:prstGeom>
            <a:noFill/>
            <a:ln w="3175">
              <a:solidFill>
                <a:srgbClr val="0000FF"/>
              </a:solidFill>
              <a:round/>
              <a:headEnd/>
              <a:tailEnd/>
            </a:ln>
          </p:spPr>
          <p:txBody>
            <a:bodyPr/>
            <a:lstStyle/>
            <a:p>
              <a:endParaRPr lang="en-US"/>
            </a:p>
          </p:txBody>
        </p:sp>
        <p:grpSp>
          <p:nvGrpSpPr>
            <p:cNvPr id="2" name="Group 235"/>
            <p:cNvGrpSpPr>
              <a:grpSpLocks/>
            </p:cNvGrpSpPr>
            <p:nvPr/>
          </p:nvGrpSpPr>
          <p:grpSpPr bwMode="auto">
            <a:xfrm>
              <a:off x="533400" y="4648200"/>
              <a:ext cx="7924800" cy="1524000"/>
              <a:chOff x="-432" y="1872"/>
              <a:chExt cx="4992" cy="960"/>
            </a:xfrm>
          </p:grpSpPr>
          <p:sp>
            <p:nvSpPr>
              <p:cNvPr id="29914" name="Line 22"/>
              <p:cNvSpPr>
                <a:spLocks noChangeShapeType="1"/>
              </p:cNvSpPr>
              <p:nvPr/>
            </p:nvSpPr>
            <p:spPr bwMode="auto">
              <a:xfrm flipH="1">
                <a:off x="-432" y="1920"/>
                <a:ext cx="2208" cy="912"/>
              </a:xfrm>
              <a:prstGeom prst="line">
                <a:avLst/>
              </a:prstGeom>
              <a:noFill/>
              <a:ln w="38100">
                <a:solidFill>
                  <a:schemeClr val="tx1"/>
                </a:solidFill>
                <a:round/>
                <a:headEnd/>
                <a:tailEnd/>
              </a:ln>
            </p:spPr>
            <p:txBody>
              <a:bodyPr/>
              <a:lstStyle/>
              <a:p>
                <a:endParaRPr lang="en-US"/>
              </a:p>
            </p:txBody>
          </p:sp>
          <p:sp>
            <p:nvSpPr>
              <p:cNvPr id="29915" name="Line 23"/>
              <p:cNvSpPr>
                <a:spLocks noChangeShapeType="1"/>
              </p:cNvSpPr>
              <p:nvPr/>
            </p:nvSpPr>
            <p:spPr bwMode="auto">
              <a:xfrm>
                <a:off x="2352" y="1920"/>
                <a:ext cx="2208" cy="912"/>
              </a:xfrm>
              <a:prstGeom prst="line">
                <a:avLst/>
              </a:prstGeom>
              <a:noFill/>
              <a:ln w="38100">
                <a:solidFill>
                  <a:schemeClr val="tx1"/>
                </a:solidFill>
                <a:round/>
                <a:headEnd/>
                <a:tailEnd/>
              </a:ln>
            </p:spPr>
            <p:txBody>
              <a:bodyPr/>
              <a:lstStyle/>
              <a:p>
                <a:endParaRPr lang="en-US"/>
              </a:p>
            </p:txBody>
          </p:sp>
          <p:sp>
            <p:nvSpPr>
              <p:cNvPr id="29916" name="Line 24"/>
              <p:cNvSpPr>
                <a:spLocks noChangeShapeType="1"/>
              </p:cNvSpPr>
              <p:nvPr/>
            </p:nvSpPr>
            <p:spPr bwMode="auto">
              <a:xfrm flipH="1">
                <a:off x="192" y="1920"/>
                <a:ext cx="1632" cy="912"/>
              </a:xfrm>
              <a:prstGeom prst="line">
                <a:avLst/>
              </a:prstGeom>
              <a:noFill/>
              <a:ln w="3175">
                <a:solidFill>
                  <a:srgbClr val="FF6600"/>
                </a:solidFill>
                <a:round/>
                <a:headEnd/>
                <a:tailEnd/>
              </a:ln>
            </p:spPr>
            <p:txBody>
              <a:bodyPr/>
              <a:lstStyle/>
              <a:p>
                <a:endParaRPr lang="en-US"/>
              </a:p>
            </p:txBody>
          </p:sp>
          <p:sp>
            <p:nvSpPr>
              <p:cNvPr id="29917" name="Line 25"/>
              <p:cNvSpPr>
                <a:spLocks noChangeShapeType="1"/>
              </p:cNvSpPr>
              <p:nvPr/>
            </p:nvSpPr>
            <p:spPr bwMode="auto">
              <a:xfrm flipH="1">
                <a:off x="1680" y="1920"/>
                <a:ext cx="240" cy="864"/>
              </a:xfrm>
              <a:prstGeom prst="line">
                <a:avLst/>
              </a:prstGeom>
              <a:noFill/>
              <a:ln w="3175">
                <a:solidFill>
                  <a:srgbClr val="CC0099"/>
                </a:solidFill>
                <a:round/>
                <a:headEnd/>
                <a:tailEnd/>
              </a:ln>
            </p:spPr>
            <p:txBody>
              <a:bodyPr/>
              <a:lstStyle/>
              <a:p>
                <a:endParaRPr lang="en-US"/>
              </a:p>
            </p:txBody>
          </p:sp>
          <p:sp>
            <p:nvSpPr>
              <p:cNvPr id="29918" name="Line 26"/>
              <p:cNvSpPr>
                <a:spLocks noChangeShapeType="1"/>
              </p:cNvSpPr>
              <p:nvPr/>
            </p:nvSpPr>
            <p:spPr bwMode="auto">
              <a:xfrm flipH="1">
                <a:off x="1872" y="1872"/>
                <a:ext cx="240" cy="912"/>
              </a:xfrm>
              <a:prstGeom prst="line">
                <a:avLst/>
              </a:prstGeom>
              <a:noFill/>
              <a:ln w="3175">
                <a:solidFill>
                  <a:srgbClr val="0000FF"/>
                </a:solidFill>
                <a:round/>
                <a:headEnd/>
                <a:tailEnd/>
              </a:ln>
            </p:spPr>
            <p:txBody>
              <a:bodyPr/>
              <a:lstStyle/>
              <a:p>
                <a:endParaRPr lang="en-US"/>
              </a:p>
            </p:txBody>
          </p:sp>
          <p:sp>
            <p:nvSpPr>
              <p:cNvPr id="29919" name="Line 27"/>
              <p:cNvSpPr>
                <a:spLocks noChangeShapeType="1"/>
              </p:cNvSpPr>
              <p:nvPr/>
            </p:nvSpPr>
            <p:spPr bwMode="auto">
              <a:xfrm>
                <a:off x="2208" y="1920"/>
                <a:ext cx="672" cy="864"/>
              </a:xfrm>
              <a:prstGeom prst="line">
                <a:avLst/>
              </a:prstGeom>
              <a:noFill/>
              <a:ln w="3175">
                <a:solidFill>
                  <a:srgbClr val="0000FF"/>
                </a:solidFill>
                <a:round/>
                <a:headEnd/>
                <a:tailEnd/>
              </a:ln>
            </p:spPr>
            <p:txBody>
              <a:bodyPr/>
              <a:lstStyle/>
              <a:p>
                <a:endParaRPr lang="en-US"/>
              </a:p>
            </p:txBody>
          </p:sp>
          <p:sp>
            <p:nvSpPr>
              <p:cNvPr id="29920" name="Line 28"/>
              <p:cNvSpPr>
                <a:spLocks noChangeShapeType="1"/>
              </p:cNvSpPr>
              <p:nvPr/>
            </p:nvSpPr>
            <p:spPr bwMode="auto">
              <a:xfrm flipH="1">
                <a:off x="1344" y="1920"/>
                <a:ext cx="576" cy="864"/>
              </a:xfrm>
              <a:prstGeom prst="line">
                <a:avLst/>
              </a:prstGeom>
              <a:noFill/>
              <a:ln w="3175">
                <a:solidFill>
                  <a:srgbClr val="CC0099"/>
                </a:solidFill>
                <a:round/>
                <a:headEnd/>
                <a:tailEnd/>
              </a:ln>
            </p:spPr>
            <p:txBody>
              <a:bodyPr/>
              <a:lstStyle/>
              <a:p>
                <a:endParaRPr lang="en-US"/>
              </a:p>
            </p:txBody>
          </p:sp>
          <p:sp>
            <p:nvSpPr>
              <p:cNvPr id="29921" name="Line 29"/>
              <p:cNvSpPr>
                <a:spLocks noChangeShapeType="1"/>
              </p:cNvSpPr>
              <p:nvPr/>
            </p:nvSpPr>
            <p:spPr bwMode="auto">
              <a:xfrm>
                <a:off x="2112" y="1872"/>
                <a:ext cx="48" cy="912"/>
              </a:xfrm>
              <a:prstGeom prst="line">
                <a:avLst/>
              </a:prstGeom>
              <a:noFill/>
              <a:ln w="3175">
                <a:solidFill>
                  <a:srgbClr val="0000FF"/>
                </a:solidFill>
                <a:round/>
                <a:headEnd/>
                <a:tailEnd/>
              </a:ln>
            </p:spPr>
            <p:txBody>
              <a:bodyPr/>
              <a:lstStyle/>
              <a:p>
                <a:endParaRPr lang="en-US"/>
              </a:p>
            </p:txBody>
          </p:sp>
          <p:sp>
            <p:nvSpPr>
              <p:cNvPr id="29922" name="Line 30"/>
              <p:cNvSpPr>
                <a:spLocks noChangeShapeType="1"/>
              </p:cNvSpPr>
              <p:nvPr/>
            </p:nvSpPr>
            <p:spPr bwMode="auto">
              <a:xfrm>
                <a:off x="2208" y="1872"/>
                <a:ext cx="48" cy="912"/>
              </a:xfrm>
              <a:prstGeom prst="line">
                <a:avLst/>
              </a:prstGeom>
              <a:noFill/>
              <a:ln w="3175">
                <a:solidFill>
                  <a:srgbClr val="0000FF"/>
                </a:solidFill>
                <a:round/>
                <a:headEnd/>
                <a:tailEnd/>
              </a:ln>
            </p:spPr>
            <p:txBody>
              <a:bodyPr/>
              <a:lstStyle/>
              <a:p>
                <a:endParaRPr lang="en-US"/>
              </a:p>
            </p:txBody>
          </p:sp>
          <p:sp>
            <p:nvSpPr>
              <p:cNvPr id="29923" name="Line 31"/>
              <p:cNvSpPr>
                <a:spLocks noChangeShapeType="1"/>
              </p:cNvSpPr>
              <p:nvPr/>
            </p:nvSpPr>
            <p:spPr bwMode="auto">
              <a:xfrm>
                <a:off x="2208" y="1920"/>
                <a:ext cx="336" cy="864"/>
              </a:xfrm>
              <a:prstGeom prst="line">
                <a:avLst/>
              </a:prstGeom>
              <a:noFill/>
              <a:ln w="3175">
                <a:solidFill>
                  <a:srgbClr val="0000FF"/>
                </a:solidFill>
                <a:round/>
                <a:headEnd/>
                <a:tailEnd/>
              </a:ln>
            </p:spPr>
            <p:txBody>
              <a:bodyPr/>
              <a:lstStyle/>
              <a:p>
                <a:endParaRPr lang="en-US"/>
              </a:p>
            </p:txBody>
          </p:sp>
          <p:sp>
            <p:nvSpPr>
              <p:cNvPr id="29924" name="Line 33"/>
              <p:cNvSpPr>
                <a:spLocks noChangeShapeType="1"/>
              </p:cNvSpPr>
              <p:nvPr/>
            </p:nvSpPr>
            <p:spPr bwMode="auto">
              <a:xfrm flipH="1">
                <a:off x="432" y="1920"/>
                <a:ext cx="1392" cy="912"/>
              </a:xfrm>
              <a:prstGeom prst="line">
                <a:avLst/>
              </a:prstGeom>
              <a:noFill/>
              <a:ln w="3175">
                <a:solidFill>
                  <a:srgbClr val="FF6600"/>
                </a:solidFill>
                <a:round/>
                <a:headEnd/>
                <a:tailEnd/>
              </a:ln>
            </p:spPr>
            <p:txBody>
              <a:bodyPr/>
              <a:lstStyle/>
              <a:p>
                <a:endParaRPr lang="en-US"/>
              </a:p>
            </p:txBody>
          </p:sp>
          <p:sp>
            <p:nvSpPr>
              <p:cNvPr id="29925" name="Line 34"/>
              <p:cNvSpPr>
                <a:spLocks noChangeShapeType="1"/>
              </p:cNvSpPr>
              <p:nvPr/>
            </p:nvSpPr>
            <p:spPr bwMode="auto">
              <a:xfrm flipH="1">
                <a:off x="672" y="1920"/>
                <a:ext cx="1152" cy="912"/>
              </a:xfrm>
              <a:prstGeom prst="line">
                <a:avLst/>
              </a:prstGeom>
              <a:noFill/>
              <a:ln w="3175">
                <a:solidFill>
                  <a:srgbClr val="FF6600"/>
                </a:solidFill>
                <a:round/>
                <a:headEnd/>
                <a:tailEnd/>
              </a:ln>
            </p:spPr>
            <p:txBody>
              <a:bodyPr/>
              <a:lstStyle/>
              <a:p>
                <a:endParaRPr lang="en-US"/>
              </a:p>
            </p:txBody>
          </p:sp>
          <p:sp>
            <p:nvSpPr>
              <p:cNvPr id="29926" name="Line 35"/>
              <p:cNvSpPr>
                <a:spLocks noChangeShapeType="1"/>
              </p:cNvSpPr>
              <p:nvPr/>
            </p:nvSpPr>
            <p:spPr bwMode="auto">
              <a:xfrm flipH="1">
                <a:off x="1776" y="1920"/>
                <a:ext cx="144" cy="864"/>
              </a:xfrm>
              <a:prstGeom prst="line">
                <a:avLst/>
              </a:prstGeom>
              <a:noFill/>
              <a:ln w="3175">
                <a:solidFill>
                  <a:srgbClr val="CC0099"/>
                </a:solidFill>
                <a:round/>
                <a:headEnd/>
                <a:tailEnd/>
              </a:ln>
            </p:spPr>
            <p:txBody>
              <a:bodyPr/>
              <a:lstStyle/>
              <a:p>
                <a:endParaRPr lang="en-US"/>
              </a:p>
            </p:txBody>
          </p:sp>
          <p:sp>
            <p:nvSpPr>
              <p:cNvPr id="29927" name="Line 36"/>
              <p:cNvSpPr>
                <a:spLocks noChangeShapeType="1"/>
              </p:cNvSpPr>
              <p:nvPr/>
            </p:nvSpPr>
            <p:spPr bwMode="auto">
              <a:xfrm flipH="1">
                <a:off x="960" y="1920"/>
                <a:ext cx="864" cy="864"/>
              </a:xfrm>
              <a:prstGeom prst="line">
                <a:avLst/>
              </a:prstGeom>
              <a:noFill/>
              <a:ln w="3175">
                <a:solidFill>
                  <a:srgbClr val="FF6600"/>
                </a:solidFill>
                <a:round/>
                <a:headEnd/>
                <a:tailEnd/>
              </a:ln>
            </p:spPr>
            <p:txBody>
              <a:bodyPr/>
              <a:lstStyle/>
              <a:p>
                <a:endParaRPr lang="en-US"/>
              </a:p>
            </p:txBody>
          </p:sp>
          <p:sp>
            <p:nvSpPr>
              <p:cNvPr id="29928" name="Line 37"/>
              <p:cNvSpPr>
                <a:spLocks noChangeShapeType="1"/>
              </p:cNvSpPr>
              <p:nvPr/>
            </p:nvSpPr>
            <p:spPr bwMode="auto">
              <a:xfrm>
                <a:off x="2208" y="1920"/>
                <a:ext cx="912" cy="864"/>
              </a:xfrm>
              <a:prstGeom prst="line">
                <a:avLst/>
              </a:prstGeom>
              <a:noFill/>
              <a:ln w="3175">
                <a:solidFill>
                  <a:srgbClr val="0000FF"/>
                </a:solidFill>
                <a:round/>
                <a:headEnd/>
                <a:tailEnd/>
              </a:ln>
            </p:spPr>
            <p:txBody>
              <a:bodyPr/>
              <a:lstStyle/>
              <a:p>
                <a:endParaRPr lang="en-US"/>
              </a:p>
            </p:txBody>
          </p:sp>
        </p:grpSp>
        <p:grpSp>
          <p:nvGrpSpPr>
            <p:cNvPr id="3" name="Group 232"/>
            <p:cNvGrpSpPr>
              <a:grpSpLocks/>
            </p:cNvGrpSpPr>
            <p:nvPr/>
          </p:nvGrpSpPr>
          <p:grpSpPr bwMode="auto">
            <a:xfrm>
              <a:off x="655638" y="6096000"/>
              <a:ext cx="7518400" cy="76200"/>
              <a:chOff x="413" y="3840"/>
              <a:chExt cx="4736" cy="48"/>
            </a:xfrm>
          </p:grpSpPr>
          <p:sp>
            <p:nvSpPr>
              <p:cNvPr id="29722" name="Line 40"/>
              <p:cNvSpPr>
                <a:spLocks noChangeShapeType="1"/>
              </p:cNvSpPr>
              <p:nvPr/>
            </p:nvSpPr>
            <p:spPr bwMode="auto">
              <a:xfrm>
                <a:off x="2486" y="3840"/>
                <a:ext cx="0" cy="48"/>
              </a:xfrm>
              <a:prstGeom prst="line">
                <a:avLst/>
              </a:prstGeom>
              <a:noFill/>
              <a:ln w="9525">
                <a:solidFill>
                  <a:srgbClr val="FF0000"/>
                </a:solidFill>
                <a:round/>
                <a:headEnd/>
                <a:tailEnd/>
              </a:ln>
            </p:spPr>
            <p:txBody>
              <a:bodyPr/>
              <a:lstStyle/>
              <a:p>
                <a:endParaRPr lang="en-US"/>
              </a:p>
            </p:txBody>
          </p:sp>
          <p:sp>
            <p:nvSpPr>
              <p:cNvPr id="29723" name="Line 41"/>
              <p:cNvSpPr>
                <a:spLocks noChangeShapeType="1"/>
              </p:cNvSpPr>
              <p:nvPr/>
            </p:nvSpPr>
            <p:spPr bwMode="auto">
              <a:xfrm>
                <a:off x="2717" y="3840"/>
                <a:ext cx="0" cy="48"/>
              </a:xfrm>
              <a:prstGeom prst="line">
                <a:avLst/>
              </a:prstGeom>
              <a:noFill/>
              <a:ln w="9525">
                <a:solidFill>
                  <a:srgbClr val="0000FF"/>
                </a:solidFill>
                <a:round/>
                <a:headEnd/>
                <a:tailEnd/>
              </a:ln>
            </p:spPr>
            <p:txBody>
              <a:bodyPr/>
              <a:lstStyle/>
              <a:p>
                <a:endParaRPr lang="en-US"/>
              </a:p>
            </p:txBody>
          </p:sp>
          <p:sp>
            <p:nvSpPr>
              <p:cNvPr id="29724" name="Line 42"/>
              <p:cNvSpPr>
                <a:spLocks noChangeShapeType="1"/>
              </p:cNvSpPr>
              <p:nvPr/>
            </p:nvSpPr>
            <p:spPr bwMode="auto">
              <a:xfrm>
                <a:off x="2563" y="3840"/>
                <a:ext cx="0" cy="48"/>
              </a:xfrm>
              <a:prstGeom prst="line">
                <a:avLst/>
              </a:prstGeom>
              <a:noFill/>
              <a:ln w="9525">
                <a:solidFill>
                  <a:srgbClr val="FF99FF"/>
                </a:solidFill>
                <a:round/>
                <a:headEnd/>
                <a:tailEnd/>
              </a:ln>
            </p:spPr>
            <p:txBody>
              <a:bodyPr/>
              <a:lstStyle/>
              <a:p>
                <a:endParaRPr lang="en-US"/>
              </a:p>
            </p:txBody>
          </p:sp>
          <p:sp>
            <p:nvSpPr>
              <p:cNvPr id="29725" name="Line 43"/>
              <p:cNvSpPr>
                <a:spLocks noChangeShapeType="1"/>
              </p:cNvSpPr>
              <p:nvPr/>
            </p:nvSpPr>
            <p:spPr bwMode="auto">
              <a:xfrm>
                <a:off x="2512" y="3840"/>
                <a:ext cx="0" cy="48"/>
              </a:xfrm>
              <a:prstGeom prst="line">
                <a:avLst/>
              </a:prstGeom>
              <a:noFill/>
              <a:ln w="9525">
                <a:solidFill>
                  <a:schemeClr val="folHlink"/>
                </a:solidFill>
                <a:round/>
                <a:headEnd/>
                <a:tailEnd/>
              </a:ln>
            </p:spPr>
            <p:txBody>
              <a:bodyPr/>
              <a:lstStyle/>
              <a:p>
                <a:endParaRPr lang="en-US"/>
              </a:p>
            </p:txBody>
          </p:sp>
          <p:sp>
            <p:nvSpPr>
              <p:cNvPr id="29726" name="Line 44"/>
              <p:cNvSpPr>
                <a:spLocks noChangeShapeType="1"/>
              </p:cNvSpPr>
              <p:nvPr/>
            </p:nvSpPr>
            <p:spPr bwMode="auto">
              <a:xfrm>
                <a:off x="2589" y="3840"/>
                <a:ext cx="0" cy="48"/>
              </a:xfrm>
              <a:prstGeom prst="line">
                <a:avLst/>
              </a:prstGeom>
              <a:noFill/>
              <a:ln w="9525">
                <a:solidFill>
                  <a:schemeClr val="accent2"/>
                </a:solidFill>
                <a:round/>
                <a:headEnd/>
                <a:tailEnd/>
              </a:ln>
            </p:spPr>
            <p:txBody>
              <a:bodyPr/>
              <a:lstStyle/>
              <a:p>
                <a:endParaRPr lang="en-US"/>
              </a:p>
            </p:txBody>
          </p:sp>
          <p:sp>
            <p:nvSpPr>
              <p:cNvPr id="29727" name="Line 45"/>
              <p:cNvSpPr>
                <a:spLocks noChangeShapeType="1"/>
              </p:cNvSpPr>
              <p:nvPr/>
            </p:nvSpPr>
            <p:spPr bwMode="auto">
              <a:xfrm>
                <a:off x="2691" y="3840"/>
                <a:ext cx="0" cy="48"/>
              </a:xfrm>
              <a:prstGeom prst="line">
                <a:avLst/>
              </a:prstGeom>
              <a:noFill/>
              <a:ln w="9525">
                <a:solidFill>
                  <a:srgbClr val="FF99CC"/>
                </a:solidFill>
                <a:round/>
                <a:headEnd/>
                <a:tailEnd/>
              </a:ln>
            </p:spPr>
            <p:txBody>
              <a:bodyPr/>
              <a:lstStyle/>
              <a:p>
                <a:endParaRPr lang="en-US"/>
              </a:p>
            </p:txBody>
          </p:sp>
          <p:sp>
            <p:nvSpPr>
              <p:cNvPr id="29728" name="Line 46"/>
              <p:cNvSpPr>
                <a:spLocks noChangeShapeType="1"/>
              </p:cNvSpPr>
              <p:nvPr/>
            </p:nvSpPr>
            <p:spPr bwMode="auto">
              <a:xfrm>
                <a:off x="2793" y="3840"/>
                <a:ext cx="0" cy="48"/>
              </a:xfrm>
              <a:prstGeom prst="line">
                <a:avLst/>
              </a:prstGeom>
              <a:noFill/>
              <a:ln w="9525">
                <a:solidFill>
                  <a:srgbClr val="FFCC99"/>
                </a:solidFill>
                <a:round/>
                <a:headEnd/>
                <a:tailEnd/>
              </a:ln>
            </p:spPr>
            <p:txBody>
              <a:bodyPr/>
              <a:lstStyle/>
              <a:p>
                <a:endParaRPr lang="en-US"/>
              </a:p>
            </p:txBody>
          </p:sp>
          <p:sp>
            <p:nvSpPr>
              <p:cNvPr id="29729" name="Line 47"/>
              <p:cNvSpPr>
                <a:spLocks noChangeShapeType="1"/>
              </p:cNvSpPr>
              <p:nvPr/>
            </p:nvSpPr>
            <p:spPr bwMode="auto">
              <a:xfrm>
                <a:off x="2819" y="3840"/>
                <a:ext cx="0" cy="48"/>
              </a:xfrm>
              <a:prstGeom prst="line">
                <a:avLst/>
              </a:prstGeom>
              <a:noFill/>
              <a:ln w="9525">
                <a:solidFill>
                  <a:srgbClr val="99CCFF"/>
                </a:solidFill>
                <a:round/>
                <a:headEnd/>
                <a:tailEnd/>
              </a:ln>
            </p:spPr>
            <p:txBody>
              <a:bodyPr/>
              <a:lstStyle/>
              <a:p>
                <a:endParaRPr lang="en-US"/>
              </a:p>
            </p:txBody>
          </p:sp>
          <p:sp>
            <p:nvSpPr>
              <p:cNvPr id="29730" name="Line 48"/>
              <p:cNvSpPr>
                <a:spLocks noChangeShapeType="1"/>
              </p:cNvSpPr>
              <p:nvPr/>
            </p:nvSpPr>
            <p:spPr bwMode="auto">
              <a:xfrm>
                <a:off x="2665" y="3840"/>
                <a:ext cx="0" cy="48"/>
              </a:xfrm>
              <a:prstGeom prst="line">
                <a:avLst/>
              </a:prstGeom>
              <a:noFill/>
              <a:ln w="9525">
                <a:solidFill>
                  <a:srgbClr val="66FF66"/>
                </a:solidFill>
                <a:round/>
                <a:headEnd/>
                <a:tailEnd/>
              </a:ln>
            </p:spPr>
            <p:txBody>
              <a:bodyPr/>
              <a:lstStyle/>
              <a:p>
                <a:endParaRPr lang="en-US"/>
              </a:p>
            </p:txBody>
          </p:sp>
          <p:sp>
            <p:nvSpPr>
              <p:cNvPr id="29731" name="Line 49"/>
              <p:cNvSpPr>
                <a:spLocks noChangeShapeType="1"/>
              </p:cNvSpPr>
              <p:nvPr/>
            </p:nvSpPr>
            <p:spPr bwMode="auto">
              <a:xfrm>
                <a:off x="2614" y="3840"/>
                <a:ext cx="0" cy="48"/>
              </a:xfrm>
              <a:prstGeom prst="line">
                <a:avLst/>
              </a:prstGeom>
              <a:noFill/>
              <a:ln w="9525">
                <a:solidFill>
                  <a:srgbClr val="CC0099"/>
                </a:solidFill>
                <a:round/>
                <a:headEnd/>
                <a:tailEnd/>
              </a:ln>
            </p:spPr>
            <p:txBody>
              <a:bodyPr/>
              <a:lstStyle/>
              <a:p>
                <a:endParaRPr lang="en-US"/>
              </a:p>
            </p:txBody>
          </p:sp>
          <p:sp>
            <p:nvSpPr>
              <p:cNvPr id="29732" name="Line 50"/>
              <p:cNvSpPr>
                <a:spLocks noChangeShapeType="1"/>
              </p:cNvSpPr>
              <p:nvPr/>
            </p:nvSpPr>
            <p:spPr bwMode="auto">
              <a:xfrm>
                <a:off x="2461" y="3840"/>
                <a:ext cx="0" cy="48"/>
              </a:xfrm>
              <a:prstGeom prst="line">
                <a:avLst/>
              </a:prstGeom>
              <a:noFill/>
              <a:ln w="9525">
                <a:solidFill>
                  <a:srgbClr val="CC9900"/>
                </a:solidFill>
                <a:round/>
                <a:headEnd/>
                <a:tailEnd/>
              </a:ln>
            </p:spPr>
            <p:txBody>
              <a:bodyPr/>
              <a:lstStyle/>
              <a:p>
                <a:endParaRPr lang="en-US"/>
              </a:p>
            </p:txBody>
          </p:sp>
          <p:sp>
            <p:nvSpPr>
              <p:cNvPr id="29733" name="Line 51"/>
              <p:cNvSpPr>
                <a:spLocks noChangeShapeType="1"/>
              </p:cNvSpPr>
              <p:nvPr/>
            </p:nvSpPr>
            <p:spPr bwMode="auto">
              <a:xfrm>
                <a:off x="2537" y="3840"/>
                <a:ext cx="0" cy="48"/>
              </a:xfrm>
              <a:prstGeom prst="line">
                <a:avLst/>
              </a:prstGeom>
              <a:noFill/>
              <a:ln w="9525">
                <a:solidFill>
                  <a:schemeClr val="hlink"/>
                </a:solidFill>
                <a:round/>
                <a:headEnd/>
                <a:tailEnd/>
              </a:ln>
            </p:spPr>
            <p:txBody>
              <a:bodyPr/>
              <a:lstStyle/>
              <a:p>
                <a:endParaRPr lang="en-US"/>
              </a:p>
            </p:txBody>
          </p:sp>
          <p:sp>
            <p:nvSpPr>
              <p:cNvPr id="29734" name="Line 52"/>
              <p:cNvSpPr>
                <a:spLocks noChangeShapeType="1"/>
              </p:cNvSpPr>
              <p:nvPr/>
            </p:nvSpPr>
            <p:spPr bwMode="auto">
              <a:xfrm>
                <a:off x="2640" y="3840"/>
                <a:ext cx="0" cy="48"/>
              </a:xfrm>
              <a:prstGeom prst="line">
                <a:avLst/>
              </a:prstGeom>
              <a:noFill/>
              <a:ln w="9525">
                <a:solidFill>
                  <a:schemeClr val="bg2"/>
                </a:solidFill>
                <a:round/>
                <a:headEnd/>
                <a:tailEnd/>
              </a:ln>
            </p:spPr>
            <p:txBody>
              <a:bodyPr/>
              <a:lstStyle/>
              <a:p>
                <a:endParaRPr lang="en-US"/>
              </a:p>
            </p:txBody>
          </p:sp>
          <p:sp>
            <p:nvSpPr>
              <p:cNvPr id="29735" name="Line 53"/>
              <p:cNvSpPr>
                <a:spLocks noChangeShapeType="1"/>
              </p:cNvSpPr>
              <p:nvPr/>
            </p:nvSpPr>
            <p:spPr bwMode="auto">
              <a:xfrm>
                <a:off x="2742" y="3840"/>
                <a:ext cx="0" cy="48"/>
              </a:xfrm>
              <a:prstGeom prst="line">
                <a:avLst/>
              </a:prstGeom>
              <a:noFill/>
              <a:ln w="9525">
                <a:solidFill>
                  <a:srgbClr val="00CCFF"/>
                </a:solidFill>
                <a:round/>
                <a:headEnd/>
                <a:tailEnd/>
              </a:ln>
            </p:spPr>
            <p:txBody>
              <a:bodyPr/>
              <a:lstStyle/>
              <a:p>
                <a:endParaRPr lang="en-US"/>
              </a:p>
            </p:txBody>
          </p:sp>
          <p:sp>
            <p:nvSpPr>
              <p:cNvPr id="29736" name="Line 54"/>
              <p:cNvSpPr>
                <a:spLocks noChangeShapeType="1"/>
              </p:cNvSpPr>
              <p:nvPr/>
            </p:nvSpPr>
            <p:spPr bwMode="auto">
              <a:xfrm>
                <a:off x="2845" y="3840"/>
                <a:ext cx="0" cy="48"/>
              </a:xfrm>
              <a:prstGeom prst="line">
                <a:avLst/>
              </a:prstGeom>
              <a:noFill/>
              <a:ln w="9525">
                <a:solidFill>
                  <a:srgbClr val="CC3300"/>
                </a:solidFill>
                <a:round/>
                <a:headEnd/>
                <a:tailEnd/>
              </a:ln>
            </p:spPr>
            <p:txBody>
              <a:bodyPr/>
              <a:lstStyle/>
              <a:p>
                <a:endParaRPr lang="en-US"/>
              </a:p>
            </p:txBody>
          </p:sp>
          <p:sp>
            <p:nvSpPr>
              <p:cNvPr id="29737" name="Line 55"/>
              <p:cNvSpPr>
                <a:spLocks noChangeShapeType="1"/>
              </p:cNvSpPr>
              <p:nvPr/>
            </p:nvSpPr>
            <p:spPr bwMode="auto">
              <a:xfrm>
                <a:off x="2768" y="3840"/>
                <a:ext cx="0" cy="48"/>
              </a:xfrm>
              <a:prstGeom prst="line">
                <a:avLst/>
              </a:prstGeom>
              <a:noFill/>
              <a:ln w="9525">
                <a:solidFill>
                  <a:schemeClr val="tx1"/>
                </a:solidFill>
                <a:round/>
                <a:headEnd/>
                <a:tailEnd/>
              </a:ln>
            </p:spPr>
            <p:txBody>
              <a:bodyPr/>
              <a:lstStyle/>
              <a:p>
                <a:endParaRPr lang="en-US"/>
              </a:p>
            </p:txBody>
          </p:sp>
          <p:sp>
            <p:nvSpPr>
              <p:cNvPr id="29738" name="Line 56"/>
              <p:cNvSpPr>
                <a:spLocks noChangeShapeType="1"/>
              </p:cNvSpPr>
              <p:nvPr/>
            </p:nvSpPr>
            <p:spPr bwMode="auto">
              <a:xfrm>
                <a:off x="438" y="3840"/>
                <a:ext cx="0" cy="48"/>
              </a:xfrm>
              <a:prstGeom prst="line">
                <a:avLst/>
              </a:prstGeom>
              <a:noFill/>
              <a:ln w="9525">
                <a:solidFill>
                  <a:srgbClr val="FF0000"/>
                </a:solidFill>
                <a:round/>
                <a:headEnd/>
                <a:tailEnd/>
              </a:ln>
            </p:spPr>
            <p:txBody>
              <a:bodyPr/>
              <a:lstStyle/>
              <a:p>
                <a:endParaRPr lang="en-US"/>
              </a:p>
            </p:txBody>
          </p:sp>
          <p:sp>
            <p:nvSpPr>
              <p:cNvPr id="29739" name="Line 57"/>
              <p:cNvSpPr>
                <a:spLocks noChangeShapeType="1"/>
              </p:cNvSpPr>
              <p:nvPr/>
            </p:nvSpPr>
            <p:spPr bwMode="auto">
              <a:xfrm>
                <a:off x="669" y="3840"/>
                <a:ext cx="0" cy="48"/>
              </a:xfrm>
              <a:prstGeom prst="line">
                <a:avLst/>
              </a:prstGeom>
              <a:noFill/>
              <a:ln w="9525">
                <a:solidFill>
                  <a:srgbClr val="0000FF"/>
                </a:solidFill>
                <a:round/>
                <a:headEnd/>
                <a:tailEnd/>
              </a:ln>
            </p:spPr>
            <p:txBody>
              <a:bodyPr/>
              <a:lstStyle/>
              <a:p>
                <a:endParaRPr lang="en-US"/>
              </a:p>
            </p:txBody>
          </p:sp>
          <p:sp>
            <p:nvSpPr>
              <p:cNvPr id="29740" name="Line 58"/>
              <p:cNvSpPr>
                <a:spLocks noChangeShapeType="1"/>
              </p:cNvSpPr>
              <p:nvPr/>
            </p:nvSpPr>
            <p:spPr bwMode="auto">
              <a:xfrm>
                <a:off x="515" y="3840"/>
                <a:ext cx="0" cy="48"/>
              </a:xfrm>
              <a:prstGeom prst="line">
                <a:avLst/>
              </a:prstGeom>
              <a:noFill/>
              <a:ln w="9525">
                <a:solidFill>
                  <a:srgbClr val="FF99FF"/>
                </a:solidFill>
                <a:round/>
                <a:headEnd/>
                <a:tailEnd/>
              </a:ln>
            </p:spPr>
            <p:txBody>
              <a:bodyPr/>
              <a:lstStyle/>
              <a:p>
                <a:endParaRPr lang="en-US"/>
              </a:p>
            </p:txBody>
          </p:sp>
          <p:sp>
            <p:nvSpPr>
              <p:cNvPr id="29741" name="Line 59"/>
              <p:cNvSpPr>
                <a:spLocks noChangeShapeType="1"/>
              </p:cNvSpPr>
              <p:nvPr/>
            </p:nvSpPr>
            <p:spPr bwMode="auto">
              <a:xfrm>
                <a:off x="464" y="3840"/>
                <a:ext cx="0" cy="48"/>
              </a:xfrm>
              <a:prstGeom prst="line">
                <a:avLst/>
              </a:prstGeom>
              <a:noFill/>
              <a:ln w="9525">
                <a:solidFill>
                  <a:schemeClr val="folHlink"/>
                </a:solidFill>
                <a:round/>
                <a:headEnd/>
                <a:tailEnd/>
              </a:ln>
            </p:spPr>
            <p:txBody>
              <a:bodyPr/>
              <a:lstStyle/>
              <a:p>
                <a:endParaRPr lang="en-US"/>
              </a:p>
            </p:txBody>
          </p:sp>
          <p:sp>
            <p:nvSpPr>
              <p:cNvPr id="29742" name="Line 60"/>
              <p:cNvSpPr>
                <a:spLocks noChangeShapeType="1"/>
              </p:cNvSpPr>
              <p:nvPr/>
            </p:nvSpPr>
            <p:spPr bwMode="auto">
              <a:xfrm>
                <a:off x="541" y="3840"/>
                <a:ext cx="0" cy="48"/>
              </a:xfrm>
              <a:prstGeom prst="line">
                <a:avLst/>
              </a:prstGeom>
              <a:noFill/>
              <a:ln w="9525">
                <a:solidFill>
                  <a:schemeClr val="accent2"/>
                </a:solidFill>
                <a:round/>
                <a:headEnd/>
                <a:tailEnd/>
              </a:ln>
            </p:spPr>
            <p:txBody>
              <a:bodyPr/>
              <a:lstStyle/>
              <a:p>
                <a:endParaRPr lang="en-US"/>
              </a:p>
            </p:txBody>
          </p:sp>
          <p:sp>
            <p:nvSpPr>
              <p:cNvPr id="29743" name="Line 61"/>
              <p:cNvSpPr>
                <a:spLocks noChangeShapeType="1"/>
              </p:cNvSpPr>
              <p:nvPr/>
            </p:nvSpPr>
            <p:spPr bwMode="auto">
              <a:xfrm>
                <a:off x="643" y="3840"/>
                <a:ext cx="0" cy="48"/>
              </a:xfrm>
              <a:prstGeom prst="line">
                <a:avLst/>
              </a:prstGeom>
              <a:noFill/>
              <a:ln w="9525">
                <a:solidFill>
                  <a:srgbClr val="FF99CC"/>
                </a:solidFill>
                <a:round/>
                <a:headEnd/>
                <a:tailEnd/>
              </a:ln>
            </p:spPr>
            <p:txBody>
              <a:bodyPr/>
              <a:lstStyle/>
              <a:p>
                <a:endParaRPr lang="en-US"/>
              </a:p>
            </p:txBody>
          </p:sp>
          <p:sp>
            <p:nvSpPr>
              <p:cNvPr id="29744" name="Line 62"/>
              <p:cNvSpPr>
                <a:spLocks noChangeShapeType="1"/>
              </p:cNvSpPr>
              <p:nvPr/>
            </p:nvSpPr>
            <p:spPr bwMode="auto">
              <a:xfrm>
                <a:off x="745" y="3840"/>
                <a:ext cx="0" cy="48"/>
              </a:xfrm>
              <a:prstGeom prst="line">
                <a:avLst/>
              </a:prstGeom>
              <a:noFill/>
              <a:ln w="9525">
                <a:solidFill>
                  <a:srgbClr val="FFCC99"/>
                </a:solidFill>
                <a:round/>
                <a:headEnd/>
                <a:tailEnd/>
              </a:ln>
            </p:spPr>
            <p:txBody>
              <a:bodyPr/>
              <a:lstStyle/>
              <a:p>
                <a:endParaRPr lang="en-US"/>
              </a:p>
            </p:txBody>
          </p:sp>
          <p:sp>
            <p:nvSpPr>
              <p:cNvPr id="29745" name="Line 63"/>
              <p:cNvSpPr>
                <a:spLocks noChangeShapeType="1"/>
              </p:cNvSpPr>
              <p:nvPr/>
            </p:nvSpPr>
            <p:spPr bwMode="auto">
              <a:xfrm>
                <a:off x="771" y="3840"/>
                <a:ext cx="0" cy="48"/>
              </a:xfrm>
              <a:prstGeom prst="line">
                <a:avLst/>
              </a:prstGeom>
              <a:noFill/>
              <a:ln w="9525">
                <a:solidFill>
                  <a:srgbClr val="99CCFF"/>
                </a:solidFill>
                <a:round/>
                <a:headEnd/>
                <a:tailEnd/>
              </a:ln>
            </p:spPr>
            <p:txBody>
              <a:bodyPr/>
              <a:lstStyle/>
              <a:p>
                <a:endParaRPr lang="en-US"/>
              </a:p>
            </p:txBody>
          </p:sp>
          <p:sp>
            <p:nvSpPr>
              <p:cNvPr id="29746" name="Line 64"/>
              <p:cNvSpPr>
                <a:spLocks noChangeShapeType="1"/>
              </p:cNvSpPr>
              <p:nvPr/>
            </p:nvSpPr>
            <p:spPr bwMode="auto">
              <a:xfrm>
                <a:off x="617" y="3840"/>
                <a:ext cx="0" cy="48"/>
              </a:xfrm>
              <a:prstGeom prst="line">
                <a:avLst/>
              </a:prstGeom>
              <a:noFill/>
              <a:ln w="9525">
                <a:solidFill>
                  <a:srgbClr val="66FF66"/>
                </a:solidFill>
                <a:round/>
                <a:headEnd/>
                <a:tailEnd/>
              </a:ln>
            </p:spPr>
            <p:txBody>
              <a:bodyPr/>
              <a:lstStyle/>
              <a:p>
                <a:endParaRPr lang="en-US"/>
              </a:p>
            </p:txBody>
          </p:sp>
          <p:sp>
            <p:nvSpPr>
              <p:cNvPr id="29747" name="Line 65"/>
              <p:cNvSpPr>
                <a:spLocks noChangeShapeType="1"/>
              </p:cNvSpPr>
              <p:nvPr/>
            </p:nvSpPr>
            <p:spPr bwMode="auto">
              <a:xfrm>
                <a:off x="566" y="3840"/>
                <a:ext cx="0" cy="48"/>
              </a:xfrm>
              <a:prstGeom prst="line">
                <a:avLst/>
              </a:prstGeom>
              <a:noFill/>
              <a:ln w="9525">
                <a:solidFill>
                  <a:srgbClr val="CC0099"/>
                </a:solidFill>
                <a:round/>
                <a:headEnd/>
                <a:tailEnd/>
              </a:ln>
            </p:spPr>
            <p:txBody>
              <a:bodyPr/>
              <a:lstStyle/>
              <a:p>
                <a:endParaRPr lang="en-US"/>
              </a:p>
            </p:txBody>
          </p:sp>
          <p:sp>
            <p:nvSpPr>
              <p:cNvPr id="29748" name="Line 66"/>
              <p:cNvSpPr>
                <a:spLocks noChangeShapeType="1"/>
              </p:cNvSpPr>
              <p:nvPr/>
            </p:nvSpPr>
            <p:spPr bwMode="auto">
              <a:xfrm>
                <a:off x="413" y="3840"/>
                <a:ext cx="0" cy="48"/>
              </a:xfrm>
              <a:prstGeom prst="line">
                <a:avLst/>
              </a:prstGeom>
              <a:noFill/>
              <a:ln w="9525">
                <a:solidFill>
                  <a:srgbClr val="CC9900"/>
                </a:solidFill>
                <a:round/>
                <a:headEnd/>
                <a:tailEnd/>
              </a:ln>
            </p:spPr>
            <p:txBody>
              <a:bodyPr/>
              <a:lstStyle/>
              <a:p>
                <a:endParaRPr lang="en-US"/>
              </a:p>
            </p:txBody>
          </p:sp>
          <p:sp>
            <p:nvSpPr>
              <p:cNvPr id="29749" name="Line 67"/>
              <p:cNvSpPr>
                <a:spLocks noChangeShapeType="1"/>
              </p:cNvSpPr>
              <p:nvPr/>
            </p:nvSpPr>
            <p:spPr bwMode="auto">
              <a:xfrm>
                <a:off x="489" y="3840"/>
                <a:ext cx="0" cy="48"/>
              </a:xfrm>
              <a:prstGeom prst="line">
                <a:avLst/>
              </a:prstGeom>
              <a:noFill/>
              <a:ln w="9525">
                <a:solidFill>
                  <a:schemeClr val="hlink"/>
                </a:solidFill>
                <a:round/>
                <a:headEnd/>
                <a:tailEnd/>
              </a:ln>
            </p:spPr>
            <p:txBody>
              <a:bodyPr/>
              <a:lstStyle/>
              <a:p>
                <a:endParaRPr lang="en-US"/>
              </a:p>
            </p:txBody>
          </p:sp>
          <p:sp>
            <p:nvSpPr>
              <p:cNvPr id="29750" name="Line 68"/>
              <p:cNvSpPr>
                <a:spLocks noChangeShapeType="1"/>
              </p:cNvSpPr>
              <p:nvPr/>
            </p:nvSpPr>
            <p:spPr bwMode="auto">
              <a:xfrm>
                <a:off x="592" y="3840"/>
                <a:ext cx="0" cy="48"/>
              </a:xfrm>
              <a:prstGeom prst="line">
                <a:avLst/>
              </a:prstGeom>
              <a:noFill/>
              <a:ln w="9525">
                <a:solidFill>
                  <a:schemeClr val="bg2"/>
                </a:solidFill>
                <a:round/>
                <a:headEnd/>
                <a:tailEnd/>
              </a:ln>
            </p:spPr>
            <p:txBody>
              <a:bodyPr/>
              <a:lstStyle/>
              <a:p>
                <a:endParaRPr lang="en-US"/>
              </a:p>
            </p:txBody>
          </p:sp>
          <p:sp>
            <p:nvSpPr>
              <p:cNvPr id="29751" name="Line 69"/>
              <p:cNvSpPr>
                <a:spLocks noChangeShapeType="1"/>
              </p:cNvSpPr>
              <p:nvPr/>
            </p:nvSpPr>
            <p:spPr bwMode="auto">
              <a:xfrm>
                <a:off x="694" y="3840"/>
                <a:ext cx="0" cy="48"/>
              </a:xfrm>
              <a:prstGeom prst="line">
                <a:avLst/>
              </a:prstGeom>
              <a:noFill/>
              <a:ln w="9525">
                <a:solidFill>
                  <a:srgbClr val="00CCFF"/>
                </a:solidFill>
                <a:round/>
                <a:headEnd/>
                <a:tailEnd/>
              </a:ln>
            </p:spPr>
            <p:txBody>
              <a:bodyPr/>
              <a:lstStyle/>
              <a:p>
                <a:endParaRPr lang="en-US"/>
              </a:p>
            </p:txBody>
          </p:sp>
          <p:sp>
            <p:nvSpPr>
              <p:cNvPr id="29752" name="Line 70"/>
              <p:cNvSpPr>
                <a:spLocks noChangeShapeType="1"/>
              </p:cNvSpPr>
              <p:nvPr/>
            </p:nvSpPr>
            <p:spPr bwMode="auto">
              <a:xfrm>
                <a:off x="797" y="3840"/>
                <a:ext cx="0" cy="48"/>
              </a:xfrm>
              <a:prstGeom prst="line">
                <a:avLst/>
              </a:prstGeom>
              <a:noFill/>
              <a:ln w="9525">
                <a:solidFill>
                  <a:srgbClr val="CC3300"/>
                </a:solidFill>
                <a:round/>
                <a:headEnd/>
                <a:tailEnd/>
              </a:ln>
            </p:spPr>
            <p:txBody>
              <a:bodyPr/>
              <a:lstStyle/>
              <a:p>
                <a:endParaRPr lang="en-US"/>
              </a:p>
            </p:txBody>
          </p:sp>
          <p:sp>
            <p:nvSpPr>
              <p:cNvPr id="29753" name="Line 71"/>
              <p:cNvSpPr>
                <a:spLocks noChangeShapeType="1"/>
              </p:cNvSpPr>
              <p:nvPr/>
            </p:nvSpPr>
            <p:spPr bwMode="auto">
              <a:xfrm>
                <a:off x="720" y="3840"/>
                <a:ext cx="0" cy="48"/>
              </a:xfrm>
              <a:prstGeom prst="line">
                <a:avLst/>
              </a:prstGeom>
              <a:noFill/>
              <a:ln w="9525">
                <a:solidFill>
                  <a:schemeClr val="tx1"/>
                </a:solidFill>
                <a:round/>
                <a:headEnd/>
                <a:tailEnd/>
              </a:ln>
            </p:spPr>
            <p:txBody>
              <a:bodyPr/>
              <a:lstStyle/>
              <a:p>
                <a:endParaRPr lang="en-US"/>
              </a:p>
            </p:txBody>
          </p:sp>
          <p:sp>
            <p:nvSpPr>
              <p:cNvPr id="29754" name="Line 72"/>
              <p:cNvSpPr>
                <a:spLocks noChangeShapeType="1"/>
              </p:cNvSpPr>
              <p:nvPr/>
            </p:nvSpPr>
            <p:spPr bwMode="auto">
              <a:xfrm>
                <a:off x="854" y="3840"/>
                <a:ext cx="0" cy="48"/>
              </a:xfrm>
              <a:prstGeom prst="line">
                <a:avLst/>
              </a:prstGeom>
              <a:noFill/>
              <a:ln w="9525">
                <a:solidFill>
                  <a:srgbClr val="FF0000"/>
                </a:solidFill>
                <a:round/>
                <a:headEnd/>
                <a:tailEnd/>
              </a:ln>
            </p:spPr>
            <p:txBody>
              <a:bodyPr/>
              <a:lstStyle/>
              <a:p>
                <a:endParaRPr lang="en-US"/>
              </a:p>
            </p:txBody>
          </p:sp>
          <p:sp>
            <p:nvSpPr>
              <p:cNvPr id="29755" name="Line 73"/>
              <p:cNvSpPr>
                <a:spLocks noChangeShapeType="1"/>
              </p:cNvSpPr>
              <p:nvPr/>
            </p:nvSpPr>
            <p:spPr bwMode="auto">
              <a:xfrm>
                <a:off x="1085" y="3840"/>
                <a:ext cx="0" cy="48"/>
              </a:xfrm>
              <a:prstGeom prst="line">
                <a:avLst/>
              </a:prstGeom>
              <a:noFill/>
              <a:ln w="9525">
                <a:solidFill>
                  <a:srgbClr val="0000FF"/>
                </a:solidFill>
                <a:round/>
                <a:headEnd/>
                <a:tailEnd/>
              </a:ln>
            </p:spPr>
            <p:txBody>
              <a:bodyPr/>
              <a:lstStyle/>
              <a:p>
                <a:endParaRPr lang="en-US"/>
              </a:p>
            </p:txBody>
          </p:sp>
          <p:sp>
            <p:nvSpPr>
              <p:cNvPr id="29756" name="Line 74"/>
              <p:cNvSpPr>
                <a:spLocks noChangeShapeType="1"/>
              </p:cNvSpPr>
              <p:nvPr/>
            </p:nvSpPr>
            <p:spPr bwMode="auto">
              <a:xfrm>
                <a:off x="931" y="3840"/>
                <a:ext cx="0" cy="48"/>
              </a:xfrm>
              <a:prstGeom prst="line">
                <a:avLst/>
              </a:prstGeom>
              <a:noFill/>
              <a:ln w="9525">
                <a:solidFill>
                  <a:srgbClr val="FF99FF"/>
                </a:solidFill>
                <a:round/>
                <a:headEnd/>
                <a:tailEnd/>
              </a:ln>
            </p:spPr>
            <p:txBody>
              <a:bodyPr/>
              <a:lstStyle/>
              <a:p>
                <a:endParaRPr lang="en-US"/>
              </a:p>
            </p:txBody>
          </p:sp>
          <p:sp>
            <p:nvSpPr>
              <p:cNvPr id="29757" name="Line 75"/>
              <p:cNvSpPr>
                <a:spLocks noChangeShapeType="1"/>
              </p:cNvSpPr>
              <p:nvPr/>
            </p:nvSpPr>
            <p:spPr bwMode="auto">
              <a:xfrm>
                <a:off x="880" y="3840"/>
                <a:ext cx="0" cy="48"/>
              </a:xfrm>
              <a:prstGeom prst="line">
                <a:avLst/>
              </a:prstGeom>
              <a:noFill/>
              <a:ln w="9525">
                <a:solidFill>
                  <a:schemeClr val="folHlink"/>
                </a:solidFill>
                <a:round/>
                <a:headEnd/>
                <a:tailEnd/>
              </a:ln>
            </p:spPr>
            <p:txBody>
              <a:bodyPr/>
              <a:lstStyle/>
              <a:p>
                <a:endParaRPr lang="en-US"/>
              </a:p>
            </p:txBody>
          </p:sp>
          <p:sp>
            <p:nvSpPr>
              <p:cNvPr id="29758" name="Line 76"/>
              <p:cNvSpPr>
                <a:spLocks noChangeShapeType="1"/>
              </p:cNvSpPr>
              <p:nvPr/>
            </p:nvSpPr>
            <p:spPr bwMode="auto">
              <a:xfrm>
                <a:off x="957" y="3840"/>
                <a:ext cx="0" cy="48"/>
              </a:xfrm>
              <a:prstGeom prst="line">
                <a:avLst/>
              </a:prstGeom>
              <a:noFill/>
              <a:ln w="9525">
                <a:solidFill>
                  <a:schemeClr val="accent2"/>
                </a:solidFill>
                <a:round/>
                <a:headEnd/>
                <a:tailEnd/>
              </a:ln>
            </p:spPr>
            <p:txBody>
              <a:bodyPr/>
              <a:lstStyle/>
              <a:p>
                <a:endParaRPr lang="en-US"/>
              </a:p>
            </p:txBody>
          </p:sp>
          <p:sp>
            <p:nvSpPr>
              <p:cNvPr id="29759" name="Line 77"/>
              <p:cNvSpPr>
                <a:spLocks noChangeShapeType="1"/>
              </p:cNvSpPr>
              <p:nvPr/>
            </p:nvSpPr>
            <p:spPr bwMode="auto">
              <a:xfrm>
                <a:off x="1059" y="3840"/>
                <a:ext cx="0" cy="48"/>
              </a:xfrm>
              <a:prstGeom prst="line">
                <a:avLst/>
              </a:prstGeom>
              <a:noFill/>
              <a:ln w="9525">
                <a:solidFill>
                  <a:srgbClr val="FF99CC"/>
                </a:solidFill>
                <a:round/>
                <a:headEnd/>
                <a:tailEnd/>
              </a:ln>
            </p:spPr>
            <p:txBody>
              <a:bodyPr/>
              <a:lstStyle/>
              <a:p>
                <a:endParaRPr lang="en-US"/>
              </a:p>
            </p:txBody>
          </p:sp>
          <p:sp>
            <p:nvSpPr>
              <p:cNvPr id="29760" name="Line 78"/>
              <p:cNvSpPr>
                <a:spLocks noChangeShapeType="1"/>
              </p:cNvSpPr>
              <p:nvPr/>
            </p:nvSpPr>
            <p:spPr bwMode="auto">
              <a:xfrm>
                <a:off x="1161" y="3840"/>
                <a:ext cx="0" cy="48"/>
              </a:xfrm>
              <a:prstGeom prst="line">
                <a:avLst/>
              </a:prstGeom>
              <a:noFill/>
              <a:ln w="9525">
                <a:solidFill>
                  <a:srgbClr val="FFCC99"/>
                </a:solidFill>
                <a:round/>
                <a:headEnd/>
                <a:tailEnd/>
              </a:ln>
            </p:spPr>
            <p:txBody>
              <a:bodyPr/>
              <a:lstStyle/>
              <a:p>
                <a:endParaRPr lang="en-US"/>
              </a:p>
            </p:txBody>
          </p:sp>
          <p:sp>
            <p:nvSpPr>
              <p:cNvPr id="29761" name="Line 79"/>
              <p:cNvSpPr>
                <a:spLocks noChangeShapeType="1"/>
              </p:cNvSpPr>
              <p:nvPr/>
            </p:nvSpPr>
            <p:spPr bwMode="auto">
              <a:xfrm>
                <a:off x="1187" y="3840"/>
                <a:ext cx="0" cy="48"/>
              </a:xfrm>
              <a:prstGeom prst="line">
                <a:avLst/>
              </a:prstGeom>
              <a:noFill/>
              <a:ln w="9525">
                <a:solidFill>
                  <a:srgbClr val="99CCFF"/>
                </a:solidFill>
                <a:round/>
                <a:headEnd/>
                <a:tailEnd/>
              </a:ln>
            </p:spPr>
            <p:txBody>
              <a:bodyPr/>
              <a:lstStyle/>
              <a:p>
                <a:endParaRPr lang="en-US"/>
              </a:p>
            </p:txBody>
          </p:sp>
          <p:sp>
            <p:nvSpPr>
              <p:cNvPr id="29762" name="Line 80"/>
              <p:cNvSpPr>
                <a:spLocks noChangeShapeType="1"/>
              </p:cNvSpPr>
              <p:nvPr/>
            </p:nvSpPr>
            <p:spPr bwMode="auto">
              <a:xfrm>
                <a:off x="1033" y="3840"/>
                <a:ext cx="0" cy="48"/>
              </a:xfrm>
              <a:prstGeom prst="line">
                <a:avLst/>
              </a:prstGeom>
              <a:noFill/>
              <a:ln w="9525">
                <a:solidFill>
                  <a:srgbClr val="66FF66"/>
                </a:solidFill>
                <a:round/>
                <a:headEnd/>
                <a:tailEnd/>
              </a:ln>
            </p:spPr>
            <p:txBody>
              <a:bodyPr/>
              <a:lstStyle/>
              <a:p>
                <a:endParaRPr lang="en-US"/>
              </a:p>
            </p:txBody>
          </p:sp>
          <p:sp>
            <p:nvSpPr>
              <p:cNvPr id="29763" name="Line 81"/>
              <p:cNvSpPr>
                <a:spLocks noChangeShapeType="1"/>
              </p:cNvSpPr>
              <p:nvPr/>
            </p:nvSpPr>
            <p:spPr bwMode="auto">
              <a:xfrm>
                <a:off x="982" y="3840"/>
                <a:ext cx="0" cy="48"/>
              </a:xfrm>
              <a:prstGeom prst="line">
                <a:avLst/>
              </a:prstGeom>
              <a:noFill/>
              <a:ln w="9525">
                <a:solidFill>
                  <a:srgbClr val="CC0099"/>
                </a:solidFill>
                <a:round/>
                <a:headEnd/>
                <a:tailEnd/>
              </a:ln>
            </p:spPr>
            <p:txBody>
              <a:bodyPr/>
              <a:lstStyle/>
              <a:p>
                <a:endParaRPr lang="en-US"/>
              </a:p>
            </p:txBody>
          </p:sp>
          <p:sp>
            <p:nvSpPr>
              <p:cNvPr id="29764" name="Line 82"/>
              <p:cNvSpPr>
                <a:spLocks noChangeShapeType="1"/>
              </p:cNvSpPr>
              <p:nvPr/>
            </p:nvSpPr>
            <p:spPr bwMode="auto">
              <a:xfrm>
                <a:off x="829" y="3840"/>
                <a:ext cx="0" cy="48"/>
              </a:xfrm>
              <a:prstGeom prst="line">
                <a:avLst/>
              </a:prstGeom>
              <a:noFill/>
              <a:ln w="9525">
                <a:solidFill>
                  <a:srgbClr val="CC9900"/>
                </a:solidFill>
                <a:round/>
                <a:headEnd/>
                <a:tailEnd/>
              </a:ln>
            </p:spPr>
            <p:txBody>
              <a:bodyPr/>
              <a:lstStyle/>
              <a:p>
                <a:endParaRPr lang="en-US"/>
              </a:p>
            </p:txBody>
          </p:sp>
          <p:sp>
            <p:nvSpPr>
              <p:cNvPr id="29765" name="Line 83"/>
              <p:cNvSpPr>
                <a:spLocks noChangeShapeType="1"/>
              </p:cNvSpPr>
              <p:nvPr/>
            </p:nvSpPr>
            <p:spPr bwMode="auto">
              <a:xfrm>
                <a:off x="905" y="3840"/>
                <a:ext cx="0" cy="48"/>
              </a:xfrm>
              <a:prstGeom prst="line">
                <a:avLst/>
              </a:prstGeom>
              <a:noFill/>
              <a:ln w="9525">
                <a:solidFill>
                  <a:schemeClr val="hlink"/>
                </a:solidFill>
                <a:round/>
                <a:headEnd/>
                <a:tailEnd/>
              </a:ln>
            </p:spPr>
            <p:txBody>
              <a:bodyPr/>
              <a:lstStyle/>
              <a:p>
                <a:endParaRPr lang="en-US"/>
              </a:p>
            </p:txBody>
          </p:sp>
          <p:sp>
            <p:nvSpPr>
              <p:cNvPr id="29766" name="Line 84"/>
              <p:cNvSpPr>
                <a:spLocks noChangeShapeType="1"/>
              </p:cNvSpPr>
              <p:nvPr/>
            </p:nvSpPr>
            <p:spPr bwMode="auto">
              <a:xfrm>
                <a:off x="1008" y="3840"/>
                <a:ext cx="0" cy="48"/>
              </a:xfrm>
              <a:prstGeom prst="line">
                <a:avLst/>
              </a:prstGeom>
              <a:noFill/>
              <a:ln w="9525">
                <a:solidFill>
                  <a:schemeClr val="bg2"/>
                </a:solidFill>
                <a:round/>
                <a:headEnd/>
                <a:tailEnd/>
              </a:ln>
            </p:spPr>
            <p:txBody>
              <a:bodyPr/>
              <a:lstStyle/>
              <a:p>
                <a:endParaRPr lang="en-US"/>
              </a:p>
            </p:txBody>
          </p:sp>
          <p:sp>
            <p:nvSpPr>
              <p:cNvPr id="29767" name="Line 85"/>
              <p:cNvSpPr>
                <a:spLocks noChangeShapeType="1"/>
              </p:cNvSpPr>
              <p:nvPr/>
            </p:nvSpPr>
            <p:spPr bwMode="auto">
              <a:xfrm>
                <a:off x="1110" y="3840"/>
                <a:ext cx="0" cy="48"/>
              </a:xfrm>
              <a:prstGeom prst="line">
                <a:avLst/>
              </a:prstGeom>
              <a:noFill/>
              <a:ln w="9525">
                <a:solidFill>
                  <a:srgbClr val="00CCFF"/>
                </a:solidFill>
                <a:round/>
                <a:headEnd/>
                <a:tailEnd/>
              </a:ln>
            </p:spPr>
            <p:txBody>
              <a:bodyPr/>
              <a:lstStyle/>
              <a:p>
                <a:endParaRPr lang="en-US"/>
              </a:p>
            </p:txBody>
          </p:sp>
          <p:sp>
            <p:nvSpPr>
              <p:cNvPr id="29768" name="Line 86"/>
              <p:cNvSpPr>
                <a:spLocks noChangeShapeType="1"/>
              </p:cNvSpPr>
              <p:nvPr/>
            </p:nvSpPr>
            <p:spPr bwMode="auto">
              <a:xfrm>
                <a:off x="1213" y="3840"/>
                <a:ext cx="0" cy="48"/>
              </a:xfrm>
              <a:prstGeom prst="line">
                <a:avLst/>
              </a:prstGeom>
              <a:noFill/>
              <a:ln w="9525">
                <a:solidFill>
                  <a:srgbClr val="CC3300"/>
                </a:solidFill>
                <a:round/>
                <a:headEnd/>
                <a:tailEnd/>
              </a:ln>
            </p:spPr>
            <p:txBody>
              <a:bodyPr/>
              <a:lstStyle/>
              <a:p>
                <a:endParaRPr lang="en-US"/>
              </a:p>
            </p:txBody>
          </p:sp>
          <p:sp>
            <p:nvSpPr>
              <p:cNvPr id="29769" name="Line 87"/>
              <p:cNvSpPr>
                <a:spLocks noChangeShapeType="1"/>
              </p:cNvSpPr>
              <p:nvPr/>
            </p:nvSpPr>
            <p:spPr bwMode="auto">
              <a:xfrm>
                <a:off x="1136" y="3840"/>
                <a:ext cx="0" cy="48"/>
              </a:xfrm>
              <a:prstGeom prst="line">
                <a:avLst/>
              </a:prstGeom>
              <a:noFill/>
              <a:ln w="9525">
                <a:solidFill>
                  <a:schemeClr val="tx1"/>
                </a:solidFill>
                <a:round/>
                <a:headEnd/>
                <a:tailEnd/>
              </a:ln>
            </p:spPr>
            <p:txBody>
              <a:bodyPr/>
              <a:lstStyle/>
              <a:p>
                <a:endParaRPr lang="en-US"/>
              </a:p>
            </p:txBody>
          </p:sp>
          <p:sp>
            <p:nvSpPr>
              <p:cNvPr id="29770" name="Line 88"/>
              <p:cNvSpPr>
                <a:spLocks noChangeShapeType="1"/>
              </p:cNvSpPr>
              <p:nvPr/>
            </p:nvSpPr>
            <p:spPr bwMode="auto">
              <a:xfrm>
                <a:off x="1718" y="3840"/>
                <a:ext cx="0" cy="48"/>
              </a:xfrm>
              <a:prstGeom prst="line">
                <a:avLst/>
              </a:prstGeom>
              <a:noFill/>
              <a:ln w="9525">
                <a:solidFill>
                  <a:srgbClr val="FF0000"/>
                </a:solidFill>
                <a:round/>
                <a:headEnd/>
                <a:tailEnd/>
              </a:ln>
            </p:spPr>
            <p:txBody>
              <a:bodyPr/>
              <a:lstStyle/>
              <a:p>
                <a:endParaRPr lang="en-US"/>
              </a:p>
            </p:txBody>
          </p:sp>
          <p:sp>
            <p:nvSpPr>
              <p:cNvPr id="29771" name="Line 89"/>
              <p:cNvSpPr>
                <a:spLocks noChangeShapeType="1"/>
              </p:cNvSpPr>
              <p:nvPr/>
            </p:nvSpPr>
            <p:spPr bwMode="auto">
              <a:xfrm>
                <a:off x="1949" y="3840"/>
                <a:ext cx="0" cy="48"/>
              </a:xfrm>
              <a:prstGeom prst="line">
                <a:avLst/>
              </a:prstGeom>
              <a:noFill/>
              <a:ln w="9525">
                <a:solidFill>
                  <a:srgbClr val="0000FF"/>
                </a:solidFill>
                <a:round/>
                <a:headEnd/>
                <a:tailEnd/>
              </a:ln>
            </p:spPr>
            <p:txBody>
              <a:bodyPr/>
              <a:lstStyle/>
              <a:p>
                <a:endParaRPr lang="en-US"/>
              </a:p>
            </p:txBody>
          </p:sp>
          <p:sp>
            <p:nvSpPr>
              <p:cNvPr id="29772" name="Line 90"/>
              <p:cNvSpPr>
                <a:spLocks noChangeShapeType="1"/>
              </p:cNvSpPr>
              <p:nvPr/>
            </p:nvSpPr>
            <p:spPr bwMode="auto">
              <a:xfrm>
                <a:off x="1795" y="3840"/>
                <a:ext cx="0" cy="48"/>
              </a:xfrm>
              <a:prstGeom prst="line">
                <a:avLst/>
              </a:prstGeom>
              <a:noFill/>
              <a:ln w="9525">
                <a:solidFill>
                  <a:srgbClr val="FF99FF"/>
                </a:solidFill>
                <a:round/>
                <a:headEnd/>
                <a:tailEnd/>
              </a:ln>
            </p:spPr>
            <p:txBody>
              <a:bodyPr/>
              <a:lstStyle/>
              <a:p>
                <a:endParaRPr lang="en-US"/>
              </a:p>
            </p:txBody>
          </p:sp>
          <p:sp>
            <p:nvSpPr>
              <p:cNvPr id="29773" name="Line 91"/>
              <p:cNvSpPr>
                <a:spLocks noChangeShapeType="1"/>
              </p:cNvSpPr>
              <p:nvPr/>
            </p:nvSpPr>
            <p:spPr bwMode="auto">
              <a:xfrm>
                <a:off x="1744" y="3840"/>
                <a:ext cx="0" cy="48"/>
              </a:xfrm>
              <a:prstGeom prst="line">
                <a:avLst/>
              </a:prstGeom>
              <a:noFill/>
              <a:ln w="9525">
                <a:solidFill>
                  <a:schemeClr val="folHlink"/>
                </a:solidFill>
                <a:round/>
                <a:headEnd/>
                <a:tailEnd/>
              </a:ln>
            </p:spPr>
            <p:txBody>
              <a:bodyPr/>
              <a:lstStyle/>
              <a:p>
                <a:endParaRPr lang="en-US"/>
              </a:p>
            </p:txBody>
          </p:sp>
          <p:sp>
            <p:nvSpPr>
              <p:cNvPr id="29774" name="Line 92"/>
              <p:cNvSpPr>
                <a:spLocks noChangeShapeType="1"/>
              </p:cNvSpPr>
              <p:nvPr/>
            </p:nvSpPr>
            <p:spPr bwMode="auto">
              <a:xfrm>
                <a:off x="1821" y="3840"/>
                <a:ext cx="0" cy="48"/>
              </a:xfrm>
              <a:prstGeom prst="line">
                <a:avLst/>
              </a:prstGeom>
              <a:noFill/>
              <a:ln w="9525">
                <a:solidFill>
                  <a:schemeClr val="accent2"/>
                </a:solidFill>
                <a:round/>
                <a:headEnd/>
                <a:tailEnd/>
              </a:ln>
            </p:spPr>
            <p:txBody>
              <a:bodyPr/>
              <a:lstStyle/>
              <a:p>
                <a:endParaRPr lang="en-US"/>
              </a:p>
            </p:txBody>
          </p:sp>
          <p:sp>
            <p:nvSpPr>
              <p:cNvPr id="29775" name="Line 93"/>
              <p:cNvSpPr>
                <a:spLocks noChangeShapeType="1"/>
              </p:cNvSpPr>
              <p:nvPr/>
            </p:nvSpPr>
            <p:spPr bwMode="auto">
              <a:xfrm>
                <a:off x="1923" y="3840"/>
                <a:ext cx="0" cy="48"/>
              </a:xfrm>
              <a:prstGeom prst="line">
                <a:avLst/>
              </a:prstGeom>
              <a:noFill/>
              <a:ln w="9525">
                <a:solidFill>
                  <a:srgbClr val="FF99CC"/>
                </a:solidFill>
                <a:round/>
                <a:headEnd/>
                <a:tailEnd/>
              </a:ln>
            </p:spPr>
            <p:txBody>
              <a:bodyPr/>
              <a:lstStyle/>
              <a:p>
                <a:endParaRPr lang="en-US"/>
              </a:p>
            </p:txBody>
          </p:sp>
          <p:sp>
            <p:nvSpPr>
              <p:cNvPr id="29776" name="Line 94"/>
              <p:cNvSpPr>
                <a:spLocks noChangeShapeType="1"/>
              </p:cNvSpPr>
              <p:nvPr/>
            </p:nvSpPr>
            <p:spPr bwMode="auto">
              <a:xfrm>
                <a:off x="2025" y="3840"/>
                <a:ext cx="0" cy="48"/>
              </a:xfrm>
              <a:prstGeom prst="line">
                <a:avLst/>
              </a:prstGeom>
              <a:noFill/>
              <a:ln w="9525">
                <a:solidFill>
                  <a:srgbClr val="FFCC99"/>
                </a:solidFill>
                <a:round/>
                <a:headEnd/>
                <a:tailEnd/>
              </a:ln>
            </p:spPr>
            <p:txBody>
              <a:bodyPr/>
              <a:lstStyle/>
              <a:p>
                <a:endParaRPr lang="en-US"/>
              </a:p>
            </p:txBody>
          </p:sp>
          <p:sp>
            <p:nvSpPr>
              <p:cNvPr id="29777" name="Line 95"/>
              <p:cNvSpPr>
                <a:spLocks noChangeShapeType="1"/>
              </p:cNvSpPr>
              <p:nvPr/>
            </p:nvSpPr>
            <p:spPr bwMode="auto">
              <a:xfrm>
                <a:off x="2051" y="3840"/>
                <a:ext cx="0" cy="48"/>
              </a:xfrm>
              <a:prstGeom prst="line">
                <a:avLst/>
              </a:prstGeom>
              <a:noFill/>
              <a:ln w="9525">
                <a:solidFill>
                  <a:srgbClr val="99CCFF"/>
                </a:solidFill>
                <a:round/>
                <a:headEnd/>
                <a:tailEnd/>
              </a:ln>
            </p:spPr>
            <p:txBody>
              <a:bodyPr/>
              <a:lstStyle/>
              <a:p>
                <a:endParaRPr lang="en-US"/>
              </a:p>
            </p:txBody>
          </p:sp>
          <p:sp>
            <p:nvSpPr>
              <p:cNvPr id="29778" name="Line 96"/>
              <p:cNvSpPr>
                <a:spLocks noChangeShapeType="1"/>
              </p:cNvSpPr>
              <p:nvPr/>
            </p:nvSpPr>
            <p:spPr bwMode="auto">
              <a:xfrm>
                <a:off x="1897" y="3840"/>
                <a:ext cx="0" cy="48"/>
              </a:xfrm>
              <a:prstGeom prst="line">
                <a:avLst/>
              </a:prstGeom>
              <a:noFill/>
              <a:ln w="9525">
                <a:solidFill>
                  <a:srgbClr val="66FF66"/>
                </a:solidFill>
                <a:round/>
                <a:headEnd/>
                <a:tailEnd/>
              </a:ln>
            </p:spPr>
            <p:txBody>
              <a:bodyPr/>
              <a:lstStyle/>
              <a:p>
                <a:endParaRPr lang="en-US"/>
              </a:p>
            </p:txBody>
          </p:sp>
          <p:sp>
            <p:nvSpPr>
              <p:cNvPr id="29779" name="Line 97"/>
              <p:cNvSpPr>
                <a:spLocks noChangeShapeType="1"/>
              </p:cNvSpPr>
              <p:nvPr/>
            </p:nvSpPr>
            <p:spPr bwMode="auto">
              <a:xfrm>
                <a:off x="1846" y="3840"/>
                <a:ext cx="0" cy="48"/>
              </a:xfrm>
              <a:prstGeom prst="line">
                <a:avLst/>
              </a:prstGeom>
              <a:noFill/>
              <a:ln w="9525">
                <a:solidFill>
                  <a:srgbClr val="CC0099"/>
                </a:solidFill>
                <a:round/>
                <a:headEnd/>
                <a:tailEnd/>
              </a:ln>
            </p:spPr>
            <p:txBody>
              <a:bodyPr/>
              <a:lstStyle/>
              <a:p>
                <a:endParaRPr lang="en-US"/>
              </a:p>
            </p:txBody>
          </p:sp>
          <p:sp>
            <p:nvSpPr>
              <p:cNvPr id="29780" name="Line 98"/>
              <p:cNvSpPr>
                <a:spLocks noChangeShapeType="1"/>
              </p:cNvSpPr>
              <p:nvPr/>
            </p:nvSpPr>
            <p:spPr bwMode="auto">
              <a:xfrm>
                <a:off x="1693" y="3840"/>
                <a:ext cx="0" cy="48"/>
              </a:xfrm>
              <a:prstGeom prst="line">
                <a:avLst/>
              </a:prstGeom>
              <a:noFill/>
              <a:ln w="9525">
                <a:solidFill>
                  <a:srgbClr val="CC9900"/>
                </a:solidFill>
                <a:round/>
                <a:headEnd/>
                <a:tailEnd/>
              </a:ln>
            </p:spPr>
            <p:txBody>
              <a:bodyPr/>
              <a:lstStyle/>
              <a:p>
                <a:endParaRPr lang="en-US"/>
              </a:p>
            </p:txBody>
          </p:sp>
          <p:sp>
            <p:nvSpPr>
              <p:cNvPr id="29781" name="Line 99"/>
              <p:cNvSpPr>
                <a:spLocks noChangeShapeType="1"/>
              </p:cNvSpPr>
              <p:nvPr/>
            </p:nvSpPr>
            <p:spPr bwMode="auto">
              <a:xfrm>
                <a:off x="1769" y="3840"/>
                <a:ext cx="0" cy="48"/>
              </a:xfrm>
              <a:prstGeom prst="line">
                <a:avLst/>
              </a:prstGeom>
              <a:noFill/>
              <a:ln w="9525">
                <a:solidFill>
                  <a:schemeClr val="hlink"/>
                </a:solidFill>
                <a:round/>
                <a:headEnd/>
                <a:tailEnd/>
              </a:ln>
            </p:spPr>
            <p:txBody>
              <a:bodyPr/>
              <a:lstStyle/>
              <a:p>
                <a:endParaRPr lang="en-US"/>
              </a:p>
            </p:txBody>
          </p:sp>
          <p:sp>
            <p:nvSpPr>
              <p:cNvPr id="29782" name="Line 100"/>
              <p:cNvSpPr>
                <a:spLocks noChangeShapeType="1"/>
              </p:cNvSpPr>
              <p:nvPr/>
            </p:nvSpPr>
            <p:spPr bwMode="auto">
              <a:xfrm>
                <a:off x="1872" y="3840"/>
                <a:ext cx="0" cy="48"/>
              </a:xfrm>
              <a:prstGeom prst="line">
                <a:avLst/>
              </a:prstGeom>
              <a:noFill/>
              <a:ln w="9525">
                <a:solidFill>
                  <a:schemeClr val="bg2"/>
                </a:solidFill>
                <a:round/>
                <a:headEnd/>
                <a:tailEnd/>
              </a:ln>
            </p:spPr>
            <p:txBody>
              <a:bodyPr/>
              <a:lstStyle/>
              <a:p>
                <a:endParaRPr lang="en-US"/>
              </a:p>
            </p:txBody>
          </p:sp>
          <p:sp>
            <p:nvSpPr>
              <p:cNvPr id="29783" name="Line 101"/>
              <p:cNvSpPr>
                <a:spLocks noChangeShapeType="1"/>
              </p:cNvSpPr>
              <p:nvPr/>
            </p:nvSpPr>
            <p:spPr bwMode="auto">
              <a:xfrm>
                <a:off x="1974" y="3840"/>
                <a:ext cx="0" cy="48"/>
              </a:xfrm>
              <a:prstGeom prst="line">
                <a:avLst/>
              </a:prstGeom>
              <a:noFill/>
              <a:ln w="9525">
                <a:solidFill>
                  <a:srgbClr val="00CCFF"/>
                </a:solidFill>
                <a:round/>
                <a:headEnd/>
                <a:tailEnd/>
              </a:ln>
            </p:spPr>
            <p:txBody>
              <a:bodyPr/>
              <a:lstStyle/>
              <a:p>
                <a:endParaRPr lang="en-US"/>
              </a:p>
            </p:txBody>
          </p:sp>
          <p:sp>
            <p:nvSpPr>
              <p:cNvPr id="29784" name="Line 102"/>
              <p:cNvSpPr>
                <a:spLocks noChangeShapeType="1"/>
              </p:cNvSpPr>
              <p:nvPr/>
            </p:nvSpPr>
            <p:spPr bwMode="auto">
              <a:xfrm>
                <a:off x="2077" y="3840"/>
                <a:ext cx="0" cy="48"/>
              </a:xfrm>
              <a:prstGeom prst="line">
                <a:avLst/>
              </a:prstGeom>
              <a:noFill/>
              <a:ln w="9525">
                <a:solidFill>
                  <a:srgbClr val="CC3300"/>
                </a:solidFill>
                <a:round/>
                <a:headEnd/>
                <a:tailEnd/>
              </a:ln>
            </p:spPr>
            <p:txBody>
              <a:bodyPr/>
              <a:lstStyle/>
              <a:p>
                <a:endParaRPr lang="en-US"/>
              </a:p>
            </p:txBody>
          </p:sp>
          <p:sp>
            <p:nvSpPr>
              <p:cNvPr id="29785" name="Line 103"/>
              <p:cNvSpPr>
                <a:spLocks noChangeShapeType="1"/>
              </p:cNvSpPr>
              <p:nvPr/>
            </p:nvSpPr>
            <p:spPr bwMode="auto">
              <a:xfrm>
                <a:off x="2000" y="3840"/>
                <a:ext cx="0" cy="48"/>
              </a:xfrm>
              <a:prstGeom prst="line">
                <a:avLst/>
              </a:prstGeom>
              <a:noFill/>
              <a:ln w="9525">
                <a:solidFill>
                  <a:schemeClr val="tx1"/>
                </a:solidFill>
                <a:round/>
                <a:headEnd/>
                <a:tailEnd/>
              </a:ln>
            </p:spPr>
            <p:txBody>
              <a:bodyPr/>
              <a:lstStyle/>
              <a:p>
                <a:endParaRPr lang="en-US"/>
              </a:p>
            </p:txBody>
          </p:sp>
          <p:sp>
            <p:nvSpPr>
              <p:cNvPr id="29786" name="Line 104"/>
              <p:cNvSpPr>
                <a:spLocks noChangeShapeType="1"/>
              </p:cNvSpPr>
              <p:nvPr/>
            </p:nvSpPr>
            <p:spPr bwMode="auto">
              <a:xfrm>
                <a:off x="1286" y="3840"/>
                <a:ext cx="0" cy="48"/>
              </a:xfrm>
              <a:prstGeom prst="line">
                <a:avLst/>
              </a:prstGeom>
              <a:noFill/>
              <a:ln w="9525">
                <a:solidFill>
                  <a:srgbClr val="FF0000"/>
                </a:solidFill>
                <a:round/>
                <a:headEnd/>
                <a:tailEnd/>
              </a:ln>
            </p:spPr>
            <p:txBody>
              <a:bodyPr/>
              <a:lstStyle/>
              <a:p>
                <a:endParaRPr lang="en-US"/>
              </a:p>
            </p:txBody>
          </p:sp>
          <p:sp>
            <p:nvSpPr>
              <p:cNvPr id="29787" name="Line 105"/>
              <p:cNvSpPr>
                <a:spLocks noChangeShapeType="1"/>
              </p:cNvSpPr>
              <p:nvPr/>
            </p:nvSpPr>
            <p:spPr bwMode="auto">
              <a:xfrm>
                <a:off x="1517" y="3840"/>
                <a:ext cx="0" cy="48"/>
              </a:xfrm>
              <a:prstGeom prst="line">
                <a:avLst/>
              </a:prstGeom>
              <a:noFill/>
              <a:ln w="9525">
                <a:solidFill>
                  <a:srgbClr val="0000FF"/>
                </a:solidFill>
                <a:round/>
                <a:headEnd/>
                <a:tailEnd/>
              </a:ln>
            </p:spPr>
            <p:txBody>
              <a:bodyPr/>
              <a:lstStyle/>
              <a:p>
                <a:endParaRPr lang="en-US"/>
              </a:p>
            </p:txBody>
          </p:sp>
          <p:sp>
            <p:nvSpPr>
              <p:cNvPr id="29788" name="Line 106"/>
              <p:cNvSpPr>
                <a:spLocks noChangeShapeType="1"/>
              </p:cNvSpPr>
              <p:nvPr/>
            </p:nvSpPr>
            <p:spPr bwMode="auto">
              <a:xfrm>
                <a:off x="1363" y="3840"/>
                <a:ext cx="0" cy="48"/>
              </a:xfrm>
              <a:prstGeom prst="line">
                <a:avLst/>
              </a:prstGeom>
              <a:noFill/>
              <a:ln w="9525">
                <a:solidFill>
                  <a:srgbClr val="FF99FF"/>
                </a:solidFill>
                <a:round/>
                <a:headEnd/>
                <a:tailEnd/>
              </a:ln>
            </p:spPr>
            <p:txBody>
              <a:bodyPr/>
              <a:lstStyle/>
              <a:p>
                <a:endParaRPr lang="en-US"/>
              </a:p>
            </p:txBody>
          </p:sp>
          <p:sp>
            <p:nvSpPr>
              <p:cNvPr id="29789" name="Line 107"/>
              <p:cNvSpPr>
                <a:spLocks noChangeShapeType="1"/>
              </p:cNvSpPr>
              <p:nvPr/>
            </p:nvSpPr>
            <p:spPr bwMode="auto">
              <a:xfrm>
                <a:off x="1312" y="3840"/>
                <a:ext cx="0" cy="48"/>
              </a:xfrm>
              <a:prstGeom prst="line">
                <a:avLst/>
              </a:prstGeom>
              <a:noFill/>
              <a:ln w="9525">
                <a:solidFill>
                  <a:schemeClr val="folHlink"/>
                </a:solidFill>
                <a:round/>
                <a:headEnd/>
                <a:tailEnd/>
              </a:ln>
            </p:spPr>
            <p:txBody>
              <a:bodyPr/>
              <a:lstStyle/>
              <a:p>
                <a:endParaRPr lang="en-US"/>
              </a:p>
            </p:txBody>
          </p:sp>
          <p:sp>
            <p:nvSpPr>
              <p:cNvPr id="29790" name="Line 108"/>
              <p:cNvSpPr>
                <a:spLocks noChangeShapeType="1"/>
              </p:cNvSpPr>
              <p:nvPr/>
            </p:nvSpPr>
            <p:spPr bwMode="auto">
              <a:xfrm>
                <a:off x="1389" y="3840"/>
                <a:ext cx="0" cy="48"/>
              </a:xfrm>
              <a:prstGeom prst="line">
                <a:avLst/>
              </a:prstGeom>
              <a:noFill/>
              <a:ln w="9525">
                <a:solidFill>
                  <a:schemeClr val="accent2"/>
                </a:solidFill>
                <a:round/>
                <a:headEnd/>
                <a:tailEnd/>
              </a:ln>
            </p:spPr>
            <p:txBody>
              <a:bodyPr/>
              <a:lstStyle/>
              <a:p>
                <a:endParaRPr lang="en-US"/>
              </a:p>
            </p:txBody>
          </p:sp>
          <p:sp>
            <p:nvSpPr>
              <p:cNvPr id="29791" name="Line 109"/>
              <p:cNvSpPr>
                <a:spLocks noChangeShapeType="1"/>
              </p:cNvSpPr>
              <p:nvPr/>
            </p:nvSpPr>
            <p:spPr bwMode="auto">
              <a:xfrm>
                <a:off x="1491" y="3840"/>
                <a:ext cx="0" cy="48"/>
              </a:xfrm>
              <a:prstGeom prst="line">
                <a:avLst/>
              </a:prstGeom>
              <a:noFill/>
              <a:ln w="9525">
                <a:solidFill>
                  <a:srgbClr val="FF99CC"/>
                </a:solidFill>
                <a:round/>
                <a:headEnd/>
                <a:tailEnd/>
              </a:ln>
            </p:spPr>
            <p:txBody>
              <a:bodyPr/>
              <a:lstStyle/>
              <a:p>
                <a:endParaRPr lang="en-US"/>
              </a:p>
            </p:txBody>
          </p:sp>
          <p:sp>
            <p:nvSpPr>
              <p:cNvPr id="29792" name="Line 110"/>
              <p:cNvSpPr>
                <a:spLocks noChangeShapeType="1"/>
              </p:cNvSpPr>
              <p:nvPr/>
            </p:nvSpPr>
            <p:spPr bwMode="auto">
              <a:xfrm>
                <a:off x="1593" y="3840"/>
                <a:ext cx="0" cy="48"/>
              </a:xfrm>
              <a:prstGeom prst="line">
                <a:avLst/>
              </a:prstGeom>
              <a:noFill/>
              <a:ln w="9525">
                <a:solidFill>
                  <a:srgbClr val="FFCC99"/>
                </a:solidFill>
                <a:round/>
                <a:headEnd/>
                <a:tailEnd/>
              </a:ln>
            </p:spPr>
            <p:txBody>
              <a:bodyPr/>
              <a:lstStyle/>
              <a:p>
                <a:endParaRPr lang="en-US"/>
              </a:p>
            </p:txBody>
          </p:sp>
          <p:sp>
            <p:nvSpPr>
              <p:cNvPr id="29793" name="Line 111"/>
              <p:cNvSpPr>
                <a:spLocks noChangeShapeType="1"/>
              </p:cNvSpPr>
              <p:nvPr/>
            </p:nvSpPr>
            <p:spPr bwMode="auto">
              <a:xfrm>
                <a:off x="1619" y="3840"/>
                <a:ext cx="0" cy="48"/>
              </a:xfrm>
              <a:prstGeom prst="line">
                <a:avLst/>
              </a:prstGeom>
              <a:noFill/>
              <a:ln w="9525">
                <a:solidFill>
                  <a:srgbClr val="99CCFF"/>
                </a:solidFill>
                <a:round/>
                <a:headEnd/>
                <a:tailEnd/>
              </a:ln>
            </p:spPr>
            <p:txBody>
              <a:bodyPr/>
              <a:lstStyle/>
              <a:p>
                <a:endParaRPr lang="en-US"/>
              </a:p>
            </p:txBody>
          </p:sp>
          <p:sp>
            <p:nvSpPr>
              <p:cNvPr id="29794" name="Line 112"/>
              <p:cNvSpPr>
                <a:spLocks noChangeShapeType="1"/>
              </p:cNvSpPr>
              <p:nvPr/>
            </p:nvSpPr>
            <p:spPr bwMode="auto">
              <a:xfrm>
                <a:off x="1465" y="3840"/>
                <a:ext cx="0" cy="48"/>
              </a:xfrm>
              <a:prstGeom prst="line">
                <a:avLst/>
              </a:prstGeom>
              <a:noFill/>
              <a:ln w="9525">
                <a:solidFill>
                  <a:srgbClr val="66FF66"/>
                </a:solidFill>
                <a:round/>
                <a:headEnd/>
                <a:tailEnd/>
              </a:ln>
            </p:spPr>
            <p:txBody>
              <a:bodyPr/>
              <a:lstStyle/>
              <a:p>
                <a:endParaRPr lang="en-US"/>
              </a:p>
            </p:txBody>
          </p:sp>
          <p:sp>
            <p:nvSpPr>
              <p:cNvPr id="29795" name="Line 113"/>
              <p:cNvSpPr>
                <a:spLocks noChangeShapeType="1"/>
              </p:cNvSpPr>
              <p:nvPr/>
            </p:nvSpPr>
            <p:spPr bwMode="auto">
              <a:xfrm>
                <a:off x="1414" y="3840"/>
                <a:ext cx="0" cy="48"/>
              </a:xfrm>
              <a:prstGeom prst="line">
                <a:avLst/>
              </a:prstGeom>
              <a:noFill/>
              <a:ln w="9525">
                <a:solidFill>
                  <a:srgbClr val="CC0099"/>
                </a:solidFill>
                <a:round/>
                <a:headEnd/>
                <a:tailEnd/>
              </a:ln>
            </p:spPr>
            <p:txBody>
              <a:bodyPr/>
              <a:lstStyle/>
              <a:p>
                <a:endParaRPr lang="en-US"/>
              </a:p>
            </p:txBody>
          </p:sp>
          <p:sp>
            <p:nvSpPr>
              <p:cNvPr id="29796" name="Line 114"/>
              <p:cNvSpPr>
                <a:spLocks noChangeShapeType="1"/>
              </p:cNvSpPr>
              <p:nvPr/>
            </p:nvSpPr>
            <p:spPr bwMode="auto">
              <a:xfrm>
                <a:off x="1261" y="3840"/>
                <a:ext cx="0" cy="48"/>
              </a:xfrm>
              <a:prstGeom prst="line">
                <a:avLst/>
              </a:prstGeom>
              <a:noFill/>
              <a:ln w="9525">
                <a:solidFill>
                  <a:srgbClr val="CC9900"/>
                </a:solidFill>
                <a:round/>
                <a:headEnd/>
                <a:tailEnd/>
              </a:ln>
            </p:spPr>
            <p:txBody>
              <a:bodyPr/>
              <a:lstStyle/>
              <a:p>
                <a:endParaRPr lang="en-US"/>
              </a:p>
            </p:txBody>
          </p:sp>
          <p:sp>
            <p:nvSpPr>
              <p:cNvPr id="29797" name="Line 115"/>
              <p:cNvSpPr>
                <a:spLocks noChangeShapeType="1"/>
              </p:cNvSpPr>
              <p:nvPr/>
            </p:nvSpPr>
            <p:spPr bwMode="auto">
              <a:xfrm>
                <a:off x="1337" y="3840"/>
                <a:ext cx="0" cy="48"/>
              </a:xfrm>
              <a:prstGeom prst="line">
                <a:avLst/>
              </a:prstGeom>
              <a:noFill/>
              <a:ln w="9525">
                <a:solidFill>
                  <a:schemeClr val="hlink"/>
                </a:solidFill>
                <a:round/>
                <a:headEnd/>
                <a:tailEnd/>
              </a:ln>
            </p:spPr>
            <p:txBody>
              <a:bodyPr/>
              <a:lstStyle/>
              <a:p>
                <a:endParaRPr lang="en-US"/>
              </a:p>
            </p:txBody>
          </p:sp>
          <p:sp>
            <p:nvSpPr>
              <p:cNvPr id="29798" name="Line 116"/>
              <p:cNvSpPr>
                <a:spLocks noChangeShapeType="1"/>
              </p:cNvSpPr>
              <p:nvPr/>
            </p:nvSpPr>
            <p:spPr bwMode="auto">
              <a:xfrm>
                <a:off x="1440" y="3840"/>
                <a:ext cx="0" cy="48"/>
              </a:xfrm>
              <a:prstGeom prst="line">
                <a:avLst/>
              </a:prstGeom>
              <a:noFill/>
              <a:ln w="9525">
                <a:solidFill>
                  <a:schemeClr val="bg2"/>
                </a:solidFill>
                <a:round/>
                <a:headEnd/>
                <a:tailEnd/>
              </a:ln>
            </p:spPr>
            <p:txBody>
              <a:bodyPr/>
              <a:lstStyle/>
              <a:p>
                <a:endParaRPr lang="en-US"/>
              </a:p>
            </p:txBody>
          </p:sp>
          <p:sp>
            <p:nvSpPr>
              <p:cNvPr id="29799" name="Line 117"/>
              <p:cNvSpPr>
                <a:spLocks noChangeShapeType="1"/>
              </p:cNvSpPr>
              <p:nvPr/>
            </p:nvSpPr>
            <p:spPr bwMode="auto">
              <a:xfrm>
                <a:off x="1542" y="3840"/>
                <a:ext cx="0" cy="48"/>
              </a:xfrm>
              <a:prstGeom prst="line">
                <a:avLst/>
              </a:prstGeom>
              <a:noFill/>
              <a:ln w="9525">
                <a:solidFill>
                  <a:srgbClr val="00CCFF"/>
                </a:solidFill>
                <a:round/>
                <a:headEnd/>
                <a:tailEnd/>
              </a:ln>
            </p:spPr>
            <p:txBody>
              <a:bodyPr/>
              <a:lstStyle/>
              <a:p>
                <a:endParaRPr lang="en-US"/>
              </a:p>
            </p:txBody>
          </p:sp>
          <p:sp>
            <p:nvSpPr>
              <p:cNvPr id="29800" name="Line 118"/>
              <p:cNvSpPr>
                <a:spLocks noChangeShapeType="1"/>
              </p:cNvSpPr>
              <p:nvPr/>
            </p:nvSpPr>
            <p:spPr bwMode="auto">
              <a:xfrm>
                <a:off x="1645" y="3840"/>
                <a:ext cx="0" cy="48"/>
              </a:xfrm>
              <a:prstGeom prst="line">
                <a:avLst/>
              </a:prstGeom>
              <a:noFill/>
              <a:ln w="9525">
                <a:solidFill>
                  <a:srgbClr val="CC3300"/>
                </a:solidFill>
                <a:round/>
                <a:headEnd/>
                <a:tailEnd/>
              </a:ln>
            </p:spPr>
            <p:txBody>
              <a:bodyPr/>
              <a:lstStyle/>
              <a:p>
                <a:endParaRPr lang="en-US"/>
              </a:p>
            </p:txBody>
          </p:sp>
          <p:sp>
            <p:nvSpPr>
              <p:cNvPr id="29801" name="Line 119"/>
              <p:cNvSpPr>
                <a:spLocks noChangeShapeType="1"/>
              </p:cNvSpPr>
              <p:nvPr/>
            </p:nvSpPr>
            <p:spPr bwMode="auto">
              <a:xfrm>
                <a:off x="1568" y="3840"/>
                <a:ext cx="0" cy="48"/>
              </a:xfrm>
              <a:prstGeom prst="line">
                <a:avLst/>
              </a:prstGeom>
              <a:noFill/>
              <a:ln w="9525">
                <a:solidFill>
                  <a:schemeClr val="tx1"/>
                </a:solidFill>
                <a:round/>
                <a:headEnd/>
                <a:tailEnd/>
              </a:ln>
            </p:spPr>
            <p:txBody>
              <a:bodyPr/>
              <a:lstStyle/>
              <a:p>
                <a:endParaRPr lang="en-US"/>
              </a:p>
            </p:txBody>
          </p:sp>
          <p:sp>
            <p:nvSpPr>
              <p:cNvPr id="29802" name="Line 120"/>
              <p:cNvSpPr>
                <a:spLocks noChangeShapeType="1"/>
              </p:cNvSpPr>
              <p:nvPr/>
            </p:nvSpPr>
            <p:spPr bwMode="auto">
              <a:xfrm>
                <a:off x="2102" y="3840"/>
                <a:ext cx="0" cy="48"/>
              </a:xfrm>
              <a:prstGeom prst="line">
                <a:avLst/>
              </a:prstGeom>
              <a:noFill/>
              <a:ln w="9525">
                <a:solidFill>
                  <a:srgbClr val="FF0000"/>
                </a:solidFill>
                <a:round/>
                <a:headEnd/>
                <a:tailEnd/>
              </a:ln>
            </p:spPr>
            <p:txBody>
              <a:bodyPr/>
              <a:lstStyle/>
              <a:p>
                <a:endParaRPr lang="en-US"/>
              </a:p>
            </p:txBody>
          </p:sp>
          <p:sp>
            <p:nvSpPr>
              <p:cNvPr id="29803" name="Line 121"/>
              <p:cNvSpPr>
                <a:spLocks noChangeShapeType="1"/>
              </p:cNvSpPr>
              <p:nvPr/>
            </p:nvSpPr>
            <p:spPr bwMode="auto">
              <a:xfrm>
                <a:off x="2333" y="3840"/>
                <a:ext cx="0" cy="48"/>
              </a:xfrm>
              <a:prstGeom prst="line">
                <a:avLst/>
              </a:prstGeom>
              <a:noFill/>
              <a:ln w="9525">
                <a:solidFill>
                  <a:srgbClr val="0000FF"/>
                </a:solidFill>
                <a:round/>
                <a:headEnd/>
                <a:tailEnd/>
              </a:ln>
            </p:spPr>
            <p:txBody>
              <a:bodyPr/>
              <a:lstStyle/>
              <a:p>
                <a:endParaRPr lang="en-US"/>
              </a:p>
            </p:txBody>
          </p:sp>
          <p:sp>
            <p:nvSpPr>
              <p:cNvPr id="29804" name="Line 122"/>
              <p:cNvSpPr>
                <a:spLocks noChangeShapeType="1"/>
              </p:cNvSpPr>
              <p:nvPr/>
            </p:nvSpPr>
            <p:spPr bwMode="auto">
              <a:xfrm>
                <a:off x="2179" y="3840"/>
                <a:ext cx="0" cy="48"/>
              </a:xfrm>
              <a:prstGeom prst="line">
                <a:avLst/>
              </a:prstGeom>
              <a:noFill/>
              <a:ln w="9525">
                <a:solidFill>
                  <a:srgbClr val="FF99FF"/>
                </a:solidFill>
                <a:round/>
                <a:headEnd/>
                <a:tailEnd/>
              </a:ln>
            </p:spPr>
            <p:txBody>
              <a:bodyPr/>
              <a:lstStyle/>
              <a:p>
                <a:endParaRPr lang="en-US"/>
              </a:p>
            </p:txBody>
          </p:sp>
          <p:sp>
            <p:nvSpPr>
              <p:cNvPr id="29805" name="Line 123"/>
              <p:cNvSpPr>
                <a:spLocks noChangeShapeType="1"/>
              </p:cNvSpPr>
              <p:nvPr/>
            </p:nvSpPr>
            <p:spPr bwMode="auto">
              <a:xfrm>
                <a:off x="2128" y="3840"/>
                <a:ext cx="0" cy="48"/>
              </a:xfrm>
              <a:prstGeom prst="line">
                <a:avLst/>
              </a:prstGeom>
              <a:noFill/>
              <a:ln w="9525">
                <a:solidFill>
                  <a:schemeClr val="folHlink"/>
                </a:solidFill>
                <a:round/>
                <a:headEnd/>
                <a:tailEnd/>
              </a:ln>
            </p:spPr>
            <p:txBody>
              <a:bodyPr/>
              <a:lstStyle/>
              <a:p>
                <a:endParaRPr lang="en-US"/>
              </a:p>
            </p:txBody>
          </p:sp>
          <p:sp>
            <p:nvSpPr>
              <p:cNvPr id="29806" name="Line 124"/>
              <p:cNvSpPr>
                <a:spLocks noChangeShapeType="1"/>
              </p:cNvSpPr>
              <p:nvPr/>
            </p:nvSpPr>
            <p:spPr bwMode="auto">
              <a:xfrm>
                <a:off x="2205" y="3840"/>
                <a:ext cx="0" cy="48"/>
              </a:xfrm>
              <a:prstGeom prst="line">
                <a:avLst/>
              </a:prstGeom>
              <a:noFill/>
              <a:ln w="9525">
                <a:solidFill>
                  <a:schemeClr val="accent2"/>
                </a:solidFill>
                <a:round/>
                <a:headEnd/>
                <a:tailEnd/>
              </a:ln>
            </p:spPr>
            <p:txBody>
              <a:bodyPr/>
              <a:lstStyle/>
              <a:p>
                <a:endParaRPr lang="en-US"/>
              </a:p>
            </p:txBody>
          </p:sp>
          <p:sp>
            <p:nvSpPr>
              <p:cNvPr id="29807" name="Line 125"/>
              <p:cNvSpPr>
                <a:spLocks noChangeShapeType="1"/>
              </p:cNvSpPr>
              <p:nvPr/>
            </p:nvSpPr>
            <p:spPr bwMode="auto">
              <a:xfrm>
                <a:off x="2307" y="3840"/>
                <a:ext cx="0" cy="48"/>
              </a:xfrm>
              <a:prstGeom prst="line">
                <a:avLst/>
              </a:prstGeom>
              <a:noFill/>
              <a:ln w="9525">
                <a:solidFill>
                  <a:srgbClr val="FF99CC"/>
                </a:solidFill>
                <a:round/>
                <a:headEnd/>
                <a:tailEnd/>
              </a:ln>
            </p:spPr>
            <p:txBody>
              <a:bodyPr/>
              <a:lstStyle/>
              <a:p>
                <a:endParaRPr lang="en-US"/>
              </a:p>
            </p:txBody>
          </p:sp>
          <p:sp>
            <p:nvSpPr>
              <p:cNvPr id="29808" name="Line 126"/>
              <p:cNvSpPr>
                <a:spLocks noChangeShapeType="1"/>
              </p:cNvSpPr>
              <p:nvPr/>
            </p:nvSpPr>
            <p:spPr bwMode="auto">
              <a:xfrm>
                <a:off x="2409" y="3840"/>
                <a:ext cx="0" cy="48"/>
              </a:xfrm>
              <a:prstGeom prst="line">
                <a:avLst/>
              </a:prstGeom>
              <a:noFill/>
              <a:ln w="9525">
                <a:solidFill>
                  <a:srgbClr val="FFCC99"/>
                </a:solidFill>
                <a:round/>
                <a:headEnd/>
                <a:tailEnd/>
              </a:ln>
            </p:spPr>
            <p:txBody>
              <a:bodyPr/>
              <a:lstStyle/>
              <a:p>
                <a:endParaRPr lang="en-US"/>
              </a:p>
            </p:txBody>
          </p:sp>
          <p:sp>
            <p:nvSpPr>
              <p:cNvPr id="29809" name="Line 127"/>
              <p:cNvSpPr>
                <a:spLocks noChangeShapeType="1"/>
              </p:cNvSpPr>
              <p:nvPr/>
            </p:nvSpPr>
            <p:spPr bwMode="auto">
              <a:xfrm>
                <a:off x="2435" y="3840"/>
                <a:ext cx="0" cy="48"/>
              </a:xfrm>
              <a:prstGeom prst="line">
                <a:avLst/>
              </a:prstGeom>
              <a:noFill/>
              <a:ln w="9525">
                <a:solidFill>
                  <a:srgbClr val="99CCFF"/>
                </a:solidFill>
                <a:round/>
                <a:headEnd/>
                <a:tailEnd/>
              </a:ln>
            </p:spPr>
            <p:txBody>
              <a:bodyPr/>
              <a:lstStyle/>
              <a:p>
                <a:endParaRPr lang="en-US"/>
              </a:p>
            </p:txBody>
          </p:sp>
          <p:sp>
            <p:nvSpPr>
              <p:cNvPr id="29810" name="Line 128"/>
              <p:cNvSpPr>
                <a:spLocks noChangeShapeType="1"/>
              </p:cNvSpPr>
              <p:nvPr/>
            </p:nvSpPr>
            <p:spPr bwMode="auto">
              <a:xfrm>
                <a:off x="2281" y="3840"/>
                <a:ext cx="0" cy="48"/>
              </a:xfrm>
              <a:prstGeom prst="line">
                <a:avLst/>
              </a:prstGeom>
              <a:noFill/>
              <a:ln w="9525">
                <a:solidFill>
                  <a:srgbClr val="66FF66"/>
                </a:solidFill>
                <a:round/>
                <a:headEnd/>
                <a:tailEnd/>
              </a:ln>
            </p:spPr>
            <p:txBody>
              <a:bodyPr/>
              <a:lstStyle/>
              <a:p>
                <a:endParaRPr lang="en-US"/>
              </a:p>
            </p:txBody>
          </p:sp>
          <p:sp>
            <p:nvSpPr>
              <p:cNvPr id="29811" name="Line 129"/>
              <p:cNvSpPr>
                <a:spLocks noChangeShapeType="1"/>
              </p:cNvSpPr>
              <p:nvPr/>
            </p:nvSpPr>
            <p:spPr bwMode="auto">
              <a:xfrm>
                <a:off x="2230" y="3840"/>
                <a:ext cx="0" cy="48"/>
              </a:xfrm>
              <a:prstGeom prst="line">
                <a:avLst/>
              </a:prstGeom>
              <a:noFill/>
              <a:ln w="9525">
                <a:solidFill>
                  <a:srgbClr val="CC0099"/>
                </a:solidFill>
                <a:round/>
                <a:headEnd/>
                <a:tailEnd/>
              </a:ln>
            </p:spPr>
            <p:txBody>
              <a:bodyPr/>
              <a:lstStyle/>
              <a:p>
                <a:endParaRPr lang="en-US"/>
              </a:p>
            </p:txBody>
          </p:sp>
          <p:sp>
            <p:nvSpPr>
              <p:cNvPr id="29812" name="Line 130"/>
              <p:cNvSpPr>
                <a:spLocks noChangeShapeType="1"/>
              </p:cNvSpPr>
              <p:nvPr/>
            </p:nvSpPr>
            <p:spPr bwMode="auto">
              <a:xfrm>
                <a:off x="2077" y="3840"/>
                <a:ext cx="0" cy="48"/>
              </a:xfrm>
              <a:prstGeom prst="line">
                <a:avLst/>
              </a:prstGeom>
              <a:noFill/>
              <a:ln w="9525">
                <a:solidFill>
                  <a:srgbClr val="CC9900"/>
                </a:solidFill>
                <a:round/>
                <a:headEnd/>
                <a:tailEnd/>
              </a:ln>
            </p:spPr>
            <p:txBody>
              <a:bodyPr/>
              <a:lstStyle/>
              <a:p>
                <a:endParaRPr lang="en-US"/>
              </a:p>
            </p:txBody>
          </p:sp>
          <p:sp>
            <p:nvSpPr>
              <p:cNvPr id="29813" name="Line 131"/>
              <p:cNvSpPr>
                <a:spLocks noChangeShapeType="1"/>
              </p:cNvSpPr>
              <p:nvPr/>
            </p:nvSpPr>
            <p:spPr bwMode="auto">
              <a:xfrm>
                <a:off x="2153" y="3840"/>
                <a:ext cx="0" cy="48"/>
              </a:xfrm>
              <a:prstGeom prst="line">
                <a:avLst/>
              </a:prstGeom>
              <a:noFill/>
              <a:ln w="9525">
                <a:solidFill>
                  <a:schemeClr val="hlink"/>
                </a:solidFill>
                <a:round/>
                <a:headEnd/>
                <a:tailEnd/>
              </a:ln>
            </p:spPr>
            <p:txBody>
              <a:bodyPr/>
              <a:lstStyle/>
              <a:p>
                <a:endParaRPr lang="en-US"/>
              </a:p>
            </p:txBody>
          </p:sp>
          <p:sp>
            <p:nvSpPr>
              <p:cNvPr id="29814" name="Line 132"/>
              <p:cNvSpPr>
                <a:spLocks noChangeShapeType="1"/>
              </p:cNvSpPr>
              <p:nvPr/>
            </p:nvSpPr>
            <p:spPr bwMode="auto">
              <a:xfrm>
                <a:off x="2256" y="3840"/>
                <a:ext cx="0" cy="48"/>
              </a:xfrm>
              <a:prstGeom prst="line">
                <a:avLst/>
              </a:prstGeom>
              <a:noFill/>
              <a:ln w="9525">
                <a:solidFill>
                  <a:schemeClr val="bg2"/>
                </a:solidFill>
                <a:round/>
                <a:headEnd/>
                <a:tailEnd/>
              </a:ln>
            </p:spPr>
            <p:txBody>
              <a:bodyPr/>
              <a:lstStyle/>
              <a:p>
                <a:endParaRPr lang="en-US"/>
              </a:p>
            </p:txBody>
          </p:sp>
          <p:sp>
            <p:nvSpPr>
              <p:cNvPr id="29815" name="Line 133"/>
              <p:cNvSpPr>
                <a:spLocks noChangeShapeType="1"/>
              </p:cNvSpPr>
              <p:nvPr/>
            </p:nvSpPr>
            <p:spPr bwMode="auto">
              <a:xfrm>
                <a:off x="2358" y="3840"/>
                <a:ext cx="0" cy="48"/>
              </a:xfrm>
              <a:prstGeom prst="line">
                <a:avLst/>
              </a:prstGeom>
              <a:noFill/>
              <a:ln w="9525">
                <a:solidFill>
                  <a:srgbClr val="00CCFF"/>
                </a:solidFill>
                <a:round/>
                <a:headEnd/>
                <a:tailEnd/>
              </a:ln>
            </p:spPr>
            <p:txBody>
              <a:bodyPr/>
              <a:lstStyle/>
              <a:p>
                <a:endParaRPr lang="en-US"/>
              </a:p>
            </p:txBody>
          </p:sp>
          <p:sp>
            <p:nvSpPr>
              <p:cNvPr id="29816" name="Line 134"/>
              <p:cNvSpPr>
                <a:spLocks noChangeShapeType="1"/>
              </p:cNvSpPr>
              <p:nvPr/>
            </p:nvSpPr>
            <p:spPr bwMode="auto">
              <a:xfrm>
                <a:off x="2461" y="3840"/>
                <a:ext cx="0" cy="48"/>
              </a:xfrm>
              <a:prstGeom prst="line">
                <a:avLst/>
              </a:prstGeom>
              <a:noFill/>
              <a:ln w="9525">
                <a:solidFill>
                  <a:srgbClr val="CC3300"/>
                </a:solidFill>
                <a:round/>
                <a:headEnd/>
                <a:tailEnd/>
              </a:ln>
            </p:spPr>
            <p:txBody>
              <a:bodyPr/>
              <a:lstStyle/>
              <a:p>
                <a:endParaRPr lang="en-US"/>
              </a:p>
            </p:txBody>
          </p:sp>
          <p:sp>
            <p:nvSpPr>
              <p:cNvPr id="29817" name="Line 135"/>
              <p:cNvSpPr>
                <a:spLocks noChangeShapeType="1"/>
              </p:cNvSpPr>
              <p:nvPr/>
            </p:nvSpPr>
            <p:spPr bwMode="auto">
              <a:xfrm>
                <a:off x="2384" y="3840"/>
                <a:ext cx="0" cy="48"/>
              </a:xfrm>
              <a:prstGeom prst="line">
                <a:avLst/>
              </a:prstGeom>
              <a:noFill/>
              <a:ln w="9525">
                <a:solidFill>
                  <a:schemeClr val="tx1"/>
                </a:solidFill>
                <a:round/>
                <a:headEnd/>
                <a:tailEnd/>
              </a:ln>
            </p:spPr>
            <p:txBody>
              <a:bodyPr/>
              <a:lstStyle/>
              <a:p>
                <a:endParaRPr lang="en-US"/>
              </a:p>
            </p:txBody>
          </p:sp>
          <p:sp>
            <p:nvSpPr>
              <p:cNvPr id="29818" name="Line 136"/>
              <p:cNvSpPr>
                <a:spLocks noChangeShapeType="1"/>
              </p:cNvSpPr>
              <p:nvPr/>
            </p:nvSpPr>
            <p:spPr bwMode="auto">
              <a:xfrm>
                <a:off x="4022" y="3840"/>
                <a:ext cx="0" cy="48"/>
              </a:xfrm>
              <a:prstGeom prst="line">
                <a:avLst/>
              </a:prstGeom>
              <a:noFill/>
              <a:ln w="9525">
                <a:solidFill>
                  <a:srgbClr val="FF0000"/>
                </a:solidFill>
                <a:round/>
                <a:headEnd/>
                <a:tailEnd/>
              </a:ln>
            </p:spPr>
            <p:txBody>
              <a:bodyPr/>
              <a:lstStyle/>
              <a:p>
                <a:endParaRPr lang="en-US"/>
              </a:p>
            </p:txBody>
          </p:sp>
          <p:sp>
            <p:nvSpPr>
              <p:cNvPr id="29819" name="Line 137"/>
              <p:cNvSpPr>
                <a:spLocks noChangeShapeType="1"/>
              </p:cNvSpPr>
              <p:nvPr/>
            </p:nvSpPr>
            <p:spPr bwMode="auto">
              <a:xfrm>
                <a:off x="4253" y="3840"/>
                <a:ext cx="0" cy="48"/>
              </a:xfrm>
              <a:prstGeom prst="line">
                <a:avLst/>
              </a:prstGeom>
              <a:noFill/>
              <a:ln w="9525">
                <a:solidFill>
                  <a:srgbClr val="0000FF"/>
                </a:solidFill>
                <a:round/>
                <a:headEnd/>
                <a:tailEnd/>
              </a:ln>
            </p:spPr>
            <p:txBody>
              <a:bodyPr/>
              <a:lstStyle/>
              <a:p>
                <a:endParaRPr lang="en-US"/>
              </a:p>
            </p:txBody>
          </p:sp>
          <p:sp>
            <p:nvSpPr>
              <p:cNvPr id="29820" name="Line 138"/>
              <p:cNvSpPr>
                <a:spLocks noChangeShapeType="1"/>
              </p:cNvSpPr>
              <p:nvPr/>
            </p:nvSpPr>
            <p:spPr bwMode="auto">
              <a:xfrm>
                <a:off x="4099" y="3840"/>
                <a:ext cx="0" cy="48"/>
              </a:xfrm>
              <a:prstGeom prst="line">
                <a:avLst/>
              </a:prstGeom>
              <a:noFill/>
              <a:ln w="9525">
                <a:solidFill>
                  <a:srgbClr val="FF99FF"/>
                </a:solidFill>
                <a:round/>
                <a:headEnd/>
                <a:tailEnd/>
              </a:ln>
            </p:spPr>
            <p:txBody>
              <a:bodyPr/>
              <a:lstStyle/>
              <a:p>
                <a:endParaRPr lang="en-US"/>
              </a:p>
            </p:txBody>
          </p:sp>
          <p:sp>
            <p:nvSpPr>
              <p:cNvPr id="29821" name="Line 139"/>
              <p:cNvSpPr>
                <a:spLocks noChangeShapeType="1"/>
              </p:cNvSpPr>
              <p:nvPr/>
            </p:nvSpPr>
            <p:spPr bwMode="auto">
              <a:xfrm>
                <a:off x="4048" y="3840"/>
                <a:ext cx="0" cy="48"/>
              </a:xfrm>
              <a:prstGeom prst="line">
                <a:avLst/>
              </a:prstGeom>
              <a:noFill/>
              <a:ln w="9525">
                <a:solidFill>
                  <a:schemeClr val="folHlink"/>
                </a:solidFill>
                <a:round/>
                <a:headEnd/>
                <a:tailEnd/>
              </a:ln>
            </p:spPr>
            <p:txBody>
              <a:bodyPr/>
              <a:lstStyle/>
              <a:p>
                <a:endParaRPr lang="en-US"/>
              </a:p>
            </p:txBody>
          </p:sp>
          <p:sp>
            <p:nvSpPr>
              <p:cNvPr id="29822" name="Line 140"/>
              <p:cNvSpPr>
                <a:spLocks noChangeShapeType="1"/>
              </p:cNvSpPr>
              <p:nvPr/>
            </p:nvSpPr>
            <p:spPr bwMode="auto">
              <a:xfrm>
                <a:off x="4125" y="3840"/>
                <a:ext cx="0" cy="48"/>
              </a:xfrm>
              <a:prstGeom prst="line">
                <a:avLst/>
              </a:prstGeom>
              <a:noFill/>
              <a:ln w="9525">
                <a:solidFill>
                  <a:schemeClr val="accent2"/>
                </a:solidFill>
                <a:round/>
                <a:headEnd/>
                <a:tailEnd/>
              </a:ln>
            </p:spPr>
            <p:txBody>
              <a:bodyPr/>
              <a:lstStyle/>
              <a:p>
                <a:endParaRPr lang="en-US"/>
              </a:p>
            </p:txBody>
          </p:sp>
          <p:sp>
            <p:nvSpPr>
              <p:cNvPr id="29823" name="Line 141"/>
              <p:cNvSpPr>
                <a:spLocks noChangeShapeType="1"/>
              </p:cNvSpPr>
              <p:nvPr/>
            </p:nvSpPr>
            <p:spPr bwMode="auto">
              <a:xfrm>
                <a:off x="4227" y="3840"/>
                <a:ext cx="0" cy="48"/>
              </a:xfrm>
              <a:prstGeom prst="line">
                <a:avLst/>
              </a:prstGeom>
              <a:noFill/>
              <a:ln w="9525">
                <a:solidFill>
                  <a:srgbClr val="FF99CC"/>
                </a:solidFill>
                <a:round/>
                <a:headEnd/>
                <a:tailEnd/>
              </a:ln>
            </p:spPr>
            <p:txBody>
              <a:bodyPr/>
              <a:lstStyle/>
              <a:p>
                <a:endParaRPr lang="en-US"/>
              </a:p>
            </p:txBody>
          </p:sp>
          <p:sp>
            <p:nvSpPr>
              <p:cNvPr id="29824" name="Line 142"/>
              <p:cNvSpPr>
                <a:spLocks noChangeShapeType="1"/>
              </p:cNvSpPr>
              <p:nvPr/>
            </p:nvSpPr>
            <p:spPr bwMode="auto">
              <a:xfrm>
                <a:off x="4329" y="3840"/>
                <a:ext cx="0" cy="48"/>
              </a:xfrm>
              <a:prstGeom prst="line">
                <a:avLst/>
              </a:prstGeom>
              <a:noFill/>
              <a:ln w="9525">
                <a:solidFill>
                  <a:srgbClr val="FFCC99"/>
                </a:solidFill>
                <a:round/>
                <a:headEnd/>
                <a:tailEnd/>
              </a:ln>
            </p:spPr>
            <p:txBody>
              <a:bodyPr/>
              <a:lstStyle/>
              <a:p>
                <a:endParaRPr lang="en-US"/>
              </a:p>
            </p:txBody>
          </p:sp>
          <p:sp>
            <p:nvSpPr>
              <p:cNvPr id="29825" name="Line 143"/>
              <p:cNvSpPr>
                <a:spLocks noChangeShapeType="1"/>
              </p:cNvSpPr>
              <p:nvPr/>
            </p:nvSpPr>
            <p:spPr bwMode="auto">
              <a:xfrm>
                <a:off x="4355" y="3840"/>
                <a:ext cx="0" cy="48"/>
              </a:xfrm>
              <a:prstGeom prst="line">
                <a:avLst/>
              </a:prstGeom>
              <a:noFill/>
              <a:ln w="9525">
                <a:solidFill>
                  <a:srgbClr val="99CCFF"/>
                </a:solidFill>
                <a:round/>
                <a:headEnd/>
                <a:tailEnd/>
              </a:ln>
            </p:spPr>
            <p:txBody>
              <a:bodyPr/>
              <a:lstStyle/>
              <a:p>
                <a:endParaRPr lang="en-US"/>
              </a:p>
            </p:txBody>
          </p:sp>
          <p:sp>
            <p:nvSpPr>
              <p:cNvPr id="29826" name="Line 144"/>
              <p:cNvSpPr>
                <a:spLocks noChangeShapeType="1"/>
              </p:cNvSpPr>
              <p:nvPr/>
            </p:nvSpPr>
            <p:spPr bwMode="auto">
              <a:xfrm>
                <a:off x="4201" y="3840"/>
                <a:ext cx="0" cy="48"/>
              </a:xfrm>
              <a:prstGeom prst="line">
                <a:avLst/>
              </a:prstGeom>
              <a:noFill/>
              <a:ln w="9525">
                <a:solidFill>
                  <a:srgbClr val="66FF66"/>
                </a:solidFill>
                <a:round/>
                <a:headEnd/>
                <a:tailEnd/>
              </a:ln>
            </p:spPr>
            <p:txBody>
              <a:bodyPr/>
              <a:lstStyle/>
              <a:p>
                <a:endParaRPr lang="en-US"/>
              </a:p>
            </p:txBody>
          </p:sp>
          <p:sp>
            <p:nvSpPr>
              <p:cNvPr id="29827" name="Line 145"/>
              <p:cNvSpPr>
                <a:spLocks noChangeShapeType="1"/>
              </p:cNvSpPr>
              <p:nvPr/>
            </p:nvSpPr>
            <p:spPr bwMode="auto">
              <a:xfrm>
                <a:off x="4150" y="3840"/>
                <a:ext cx="0" cy="48"/>
              </a:xfrm>
              <a:prstGeom prst="line">
                <a:avLst/>
              </a:prstGeom>
              <a:noFill/>
              <a:ln w="9525">
                <a:solidFill>
                  <a:srgbClr val="CC0099"/>
                </a:solidFill>
                <a:round/>
                <a:headEnd/>
                <a:tailEnd/>
              </a:ln>
            </p:spPr>
            <p:txBody>
              <a:bodyPr/>
              <a:lstStyle/>
              <a:p>
                <a:endParaRPr lang="en-US"/>
              </a:p>
            </p:txBody>
          </p:sp>
          <p:sp>
            <p:nvSpPr>
              <p:cNvPr id="29828" name="Line 146"/>
              <p:cNvSpPr>
                <a:spLocks noChangeShapeType="1"/>
              </p:cNvSpPr>
              <p:nvPr/>
            </p:nvSpPr>
            <p:spPr bwMode="auto">
              <a:xfrm>
                <a:off x="3997" y="3840"/>
                <a:ext cx="0" cy="48"/>
              </a:xfrm>
              <a:prstGeom prst="line">
                <a:avLst/>
              </a:prstGeom>
              <a:noFill/>
              <a:ln w="9525">
                <a:solidFill>
                  <a:srgbClr val="CC9900"/>
                </a:solidFill>
                <a:round/>
                <a:headEnd/>
                <a:tailEnd/>
              </a:ln>
            </p:spPr>
            <p:txBody>
              <a:bodyPr/>
              <a:lstStyle/>
              <a:p>
                <a:endParaRPr lang="en-US"/>
              </a:p>
            </p:txBody>
          </p:sp>
          <p:sp>
            <p:nvSpPr>
              <p:cNvPr id="29829" name="Line 147"/>
              <p:cNvSpPr>
                <a:spLocks noChangeShapeType="1"/>
              </p:cNvSpPr>
              <p:nvPr/>
            </p:nvSpPr>
            <p:spPr bwMode="auto">
              <a:xfrm>
                <a:off x="4073" y="3840"/>
                <a:ext cx="0" cy="48"/>
              </a:xfrm>
              <a:prstGeom prst="line">
                <a:avLst/>
              </a:prstGeom>
              <a:noFill/>
              <a:ln w="9525">
                <a:solidFill>
                  <a:schemeClr val="hlink"/>
                </a:solidFill>
                <a:round/>
                <a:headEnd/>
                <a:tailEnd/>
              </a:ln>
            </p:spPr>
            <p:txBody>
              <a:bodyPr/>
              <a:lstStyle/>
              <a:p>
                <a:endParaRPr lang="en-US"/>
              </a:p>
            </p:txBody>
          </p:sp>
          <p:sp>
            <p:nvSpPr>
              <p:cNvPr id="29830" name="Line 148"/>
              <p:cNvSpPr>
                <a:spLocks noChangeShapeType="1"/>
              </p:cNvSpPr>
              <p:nvPr/>
            </p:nvSpPr>
            <p:spPr bwMode="auto">
              <a:xfrm>
                <a:off x="4176" y="3840"/>
                <a:ext cx="0" cy="48"/>
              </a:xfrm>
              <a:prstGeom prst="line">
                <a:avLst/>
              </a:prstGeom>
              <a:noFill/>
              <a:ln w="9525">
                <a:solidFill>
                  <a:schemeClr val="bg2"/>
                </a:solidFill>
                <a:round/>
                <a:headEnd/>
                <a:tailEnd/>
              </a:ln>
            </p:spPr>
            <p:txBody>
              <a:bodyPr/>
              <a:lstStyle/>
              <a:p>
                <a:endParaRPr lang="en-US"/>
              </a:p>
            </p:txBody>
          </p:sp>
          <p:sp>
            <p:nvSpPr>
              <p:cNvPr id="29831" name="Line 149"/>
              <p:cNvSpPr>
                <a:spLocks noChangeShapeType="1"/>
              </p:cNvSpPr>
              <p:nvPr/>
            </p:nvSpPr>
            <p:spPr bwMode="auto">
              <a:xfrm>
                <a:off x="4278" y="3840"/>
                <a:ext cx="0" cy="48"/>
              </a:xfrm>
              <a:prstGeom prst="line">
                <a:avLst/>
              </a:prstGeom>
              <a:noFill/>
              <a:ln w="9525">
                <a:solidFill>
                  <a:srgbClr val="00CCFF"/>
                </a:solidFill>
                <a:round/>
                <a:headEnd/>
                <a:tailEnd/>
              </a:ln>
            </p:spPr>
            <p:txBody>
              <a:bodyPr/>
              <a:lstStyle/>
              <a:p>
                <a:endParaRPr lang="en-US"/>
              </a:p>
            </p:txBody>
          </p:sp>
          <p:sp>
            <p:nvSpPr>
              <p:cNvPr id="29832" name="Line 150"/>
              <p:cNvSpPr>
                <a:spLocks noChangeShapeType="1"/>
              </p:cNvSpPr>
              <p:nvPr/>
            </p:nvSpPr>
            <p:spPr bwMode="auto">
              <a:xfrm>
                <a:off x="4381" y="3840"/>
                <a:ext cx="0" cy="48"/>
              </a:xfrm>
              <a:prstGeom prst="line">
                <a:avLst/>
              </a:prstGeom>
              <a:noFill/>
              <a:ln w="9525">
                <a:solidFill>
                  <a:srgbClr val="CC3300"/>
                </a:solidFill>
                <a:round/>
                <a:headEnd/>
                <a:tailEnd/>
              </a:ln>
            </p:spPr>
            <p:txBody>
              <a:bodyPr/>
              <a:lstStyle/>
              <a:p>
                <a:endParaRPr lang="en-US"/>
              </a:p>
            </p:txBody>
          </p:sp>
          <p:sp>
            <p:nvSpPr>
              <p:cNvPr id="29833" name="Line 151"/>
              <p:cNvSpPr>
                <a:spLocks noChangeShapeType="1"/>
              </p:cNvSpPr>
              <p:nvPr/>
            </p:nvSpPr>
            <p:spPr bwMode="auto">
              <a:xfrm>
                <a:off x="4304" y="3840"/>
                <a:ext cx="0" cy="48"/>
              </a:xfrm>
              <a:prstGeom prst="line">
                <a:avLst/>
              </a:prstGeom>
              <a:noFill/>
              <a:ln w="9525">
                <a:solidFill>
                  <a:schemeClr val="tx1"/>
                </a:solidFill>
                <a:round/>
                <a:headEnd/>
                <a:tailEnd/>
              </a:ln>
            </p:spPr>
            <p:txBody>
              <a:bodyPr/>
              <a:lstStyle/>
              <a:p>
                <a:endParaRPr lang="en-US"/>
              </a:p>
            </p:txBody>
          </p:sp>
          <p:sp>
            <p:nvSpPr>
              <p:cNvPr id="29834" name="Line 152"/>
              <p:cNvSpPr>
                <a:spLocks noChangeShapeType="1"/>
              </p:cNvSpPr>
              <p:nvPr/>
            </p:nvSpPr>
            <p:spPr bwMode="auto">
              <a:xfrm>
                <a:off x="3638" y="3840"/>
                <a:ext cx="0" cy="48"/>
              </a:xfrm>
              <a:prstGeom prst="line">
                <a:avLst/>
              </a:prstGeom>
              <a:noFill/>
              <a:ln w="9525">
                <a:solidFill>
                  <a:srgbClr val="FF0000"/>
                </a:solidFill>
                <a:round/>
                <a:headEnd/>
                <a:tailEnd/>
              </a:ln>
            </p:spPr>
            <p:txBody>
              <a:bodyPr/>
              <a:lstStyle/>
              <a:p>
                <a:endParaRPr lang="en-US"/>
              </a:p>
            </p:txBody>
          </p:sp>
          <p:sp>
            <p:nvSpPr>
              <p:cNvPr id="29835" name="Line 153"/>
              <p:cNvSpPr>
                <a:spLocks noChangeShapeType="1"/>
              </p:cNvSpPr>
              <p:nvPr/>
            </p:nvSpPr>
            <p:spPr bwMode="auto">
              <a:xfrm>
                <a:off x="3869" y="3840"/>
                <a:ext cx="0" cy="48"/>
              </a:xfrm>
              <a:prstGeom prst="line">
                <a:avLst/>
              </a:prstGeom>
              <a:noFill/>
              <a:ln w="9525">
                <a:solidFill>
                  <a:srgbClr val="0000FF"/>
                </a:solidFill>
                <a:round/>
                <a:headEnd/>
                <a:tailEnd/>
              </a:ln>
            </p:spPr>
            <p:txBody>
              <a:bodyPr/>
              <a:lstStyle/>
              <a:p>
                <a:endParaRPr lang="en-US"/>
              </a:p>
            </p:txBody>
          </p:sp>
          <p:sp>
            <p:nvSpPr>
              <p:cNvPr id="29836" name="Line 154"/>
              <p:cNvSpPr>
                <a:spLocks noChangeShapeType="1"/>
              </p:cNvSpPr>
              <p:nvPr/>
            </p:nvSpPr>
            <p:spPr bwMode="auto">
              <a:xfrm>
                <a:off x="3715" y="3840"/>
                <a:ext cx="0" cy="48"/>
              </a:xfrm>
              <a:prstGeom prst="line">
                <a:avLst/>
              </a:prstGeom>
              <a:noFill/>
              <a:ln w="9525">
                <a:solidFill>
                  <a:srgbClr val="FF99FF"/>
                </a:solidFill>
                <a:round/>
                <a:headEnd/>
                <a:tailEnd/>
              </a:ln>
            </p:spPr>
            <p:txBody>
              <a:bodyPr/>
              <a:lstStyle/>
              <a:p>
                <a:endParaRPr lang="en-US"/>
              </a:p>
            </p:txBody>
          </p:sp>
          <p:sp>
            <p:nvSpPr>
              <p:cNvPr id="29837" name="Line 155"/>
              <p:cNvSpPr>
                <a:spLocks noChangeShapeType="1"/>
              </p:cNvSpPr>
              <p:nvPr/>
            </p:nvSpPr>
            <p:spPr bwMode="auto">
              <a:xfrm>
                <a:off x="3664" y="3840"/>
                <a:ext cx="0" cy="48"/>
              </a:xfrm>
              <a:prstGeom prst="line">
                <a:avLst/>
              </a:prstGeom>
              <a:noFill/>
              <a:ln w="9525">
                <a:solidFill>
                  <a:schemeClr val="folHlink"/>
                </a:solidFill>
                <a:round/>
                <a:headEnd/>
                <a:tailEnd/>
              </a:ln>
            </p:spPr>
            <p:txBody>
              <a:bodyPr/>
              <a:lstStyle/>
              <a:p>
                <a:endParaRPr lang="en-US"/>
              </a:p>
            </p:txBody>
          </p:sp>
          <p:sp>
            <p:nvSpPr>
              <p:cNvPr id="29838" name="Line 156"/>
              <p:cNvSpPr>
                <a:spLocks noChangeShapeType="1"/>
              </p:cNvSpPr>
              <p:nvPr/>
            </p:nvSpPr>
            <p:spPr bwMode="auto">
              <a:xfrm>
                <a:off x="3741" y="3840"/>
                <a:ext cx="0" cy="48"/>
              </a:xfrm>
              <a:prstGeom prst="line">
                <a:avLst/>
              </a:prstGeom>
              <a:noFill/>
              <a:ln w="9525">
                <a:solidFill>
                  <a:schemeClr val="accent2"/>
                </a:solidFill>
                <a:round/>
                <a:headEnd/>
                <a:tailEnd/>
              </a:ln>
            </p:spPr>
            <p:txBody>
              <a:bodyPr/>
              <a:lstStyle/>
              <a:p>
                <a:endParaRPr lang="en-US"/>
              </a:p>
            </p:txBody>
          </p:sp>
          <p:sp>
            <p:nvSpPr>
              <p:cNvPr id="29839" name="Line 157"/>
              <p:cNvSpPr>
                <a:spLocks noChangeShapeType="1"/>
              </p:cNvSpPr>
              <p:nvPr/>
            </p:nvSpPr>
            <p:spPr bwMode="auto">
              <a:xfrm>
                <a:off x="3843" y="3840"/>
                <a:ext cx="0" cy="48"/>
              </a:xfrm>
              <a:prstGeom prst="line">
                <a:avLst/>
              </a:prstGeom>
              <a:noFill/>
              <a:ln w="9525">
                <a:solidFill>
                  <a:srgbClr val="FF99CC"/>
                </a:solidFill>
                <a:round/>
                <a:headEnd/>
                <a:tailEnd/>
              </a:ln>
            </p:spPr>
            <p:txBody>
              <a:bodyPr/>
              <a:lstStyle/>
              <a:p>
                <a:endParaRPr lang="en-US"/>
              </a:p>
            </p:txBody>
          </p:sp>
          <p:sp>
            <p:nvSpPr>
              <p:cNvPr id="29840" name="Line 158"/>
              <p:cNvSpPr>
                <a:spLocks noChangeShapeType="1"/>
              </p:cNvSpPr>
              <p:nvPr/>
            </p:nvSpPr>
            <p:spPr bwMode="auto">
              <a:xfrm>
                <a:off x="3945" y="3840"/>
                <a:ext cx="0" cy="48"/>
              </a:xfrm>
              <a:prstGeom prst="line">
                <a:avLst/>
              </a:prstGeom>
              <a:noFill/>
              <a:ln w="9525">
                <a:solidFill>
                  <a:srgbClr val="FFCC99"/>
                </a:solidFill>
                <a:round/>
                <a:headEnd/>
                <a:tailEnd/>
              </a:ln>
            </p:spPr>
            <p:txBody>
              <a:bodyPr/>
              <a:lstStyle/>
              <a:p>
                <a:endParaRPr lang="en-US"/>
              </a:p>
            </p:txBody>
          </p:sp>
          <p:sp>
            <p:nvSpPr>
              <p:cNvPr id="29841" name="Line 159"/>
              <p:cNvSpPr>
                <a:spLocks noChangeShapeType="1"/>
              </p:cNvSpPr>
              <p:nvPr/>
            </p:nvSpPr>
            <p:spPr bwMode="auto">
              <a:xfrm>
                <a:off x="3971" y="3840"/>
                <a:ext cx="0" cy="48"/>
              </a:xfrm>
              <a:prstGeom prst="line">
                <a:avLst/>
              </a:prstGeom>
              <a:noFill/>
              <a:ln w="9525">
                <a:solidFill>
                  <a:srgbClr val="99CCFF"/>
                </a:solidFill>
                <a:round/>
                <a:headEnd/>
                <a:tailEnd/>
              </a:ln>
            </p:spPr>
            <p:txBody>
              <a:bodyPr/>
              <a:lstStyle/>
              <a:p>
                <a:endParaRPr lang="en-US"/>
              </a:p>
            </p:txBody>
          </p:sp>
          <p:sp>
            <p:nvSpPr>
              <p:cNvPr id="29842" name="Line 160"/>
              <p:cNvSpPr>
                <a:spLocks noChangeShapeType="1"/>
              </p:cNvSpPr>
              <p:nvPr/>
            </p:nvSpPr>
            <p:spPr bwMode="auto">
              <a:xfrm>
                <a:off x="3817" y="3840"/>
                <a:ext cx="0" cy="48"/>
              </a:xfrm>
              <a:prstGeom prst="line">
                <a:avLst/>
              </a:prstGeom>
              <a:noFill/>
              <a:ln w="9525">
                <a:solidFill>
                  <a:srgbClr val="66FF66"/>
                </a:solidFill>
                <a:round/>
                <a:headEnd/>
                <a:tailEnd/>
              </a:ln>
            </p:spPr>
            <p:txBody>
              <a:bodyPr/>
              <a:lstStyle/>
              <a:p>
                <a:endParaRPr lang="en-US"/>
              </a:p>
            </p:txBody>
          </p:sp>
          <p:sp>
            <p:nvSpPr>
              <p:cNvPr id="29843" name="Line 161"/>
              <p:cNvSpPr>
                <a:spLocks noChangeShapeType="1"/>
              </p:cNvSpPr>
              <p:nvPr/>
            </p:nvSpPr>
            <p:spPr bwMode="auto">
              <a:xfrm>
                <a:off x="3766" y="3840"/>
                <a:ext cx="0" cy="48"/>
              </a:xfrm>
              <a:prstGeom prst="line">
                <a:avLst/>
              </a:prstGeom>
              <a:noFill/>
              <a:ln w="9525">
                <a:solidFill>
                  <a:srgbClr val="CC0099"/>
                </a:solidFill>
                <a:round/>
                <a:headEnd/>
                <a:tailEnd/>
              </a:ln>
            </p:spPr>
            <p:txBody>
              <a:bodyPr/>
              <a:lstStyle/>
              <a:p>
                <a:endParaRPr lang="en-US"/>
              </a:p>
            </p:txBody>
          </p:sp>
          <p:sp>
            <p:nvSpPr>
              <p:cNvPr id="29844" name="Line 162"/>
              <p:cNvSpPr>
                <a:spLocks noChangeShapeType="1"/>
              </p:cNvSpPr>
              <p:nvPr/>
            </p:nvSpPr>
            <p:spPr bwMode="auto">
              <a:xfrm>
                <a:off x="3613" y="3840"/>
                <a:ext cx="0" cy="48"/>
              </a:xfrm>
              <a:prstGeom prst="line">
                <a:avLst/>
              </a:prstGeom>
              <a:noFill/>
              <a:ln w="9525">
                <a:solidFill>
                  <a:srgbClr val="CC9900"/>
                </a:solidFill>
                <a:round/>
                <a:headEnd/>
                <a:tailEnd/>
              </a:ln>
            </p:spPr>
            <p:txBody>
              <a:bodyPr/>
              <a:lstStyle/>
              <a:p>
                <a:endParaRPr lang="en-US"/>
              </a:p>
            </p:txBody>
          </p:sp>
          <p:sp>
            <p:nvSpPr>
              <p:cNvPr id="29845" name="Line 163"/>
              <p:cNvSpPr>
                <a:spLocks noChangeShapeType="1"/>
              </p:cNvSpPr>
              <p:nvPr/>
            </p:nvSpPr>
            <p:spPr bwMode="auto">
              <a:xfrm>
                <a:off x="3689" y="3840"/>
                <a:ext cx="0" cy="48"/>
              </a:xfrm>
              <a:prstGeom prst="line">
                <a:avLst/>
              </a:prstGeom>
              <a:noFill/>
              <a:ln w="9525">
                <a:solidFill>
                  <a:schemeClr val="hlink"/>
                </a:solidFill>
                <a:round/>
                <a:headEnd/>
                <a:tailEnd/>
              </a:ln>
            </p:spPr>
            <p:txBody>
              <a:bodyPr/>
              <a:lstStyle/>
              <a:p>
                <a:endParaRPr lang="en-US"/>
              </a:p>
            </p:txBody>
          </p:sp>
          <p:sp>
            <p:nvSpPr>
              <p:cNvPr id="29846" name="Line 164"/>
              <p:cNvSpPr>
                <a:spLocks noChangeShapeType="1"/>
              </p:cNvSpPr>
              <p:nvPr/>
            </p:nvSpPr>
            <p:spPr bwMode="auto">
              <a:xfrm>
                <a:off x="3792" y="3840"/>
                <a:ext cx="0" cy="48"/>
              </a:xfrm>
              <a:prstGeom prst="line">
                <a:avLst/>
              </a:prstGeom>
              <a:noFill/>
              <a:ln w="9525">
                <a:solidFill>
                  <a:schemeClr val="bg2"/>
                </a:solidFill>
                <a:round/>
                <a:headEnd/>
                <a:tailEnd/>
              </a:ln>
            </p:spPr>
            <p:txBody>
              <a:bodyPr/>
              <a:lstStyle/>
              <a:p>
                <a:endParaRPr lang="en-US"/>
              </a:p>
            </p:txBody>
          </p:sp>
          <p:sp>
            <p:nvSpPr>
              <p:cNvPr id="29847" name="Line 165"/>
              <p:cNvSpPr>
                <a:spLocks noChangeShapeType="1"/>
              </p:cNvSpPr>
              <p:nvPr/>
            </p:nvSpPr>
            <p:spPr bwMode="auto">
              <a:xfrm>
                <a:off x="3894" y="3840"/>
                <a:ext cx="0" cy="48"/>
              </a:xfrm>
              <a:prstGeom prst="line">
                <a:avLst/>
              </a:prstGeom>
              <a:noFill/>
              <a:ln w="9525">
                <a:solidFill>
                  <a:srgbClr val="00CCFF"/>
                </a:solidFill>
                <a:round/>
                <a:headEnd/>
                <a:tailEnd/>
              </a:ln>
            </p:spPr>
            <p:txBody>
              <a:bodyPr/>
              <a:lstStyle/>
              <a:p>
                <a:endParaRPr lang="en-US"/>
              </a:p>
            </p:txBody>
          </p:sp>
          <p:sp>
            <p:nvSpPr>
              <p:cNvPr id="29848" name="Line 166"/>
              <p:cNvSpPr>
                <a:spLocks noChangeShapeType="1"/>
              </p:cNvSpPr>
              <p:nvPr/>
            </p:nvSpPr>
            <p:spPr bwMode="auto">
              <a:xfrm>
                <a:off x="3997" y="3840"/>
                <a:ext cx="0" cy="48"/>
              </a:xfrm>
              <a:prstGeom prst="line">
                <a:avLst/>
              </a:prstGeom>
              <a:noFill/>
              <a:ln w="9525">
                <a:solidFill>
                  <a:srgbClr val="CC3300"/>
                </a:solidFill>
                <a:round/>
                <a:headEnd/>
                <a:tailEnd/>
              </a:ln>
            </p:spPr>
            <p:txBody>
              <a:bodyPr/>
              <a:lstStyle/>
              <a:p>
                <a:endParaRPr lang="en-US"/>
              </a:p>
            </p:txBody>
          </p:sp>
          <p:sp>
            <p:nvSpPr>
              <p:cNvPr id="29849" name="Line 167"/>
              <p:cNvSpPr>
                <a:spLocks noChangeShapeType="1"/>
              </p:cNvSpPr>
              <p:nvPr/>
            </p:nvSpPr>
            <p:spPr bwMode="auto">
              <a:xfrm>
                <a:off x="3920" y="3840"/>
                <a:ext cx="0" cy="48"/>
              </a:xfrm>
              <a:prstGeom prst="line">
                <a:avLst/>
              </a:prstGeom>
              <a:noFill/>
              <a:ln w="9525">
                <a:solidFill>
                  <a:schemeClr val="tx1"/>
                </a:solidFill>
                <a:round/>
                <a:headEnd/>
                <a:tailEnd/>
              </a:ln>
            </p:spPr>
            <p:txBody>
              <a:bodyPr/>
              <a:lstStyle/>
              <a:p>
                <a:endParaRPr lang="en-US"/>
              </a:p>
            </p:txBody>
          </p:sp>
          <p:sp>
            <p:nvSpPr>
              <p:cNvPr id="29850" name="Line 168"/>
              <p:cNvSpPr>
                <a:spLocks noChangeShapeType="1"/>
              </p:cNvSpPr>
              <p:nvPr/>
            </p:nvSpPr>
            <p:spPr bwMode="auto">
              <a:xfrm>
                <a:off x="3254" y="3840"/>
                <a:ext cx="0" cy="48"/>
              </a:xfrm>
              <a:prstGeom prst="line">
                <a:avLst/>
              </a:prstGeom>
              <a:noFill/>
              <a:ln w="9525">
                <a:solidFill>
                  <a:srgbClr val="FF0000"/>
                </a:solidFill>
                <a:round/>
                <a:headEnd/>
                <a:tailEnd/>
              </a:ln>
            </p:spPr>
            <p:txBody>
              <a:bodyPr/>
              <a:lstStyle/>
              <a:p>
                <a:endParaRPr lang="en-US"/>
              </a:p>
            </p:txBody>
          </p:sp>
          <p:sp>
            <p:nvSpPr>
              <p:cNvPr id="29851" name="Line 169"/>
              <p:cNvSpPr>
                <a:spLocks noChangeShapeType="1"/>
              </p:cNvSpPr>
              <p:nvPr/>
            </p:nvSpPr>
            <p:spPr bwMode="auto">
              <a:xfrm>
                <a:off x="3485" y="3840"/>
                <a:ext cx="0" cy="48"/>
              </a:xfrm>
              <a:prstGeom prst="line">
                <a:avLst/>
              </a:prstGeom>
              <a:noFill/>
              <a:ln w="9525">
                <a:solidFill>
                  <a:srgbClr val="0000FF"/>
                </a:solidFill>
                <a:round/>
                <a:headEnd/>
                <a:tailEnd/>
              </a:ln>
            </p:spPr>
            <p:txBody>
              <a:bodyPr/>
              <a:lstStyle/>
              <a:p>
                <a:endParaRPr lang="en-US"/>
              </a:p>
            </p:txBody>
          </p:sp>
          <p:sp>
            <p:nvSpPr>
              <p:cNvPr id="29852" name="Line 170"/>
              <p:cNvSpPr>
                <a:spLocks noChangeShapeType="1"/>
              </p:cNvSpPr>
              <p:nvPr/>
            </p:nvSpPr>
            <p:spPr bwMode="auto">
              <a:xfrm>
                <a:off x="3331" y="3840"/>
                <a:ext cx="0" cy="48"/>
              </a:xfrm>
              <a:prstGeom prst="line">
                <a:avLst/>
              </a:prstGeom>
              <a:noFill/>
              <a:ln w="9525">
                <a:solidFill>
                  <a:srgbClr val="FF99FF"/>
                </a:solidFill>
                <a:round/>
                <a:headEnd/>
                <a:tailEnd/>
              </a:ln>
            </p:spPr>
            <p:txBody>
              <a:bodyPr/>
              <a:lstStyle/>
              <a:p>
                <a:endParaRPr lang="en-US"/>
              </a:p>
            </p:txBody>
          </p:sp>
          <p:sp>
            <p:nvSpPr>
              <p:cNvPr id="29853" name="Line 171"/>
              <p:cNvSpPr>
                <a:spLocks noChangeShapeType="1"/>
              </p:cNvSpPr>
              <p:nvPr/>
            </p:nvSpPr>
            <p:spPr bwMode="auto">
              <a:xfrm>
                <a:off x="3280" y="3840"/>
                <a:ext cx="0" cy="48"/>
              </a:xfrm>
              <a:prstGeom prst="line">
                <a:avLst/>
              </a:prstGeom>
              <a:noFill/>
              <a:ln w="9525">
                <a:solidFill>
                  <a:schemeClr val="folHlink"/>
                </a:solidFill>
                <a:round/>
                <a:headEnd/>
                <a:tailEnd/>
              </a:ln>
            </p:spPr>
            <p:txBody>
              <a:bodyPr/>
              <a:lstStyle/>
              <a:p>
                <a:endParaRPr lang="en-US"/>
              </a:p>
            </p:txBody>
          </p:sp>
          <p:sp>
            <p:nvSpPr>
              <p:cNvPr id="29854" name="Line 172"/>
              <p:cNvSpPr>
                <a:spLocks noChangeShapeType="1"/>
              </p:cNvSpPr>
              <p:nvPr/>
            </p:nvSpPr>
            <p:spPr bwMode="auto">
              <a:xfrm>
                <a:off x="3357" y="3840"/>
                <a:ext cx="0" cy="48"/>
              </a:xfrm>
              <a:prstGeom prst="line">
                <a:avLst/>
              </a:prstGeom>
              <a:noFill/>
              <a:ln w="9525">
                <a:solidFill>
                  <a:schemeClr val="accent2"/>
                </a:solidFill>
                <a:round/>
                <a:headEnd/>
                <a:tailEnd/>
              </a:ln>
            </p:spPr>
            <p:txBody>
              <a:bodyPr/>
              <a:lstStyle/>
              <a:p>
                <a:endParaRPr lang="en-US"/>
              </a:p>
            </p:txBody>
          </p:sp>
          <p:sp>
            <p:nvSpPr>
              <p:cNvPr id="29855" name="Line 173"/>
              <p:cNvSpPr>
                <a:spLocks noChangeShapeType="1"/>
              </p:cNvSpPr>
              <p:nvPr/>
            </p:nvSpPr>
            <p:spPr bwMode="auto">
              <a:xfrm>
                <a:off x="3459" y="3840"/>
                <a:ext cx="0" cy="48"/>
              </a:xfrm>
              <a:prstGeom prst="line">
                <a:avLst/>
              </a:prstGeom>
              <a:noFill/>
              <a:ln w="9525">
                <a:solidFill>
                  <a:srgbClr val="FF99CC"/>
                </a:solidFill>
                <a:round/>
                <a:headEnd/>
                <a:tailEnd/>
              </a:ln>
            </p:spPr>
            <p:txBody>
              <a:bodyPr/>
              <a:lstStyle/>
              <a:p>
                <a:endParaRPr lang="en-US"/>
              </a:p>
            </p:txBody>
          </p:sp>
          <p:sp>
            <p:nvSpPr>
              <p:cNvPr id="29856" name="Line 174"/>
              <p:cNvSpPr>
                <a:spLocks noChangeShapeType="1"/>
              </p:cNvSpPr>
              <p:nvPr/>
            </p:nvSpPr>
            <p:spPr bwMode="auto">
              <a:xfrm>
                <a:off x="3561" y="3840"/>
                <a:ext cx="0" cy="48"/>
              </a:xfrm>
              <a:prstGeom prst="line">
                <a:avLst/>
              </a:prstGeom>
              <a:noFill/>
              <a:ln w="9525">
                <a:solidFill>
                  <a:srgbClr val="FFCC99"/>
                </a:solidFill>
                <a:round/>
                <a:headEnd/>
                <a:tailEnd/>
              </a:ln>
            </p:spPr>
            <p:txBody>
              <a:bodyPr/>
              <a:lstStyle/>
              <a:p>
                <a:endParaRPr lang="en-US"/>
              </a:p>
            </p:txBody>
          </p:sp>
          <p:sp>
            <p:nvSpPr>
              <p:cNvPr id="29857" name="Line 175"/>
              <p:cNvSpPr>
                <a:spLocks noChangeShapeType="1"/>
              </p:cNvSpPr>
              <p:nvPr/>
            </p:nvSpPr>
            <p:spPr bwMode="auto">
              <a:xfrm>
                <a:off x="3587" y="3840"/>
                <a:ext cx="0" cy="48"/>
              </a:xfrm>
              <a:prstGeom prst="line">
                <a:avLst/>
              </a:prstGeom>
              <a:noFill/>
              <a:ln w="9525">
                <a:solidFill>
                  <a:srgbClr val="99CCFF"/>
                </a:solidFill>
                <a:round/>
                <a:headEnd/>
                <a:tailEnd/>
              </a:ln>
            </p:spPr>
            <p:txBody>
              <a:bodyPr/>
              <a:lstStyle/>
              <a:p>
                <a:endParaRPr lang="en-US"/>
              </a:p>
            </p:txBody>
          </p:sp>
          <p:sp>
            <p:nvSpPr>
              <p:cNvPr id="29858" name="Line 176"/>
              <p:cNvSpPr>
                <a:spLocks noChangeShapeType="1"/>
              </p:cNvSpPr>
              <p:nvPr/>
            </p:nvSpPr>
            <p:spPr bwMode="auto">
              <a:xfrm>
                <a:off x="3433" y="3840"/>
                <a:ext cx="0" cy="48"/>
              </a:xfrm>
              <a:prstGeom prst="line">
                <a:avLst/>
              </a:prstGeom>
              <a:noFill/>
              <a:ln w="9525">
                <a:solidFill>
                  <a:srgbClr val="66FF66"/>
                </a:solidFill>
                <a:round/>
                <a:headEnd/>
                <a:tailEnd/>
              </a:ln>
            </p:spPr>
            <p:txBody>
              <a:bodyPr/>
              <a:lstStyle/>
              <a:p>
                <a:endParaRPr lang="en-US"/>
              </a:p>
            </p:txBody>
          </p:sp>
          <p:sp>
            <p:nvSpPr>
              <p:cNvPr id="29859" name="Line 177"/>
              <p:cNvSpPr>
                <a:spLocks noChangeShapeType="1"/>
              </p:cNvSpPr>
              <p:nvPr/>
            </p:nvSpPr>
            <p:spPr bwMode="auto">
              <a:xfrm>
                <a:off x="3382" y="3840"/>
                <a:ext cx="0" cy="48"/>
              </a:xfrm>
              <a:prstGeom prst="line">
                <a:avLst/>
              </a:prstGeom>
              <a:noFill/>
              <a:ln w="9525">
                <a:solidFill>
                  <a:srgbClr val="CC0099"/>
                </a:solidFill>
                <a:round/>
                <a:headEnd/>
                <a:tailEnd/>
              </a:ln>
            </p:spPr>
            <p:txBody>
              <a:bodyPr/>
              <a:lstStyle/>
              <a:p>
                <a:endParaRPr lang="en-US"/>
              </a:p>
            </p:txBody>
          </p:sp>
          <p:sp>
            <p:nvSpPr>
              <p:cNvPr id="29860" name="Line 178"/>
              <p:cNvSpPr>
                <a:spLocks noChangeShapeType="1"/>
              </p:cNvSpPr>
              <p:nvPr/>
            </p:nvSpPr>
            <p:spPr bwMode="auto">
              <a:xfrm>
                <a:off x="3229" y="3840"/>
                <a:ext cx="0" cy="48"/>
              </a:xfrm>
              <a:prstGeom prst="line">
                <a:avLst/>
              </a:prstGeom>
              <a:noFill/>
              <a:ln w="9525">
                <a:solidFill>
                  <a:srgbClr val="CC9900"/>
                </a:solidFill>
                <a:round/>
                <a:headEnd/>
                <a:tailEnd/>
              </a:ln>
            </p:spPr>
            <p:txBody>
              <a:bodyPr/>
              <a:lstStyle/>
              <a:p>
                <a:endParaRPr lang="en-US"/>
              </a:p>
            </p:txBody>
          </p:sp>
          <p:sp>
            <p:nvSpPr>
              <p:cNvPr id="29861" name="Line 179"/>
              <p:cNvSpPr>
                <a:spLocks noChangeShapeType="1"/>
              </p:cNvSpPr>
              <p:nvPr/>
            </p:nvSpPr>
            <p:spPr bwMode="auto">
              <a:xfrm>
                <a:off x="3305" y="3840"/>
                <a:ext cx="0" cy="48"/>
              </a:xfrm>
              <a:prstGeom prst="line">
                <a:avLst/>
              </a:prstGeom>
              <a:noFill/>
              <a:ln w="9525">
                <a:solidFill>
                  <a:schemeClr val="hlink"/>
                </a:solidFill>
                <a:round/>
                <a:headEnd/>
                <a:tailEnd/>
              </a:ln>
            </p:spPr>
            <p:txBody>
              <a:bodyPr/>
              <a:lstStyle/>
              <a:p>
                <a:endParaRPr lang="en-US"/>
              </a:p>
            </p:txBody>
          </p:sp>
          <p:sp>
            <p:nvSpPr>
              <p:cNvPr id="29862" name="Line 180"/>
              <p:cNvSpPr>
                <a:spLocks noChangeShapeType="1"/>
              </p:cNvSpPr>
              <p:nvPr/>
            </p:nvSpPr>
            <p:spPr bwMode="auto">
              <a:xfrm>
                <a:off x="3408" y="3840"/>
                <a:ext cx="0" cy="48"/>
              </a:xfrm>
              <a:prstGeom prst="line">
                <a:avLst/>
              </a:prstGeom>
              <a:noFill/>
              <a:ln w="9525">
                <a:solidFill>
                  <a:schemeClr val="bg2"/>
                </a:solidFill>
                <a:round/>
                <a:headEnd/>
                <a:tailEnd/>
              </a:ln>
            </p:spPr>
            <p:txBody>
              <a:bodyPr/>
              <a:lstStyle/>
              <a:p>
                <a:endParaRPr lang="en-US"/>
              </a:p>
            </p:txBody>
          </p:sp>
          <p:sp>
            <p:nvSpPr>
              <p:cNvPr id="29863" name="Line 181"/>
              <p:cNvSpPr>
                <a:spLocks noChangeShapeType="1"/>
              </p:cNvSpPr>
              <p:nvPr/>
            </p:nvSpPr>
            <p:spPr bwMode="auto">
              <a:xfrm>
                <a:off x="3510" y="3840"/>
                <a:ext cx="0" cy="48"/>
              </a:xfrm>
              <a:prstGeom prst="line">
                <a:avLst/>
              </a:prstGeom>
              <a:noFill/>
              <a:ln w="9525">
                <a:solidFill>
                  <a:srgbClr val="00CCFF"/>
                </a:solidFill>
                <a:round/>
                <a:headEnd/>
                <a:tailEnd/>
              </a:ln>
            </p:spPr>
            <p:txBody>
              <a:bodyPr/>
              <a:lstStyle/>
              <a:p>
                <a:endParaRPr lang="en-US"/>
              </a:p>
            </p:txBody>
          </p:sp>
          <p:sp>
            <p:nvSpPr>
              <p:cNvPr id="29864" name="Line 182"/>
              <p:cNvSpPr>
                <a:spLocks noChangeShapeType="1"/>
              </p:cNvSpPr>
              <p:nvPr/>
            </p:nvSpPr>
            <p:spPr bwMode="auto">
              <a:xfrm>
                <a:off x="3613" y="3840"/>
                <a:ext cx="0" cy="48"/>
              </a:xfrm>
              <a:prstGeom prst="line">
                <a:avLst/>
              </a:prstGeom>
              <a:noFill/>
              <a:ln w="9525">
                <a:solidFill>
                  <a:srgbClr val="CC3300"/>
                </a:solidFill>
                <a:round/>
                <a:headEnd/>
                <a:tailEnd/>
              </a:ln>
            </p:spPr>
            <p:txBody>
              <a:bodyPr/>
              <a:lstStyle/>
              <a:p>
                <a:endParaRPr lang="en-US"/>
              </a:p>
            </p:txBody>
          </p:sp>
          <p:sp>
            <p:nvSpPr>
              <p:cNvPr id="29865" name="Line 183"/>
              <p:cNvSpPr>
                <a:spLocks noChangeShapeType="1"/>
              </p:cNvSpPr>
              <p:nvPr/>
            </p:nvSpPr>
            <p:spPr bwMode="auto">
              <a:xfrm>
                <a:off x="3536" y="3840"/>
                <a:ext cx="0" cy="48"/>
              </a:xfrm>
              <a:prstGeom prst="line">
                <a:avLst/>
              </a:prstGeom>
              <a:noFill/>
              <a:ln w="9525">
                <a:solidFill>
                  <a:schemeClr val="tx1"/>
                </a:solidFill>
                <a:round/>
                <a:headEnd/>
                <a:tailEnd/>
              </a:ln>
            </p:spPr>
            <p:txBody>
              <a:bodyPr/>
              <a:lstStyle/>
              <a:p>
                <a:endParaRPr lang="en-US"/>
              </a:p>
            </p:txBody>
          </p:sp>
          <p:sp>
            <p:nvSpPr>
              <p:cNvPr id="29866" name="Line 184"/>
              <p:cNvSpPr>
                <a:spLocks noChangeShapeType="1"/>
              </p:cNvSpPr>
              <p:nvPr/>
            </p:nvSpPr>
            <p:spPr bwMode="auto">
              <a:xfrm>
                <a:off x="2870" y="3840"/>
                <a:ext cx="0" cy="48"/>
              </a:xfrm>
              <a:prstGeom prst="line">
                <a:avLst/>
              </a:prstGeom>
              <a:noFill/>
              <a:ln w="9525">
                <a:solidFill>
                  <a:srgbClr val="FF0000"/>
                </a:solidFill>
                <a:round/>
                <a:headEnd/>
                <a:tailEnd/>
              </a:ln>
            </p:spPr>
            <p:txBody>
              <a:bodyPr/>
              <a:lstStyle/>
              <a:p>
                <a:endParaRPr lang="en-US"/>
              </a:p>
            </p:txBody>
          </p:sp>
          <p:sp>
            <p:nvSpPr>
              <p:cNvPr id="29867" name="Line 185"/>
              <p:cNvSpPr>
                <a:spLocks noChangeShapeType="1"/>
              </p:cNvSpPr>
              <p:nvPr/>
            </p:nvSpPr>
            <p:spPr bwMode="auto">
              <a:xfrm>
                <a:off x="3101" y="3840"/>
                <a:ext cx="0" cy="48"/>
              </a:xfrm>
              <a:prstGeom prst="line">
                <a:avLst/>
              </a:prstGeom>
              <a:noFill/>
              <a:ln w="9525">
                <a:solidFill>
                  <a:srgbClr val="0000FF"/>
                </a:solidFill>
                <a:round/>
                <a:headEnd/>
                <a:tailEnd/>
              </a:ln>
            </p:spPr>
            <p:txBody>
              <a:bodyPr/>
              <a:lstStyle/>
              <a:p>
                <a:endParaRPr lang="en-US"/>
              </a:p>
            </p:txBody>
          </p:sp>
          <p:sp>
            <p:nvSpPr>
              <p:cNvPr id="29868" name="Line 186"/>
              <p:cNvSpPr>
                <a:spLocks noChangeShapeType="1"/>
              </p:cNvSpPr>
              <p:nvPr/>
            </p:nvSpPr>
            <p:spPr bwMode="auto">
              <a:xfrm>
                <a:off x="2947" y="3840"/>
                <a:ext cx="0" cy="48"/>
              </a:xfrm>
              <a:prstGeom prst="line">
                <a:avLst/>
              </a:prstGeom>
              <a:noFill/>
              <a:ln w="9525">
                <a:solidFill>
                  <a:srgbClr val="FF99FF"/>
                </a:solidFill>
                <a:round/>
                <a:headEnd/>
                <a:tailEnd/>
              </a:ln>
            </p:spPr>
            <p:txBody>
              <a:bodyPr/>
              <a:lstStyle/>
              <a:p>
                <a:endParaRPr lang="en-US"/>
              </a:p>
            </p:txBody>
          </p:sp>
          <p:sp>
            <p:nvSpPr>
              <p:cNvPr id="29869" name="Line 187"/>
              <p:cNvSpPr>
                <a:spLocks noChangeShapeType="1"/>
              </p:cNvSpPr>
              <p:nvPr/>
            </p:nvSpPr>
            <p:spPr bwMode="auto">
              <a:xfrm>
                <a:off x="2896" y="3840"/>
                <a:ext cx="0" cy="48"/>
              </a:xfrm>
              <a:prstGeom prst="line">
                <a:avLst/>
              </a:prstGeom>
              <a:noFill/>
              <a:ln w="9525">
                <a:solidFill>
                  <a:schemeClr val="folHlink"/>
                </a:solidFill>
                <a:round/>
                <a:headEnd/>
                <a:tailEnd/>
              </a:ln>
            </p:spPr>
            <p:txBody>
              <a:bodyPr/>
              <a:lstStyle/>
              <a:p>
                <a:endParaRPr lang="en-US"/>
              </a:p>
            </p:txBody>
          </p:sp>
          <p:sp>
            <p:nvSpPr>
              <p:cNvPr id="29870" name="Line 188"/>
              <p:cNvSpPr>
                <a:spLocks noChangeShapeType="1"/>
              </p:cNvSpPr>
              <p:nvPr/>
            </p:nvSpPr>
            <p:spPr bwMode="auto">
              <a:xfrm>
                <a:off x="2973" y="3840"/>
                <a:ext cx="0" cy="48"/>
              </a:xfrm>
              <a:prstGeom prst="line">
                <a:avLst/>
              </a:prstGeom>
              <a:noFill/>
              <a:ln w="9525">
                <a:solidFill>
                  <a:schemeClr val="accent2"/>
                </a:solidFill>
                <a:round/>
                <a:headEnd/>
                <a:tailEnd/>
              </a:ln>
            </p:spPr>
            <p:txBody>
              <a:bodyPr/>
              <a:lstStyle/>
              <a:p>
                <a:endParaRPr lang="en-US"/>
              </a:p>
            </p:txBody>
          </p:sp>
          <p:sp>
            <p:nvSpPr>
              <p:cNvPr id="29871" name="Line 189"/>
              <p:cNvSpPr>
                <a:spLocks noChangeShapeType="1"/>
              </p:cNvSpPr>
              <p:nvPr/>
            </p:nvSpPr>
            <p:spPr bwMode="auto">
              <a:xfrm>
                <a:off x="3075" y="3840"/>
                <a:ext cx="0" cy="48"/>
              </a:xfrm>
              <a:prstGeom prst="line">
                <a:avLst/>
              </a:prstGeom>
              <a:noFill/>
              <a:ln w="9525">
                <a:solidFill>
                  <a:srgbClr val="FF99CC"/>
                </a:solidFill>
                <a:round/>
                <a:headEnd/>
                <a:tailEnd/>
              </a:ln>
            </p:spPr>
            <p:txBody>
              <a:bodyPr/>
              <a:lstStyle/>
              <a:p>
                <a:endParaRPr lang="en-US"/>
              </a:p>
            </p:txBody>
          </p:sp>
          <p:sp>
            <p:nvSpPr>
              <p:cNvPr id="29872" name="Line 190"/>
              <p:cNvSpPr>
                <a:spLocks noChangeShapeType="1"/>
              </p:cNvSpPr>
              <p:nvPr/>
            </p:nvSpPr>
            <p:spPr bwMode="auto">
              <a:xfrm>
                <a:off x="3177" y="3840"/>
                <a:ext cx="0" cy="48"/>
              </a:xfrm>
              <a:prstGeom prst="line">
                <a:avLst/>
              </a:prstGeom>
              <a:noFill/>
              <a:ln w="9525">
                <a:solidFill>
                  <a:srgbClr val="FFCC99"/>
                </a:solidFill>
                <a:round/>
                <a:headEnd/>
                <a:tailEnd/>
              </a:ln>
            </p:spPr>
            <p:txBody>
              <a:bodyPr/>
              <a:lstStyle/>
              <a:p>
                <a:endParaRPr lang="en-US"/>
              </a:p>
            </p:txBody>
          </p:sp>
          <p:sp>
            <p:nvSpPr>
              <p:cNvPr id="29873" name="Line 191"/>
              <p:cNvSpPr>
                <a:spLocks noChangeShapeType="1"/>
              </p:cNvSpPr>
              <p:nvPr/>
            </p:nvSpPr>
            <p:spPr bwMode="auto">
              <a:xfrm>
                <a:off x="3203" y="3840"/>
                <a:ext cx="0" cy="48"/>
              </a:xfrm>
              <a:prstGeom prst="line">
                <a:avLst/>
              </a:prstGeom>
              <a:noFill/>
              <a:ln w="9525">
                <a:solidFill>
                  <a:srgbClr val="99CCFF"/>
                </a:solidFill>
                <a:round/>
                <a:headEnd/>
                <a:tailEnd/>
              </a:ln>
            </p:spPr>
            <p:txBody>
              <a:bodyPr/>
              <a:lstStyle/>
              <a:p>
                <a:endParaRPr lang="en-US"/>
              </a:p>
            </p:txBody>
          </p:sp>
          <p:sp>
            <p:nvSpPr>
              <p:cNvPr id="29874" name="Line 192"/>
              <p:cNvSpPr>
                <a:spLocks noChangeShapeType="1"/>
              </p:cNvSpPr>
              <p:nvPr/>
            </p:nvSpPr>
            <p:spPr bwMode="auto">
              <a:xfrm>
                <a:off x="3049" y="3840"/>
                <a:ext cx="0" cy="48"/>
              </a:xfrm>
              <a:prstGeom prst="line">
                <a:avLst/>
              </a:prstGeom>
              <a:noFill/>
              <a:ln w="9525">
                <a:solidFill>
                  <a:srgbClr val="66FF66"/>
                </a:solidFill>
                <a:round/>
                <a:headEnd/>
                <a:tailEnd/>
              </a:ln>
            </p:spPr>
            <p:txBody>
              <a:bodyPr/>
              <a:lstStyle/>
              <a:p>
                <a:endParaRPr lang="en-US"/>
              </a:p>
            </p:txBody>
          </p:sp>
          <p:sp>
            <p:nvSpPr>
              <p:cNvPr id="29875" name="Line 193"/>
              <p:cNvSpPr>
                <a:spLocks noChangeShapeType="1"/>
              </p:cNvSpPr>
              <p:nvPr/>
            </p:nvSpPr>
            <p:spPr bwMode="auto">
              <a:xfrm>
                <a:off x="2998" y="3840"/>
                <a:ext cx="0" cy="48"/>
              </a:xfrm>
              <a:prstGeom prst="line">
                <a:avLst/>
              </a:prstGeom>
              <a:noFill/>
              <a:ln w="9525">
                <a:solidFill>
                  <a:srgbClr val="CC0099"/>
                </a:solidFill>
                <a:round/>
                <a:headEnd/>
                <a:tailEnd/>
              </a:ln>
            </p:spPr>
            <p:txBody>
              <a:bodyPr/>
              <a:lstStyle/>
              <a:p>
                <a:endParaRPr lang="en-US"/>
              </a:p>
            </p:txBody>
          </p:sp>
          <p:sp>
            <p:nvSpPr>
              <p:cNvPr id="29876" name="Line 194"/>
              <p:cNvSpPr>
                <a:spLocks noChangeShapeType="1"/>
              </p:cNvSpPr>
              <p:nvPr/>
            </p:nvSpPr>
            <p:spPr bwMode="auto">
              <a:xfrm>
                <a:off x="2845" y="3840"/>
                <a:ext cx="0" cy="48"/>
              </a:xfrm>
              <a:prstGeom prst="line">
                <a:avLst/>
              </a:prstGeom>
              <a:noFill/>
              <a:ln w="9525">
                <a:solidFill>
                  <a:srgbClr val="CC9900"/>
                </a:solidFill>
                <a:round/>
                <a:headEnd/>
                <a:tailEnd/>
              </a:ln>
            </p:spPr>
            <p:txBody>
              <a:bodyPr/>
              <a:lstStyle/>
              <a:p>
                <a:endParaRPr lang="en-US"/>
              </a:p>
            </p:txBody>
          </p:sp>
          <p:sp>
            <p:nvSpPr>
              <p:cNvPr id="29877" name="Line 195"/>
              <p:cNvSpPr>
                <a:spLocks noChangeShapeType="1"/>
              </p:cNvSpPr>
              <p:nvPr/>
            </p:nvSpPr>
            <p:spPr bwMode="auto">
              <a:xfrm>
                <a:off x="2921" y="3840"/>
                <a:ext cx="0" cy="48"/>
              </a:xfrm>
              <a:prstGeom prst="line">
                <a:avLst/>
              </a:prstGeom>
              <a:noFill/>
              <a:ln w="9525">
                <a:solidFill>
                  <a:schemeClr val="hlink"/>
                </a:solidFill>
                <a:round/>
                <a:headEnd/>
                <a:tailEnd/>
              </a:ln>
            </p:spPr>
            <p:txBody>
              <a:bodyPr/>
              <a:lstStyle/>
              <a:p>
                <a:endParaRPr lang="en-US"/>
              </a:p>
            </p:txBody>
          </p:sp>
          <p:sp>
            <p:nvSpPr>
              <p:cNvPr id="29878" name="Line 196"/>
              <p:cNvSpPr>
                <a:spLocks noChangeShapeType="1"/>
              </p:cNvSpPr>
              <p:nvPr/>
            </p:nvSpPr>
            <p:spPr bwMode="auto">
              <a:xfrm>
                <a:off x="3024" y="3840"/>
                <a:ext cx="0" cy="48"/>
              </a:xfrm>
              <a:prstGeom prst="line">
                <a:avLst/>
              </a:prstGeom>
              <a:noFill/>
              <a:ln w="9525">
                <a:solidFill>
                  <a:schemeClr val="bg2"/>
                </a:solidFill>
                <a:round/>
                <a:headEnd/>
                <a:tailEnd/>
              </a:ln>
            </p:spPr>
            <p:txBody>
              <a:bodyPr/>
              <a:lstStyle/>
              <a:p>
                <a:endParaRPr lang="en-US"/>
              </a:p>
            </p:txBody>
          </p:sp>
          <p:sp>
            <p:nvSpPr>
              <p:cNvPr id="29879" name="Line 197"/>
              <p:cNvSpPr>
                <a:spLocks noChangeShapeType="1"/>
              </p:cNvSpPr>
              <p:nvPr/>
            </p:nvSpPr>
            <p:spPr bwMode="auto">
              <a:xfrm>
                <a:off x="3126" y="3840"/>
                <a:ext cx="0" cy="48"/>
              </a:xfrm>
              <a:prstGeom prst="line">
                <a:avLst/>
              </a:prstGeom>
              <a:noFill/>
              <a:ln w="9525">
                <a:solidFill>
                  <a:srgbClr val="00CCFF"/>
                </a:solidFill>
                <a:round/>
                <a:headEnd/>
                <a:tailEnd/>
              </a:ln>
            </p:spPr>
            <p:txBody>
              <a:bodyPr/>
              <a:lstStyle/>
              <a:p>
                <a:endParaRPr lang="en-US"/>
              </a:p>
            </p:txBody>
          </p:sp>
          <p:sp>
            <p:nvSpPr>
              <p:cNvPr id="29880" name="Line 198"/>
              <p:cNvSpPr>
                <a:spLocks noChangeShapeType="1"/>
              </p:cNvSpPr>
              <p:nvPr/>
            </p:nvSpPr>
            <p:spPr bwMode="auto">
              <a:xfrm>
                <a:off x="3229" y="3840"/>
                <a:ext cx="0" cy="48"/>
              </a:xfrm>
              <a:prstGeom prst="line">
                <a:avLst/>
              </a:prstGeom>
              <a:noFill/>
              <a:ln w="9525">
                <a:solidFill>
                  <a:srgbClr val="CC3300"/>
                </a:solidFill>
                <a:round/>
                <a:headEnd/>
                <a:tailEnd/>
              </a:ln>
            </p:spPr>
            <p:txBody>
              <a:bodyPr/>
              <a:lstStyle/>
              <a:p>
                <a:endParaRPr lang="en-US"/>
              </a:p>
            </p:txBody>
          </p:sp>
          <p:sp>
            <p:nvSpPr>
              <p:cNvPr id="29881" name="Line 199"/>
              <p:cNvSpPr>
                <a:spLocks noChangeShapeType="1"/>
              </p:cNvSpPr>
              <p:nvPr/>
            </p:nvSpPr>
            <p:spPr bwMode="auto">
              <a:xfrm>
                <a:off x="3152" y="3840"/>
                <a:ext cx="0" cy="48"/>
              </a:xfrm>
              <a:prstGeom prst="line">
                <a:avLst/>
              </a:prstGeom>
              <a:noFill/>
              <a:ln w="9525">
                <a:solidFill>
                  <a:schemeClr val="tx1"/>
                </a:solidFill>
                <a:round/>
                <a:headEnd/>
                <a:tailEnd/>
              </a:ln>
            </p:spPr>
            <p:txBody>
              <a:bodyPr/>
              <a:lstStyle/>
              <a:p>
                <a:endParaRPr lang="en-US"/>
              </a:p>
            </p:txBody>
          </p:sp>
          <p:sp>
            <p:nvSpPr>
              <p:cNvPr id="29882" name="Line 200"/>
              <p:cNvSpPr>
                <a:spLocks noChangeShapeType="1"/>
              </p:cNvSpPr>
              <p:nvPr/>
            </p:nvSpPr>
            <p:spPr bwMode="auto">
              <a:xfrm>
                <a:off x="4790" y="3840"/>
                <a:ext cx="0" cy="48"/>
              </a:xfrm>
              <a:prstGeom prst="line">
                <a:avLst/>
              </a:prstGeom>
              <a:noFill/>
              <a:ln w="9525">
                <a:solidFill>
                  <a:srgbClr val="FF0000"/>
                </a:solidFill>
                <a:round/>
                <a:headEnd/>
                <a:tailEnd/>
              </a:ln>
            </p:spPr>
            <p:txBody>
              <a:bodyPr/>
              <a:lstStyle/>
              <a:p>
                <a:endParaRPr lang="en-US"/>
              </a:p>
            </p:txBody>
          </p:sp>
          <p:sp>
            <p:nvSpPr>
              <p:cNvPr id="29883" name="Line 201"/>
              <p:cNvSpPr>
                <a:spLocks noChangeShapeType="1"/>
              </p:cNvSpPr>
              <p:nvPr/>
            </p:nvSpPr>
            <p:spPr bwMode="auto">
              <a:xfrm>
                <a:off x="5021" y="3840"/>
                <a:ext cx="0" cy="48"/>
              </a:xfrm>
              <a:prstGeom prst="line">
                <a:avLst/>
              </a:prstGeom>
              <a:noFill/>
              <a:ln w="9525">
                <a:solidFill>
                  <a:srgbClr val="0000FF"/>
                </a:solidFill>
                <a:round/>
                <a:headEnd/>
                <a:tailEnd/>
              </a:ln>
            </p:spPr>
            <p:txBody>
              <a:bodyPr/>
              <a:lstStyle/>
              <a:p>
                <a:endParaRPr lang="en-US"/>
              </a:p>
            </p:txBody>
          </p:sp>
          <p:sp>
            <p:nvSpPr>
              <p:cNvPr id="29884" name="Line 202"/>
              <p:cNvSpPr>
                <a:spLocks noChangeShapeType="1"/>
              </p:cNvSpPr>
              <p:nvPr/>
            </p:nvSpPr>
            <p:spPr bwMode="auto">
              <a:xfrm>
                <a:off x="4867" y="3840"/>
                <a:ext cx="0" cy="48"/>
              </a:xfrm>
              <a:prstGeom prst="line">
                <a:avLst/>
              </a:prstGeom>
              <a:noFill/>
              <a:ln w="9525">
                <a:solidFill>
                  <a:srgbClr val="FF99FF"/>
                </a:solidFill>
                <a:round/>
                <a:headEnd/>
                <a:tailEnd/>
              </a:ln>
            </p:spPr>
            <p:txBody>
              <a:bodyPr/>
              <a:lstStyle/>
              <a:p>
                <a:endParaRPr lang="en-US"/>
              </a:p>
            </p:txBody>
          </p:sp>
          <p:sp>
            <p:nvSpPr>
              <p:cNvPr id="29885" name="Line 203"/>
              <p:cNvSpPr>
                <a:spLocks noChangeShapeType="1"/>
              </p:cNvSpPr>
              <p:nvPr/>
            </p:nvSpPr>
            <p:spPr bwMode="auto">
              <a:xfrm>
                <a:off x="4816" y="3840"/>
                <a:ext cx="0" cy="48"/>
              </a:xfrm>
              <a:prstGeom prst="line">
                <a:avLst/>
              </a:prstGeom>
              <a:noFill/>
              <a:ln w="9525">
                <a:solidFill>
                  <a:schemeClr val="folHlink"/>
                </a:solidFill>
                <a:round/>
                <a:headEnd/>
                <a:tailEnd/>
              </a:ln>
            </p:spPr>
            <p:txBody>
              <a:bodyPr/>
              <a:lstStyle/>
              <a:p>
                <a:endParaRPr lang="en-US"/>
              </a:p>
            </p:txBody>
          </p:sp>
          <p:sp>
            <p:nvSpPr>
              <p:cNvPr id="29886" name="Line 204"/>
              <p:cNvSpPr>
                <a:spLocks noChangeShapeType="1"/>
              </p:cNvSpPr>
              <p:nvPr/>
            </p:nvSpPr>
            <p:spPr bwMode="auto">
              <a:xfrm>
                <a:off x="4893" y="3840"/>
                <a:ext cx="0" cy="48"/>
              </a:xfrm>
              <a:prstGeom prst="line">
                <a:avLst/>
              </a:prstGeom>
              <a:noFill/>
              <a:ln w="9525">
                <a:solidFill>
                  <a:schemeClr val="accent2"/>
                </a:solidFill>
                <a:round/>
                <a:headEnd/>
                <a:tailEnd/>
              </a:ln>
            </p:spPr>
            <p:txBody>
              <a:bodyPr/>
              <a:lstStyle/>
              <a:p>
                <a:endParaRPr lang="en-US"/>
              </a:p>
            </p:txBody>
          </p:sp>
          <p:sp>
            <p:nvSpPr>
              <p:cNvPr id="29887" name="Line 205"/>
              <p:cNvSpPr>
                <a:spLocks noChangeShapeType="1"/>
              </p:cNvSpPr>
              <p:nvPr/>
            </p:nvSpPr>
            <p:spPr bwMode="auto">
              <a:xfrm>
                <a:off x="4995" y="3840"/>
                <a:ext cx="0" cy="48"/>
              </a:xfrm>
              <a:prstGeom prst="line">
                <a:avLst/>
              </a:prstGeom>
              <a:noFill/>
              <a:ln w="9525">
                <a:solidFill>
                  <a:srgbClr val="FF99CC"/>
                </a:solidFill>
                <a:round/>
                <a:headEnd/>
                <a:tailEnd/>
              </a:ln>
            </p:spPr>
            <p:txBody>
              <a:bodyPr/>
              <a:lstStyle/>
              <a:p>
                <a:endParaRPr lang="en-US"/>
              </a:p>
            </p:txBody>
          </p:sp>
          <p:sp>
            <p:nvSpPr>
              <p:cNvPr id="29888" name="Line 206"/>
              <p:cNvSpPr>
                <a:spLocks noChangeShapeType="1"/>
              </p:cNvSpPr>
              <p:nvPr/>
            </p:nvSpPr>
            <p:spPr bwMode="auto">
              <a:xfrm>
                <a:off x="5097" y="3840"/>
                <a:ext cx="0" cy="48"/>
              </a:xfrm>
              <a:prstGeom prst="line">
                <a:avLst/>
              </a:prstGeom>
              <a:noFill/>
              <a:ln w="9525">
                <a:solidFill>
                  <a:srgbClr val="FFCC99"/>
                </a:solidFill>
                <a:round/>
                <a:headEnd/>
                <a:tailEnd/>
              </a:ln>
            </p:spPr>
            <p:txBody>
              <a:bodyPr/>
              <a:lstStyle/>
              <a:p>
                <a:endParaRPr lang="en-US"/>
              </a:p>
            </p:txBody>
          </p:sp>
          <p:sp>
            <p:nvSpPr>
              <p:cNvPr id="29889" name="Line 207"/>
              <p:cNvSpPr>
                <a:spLocks noChangeShapeType="1"/>
              </p:cNvSpPr>
              <p:nvPr/>
            </p:nvSpPr>
            <p:spPr bwMode="auto">
              <a:xfrm>
                <a:off x="5123" y="3840"/>
                <a:ext cx="0" cy="48"/>
              </a:xfrm>
              <a:prstGeom prst="line">
                <a:avLst/>
              </a:prstGeom>
              <a:noFill/>
              <a:ln w="9525">
                <a:solidFill>
                  <a:srgbClr val="99CCFF"/>
                </a:solidFill>
                <a:round/>
                <a:headEnd/>
                <a:tailEnd/>
              </a:ln>
            </p:spPr>
            <p:txBody>
              <a:bodyPr/>
              <a:lstStyle/>
              <a:p>
                <a:endParaRPr lang="en-US"/>
              </a:p>
            </p:txBody>
          </p:sp>
          <p:sp>
            <p:nvSpPr>
              <p:cNvPr id="29890" name="Line 208"/>
              <p:cNvSpPr>
                <a:spLocks noChangeShapeType="1"/>
              </p:cNvSpPr>
              <p:nvPr/>
            </p:nvSpPr>
            <p:spPr bwMode="auto">
              <a:xfrm>
                <a:off x="4969" y="3840"/>
                <a:ext cx="0" cy="48"/>
              </a:xfrm>
              <a:prstGeom prst="line">
                <a:avLst/>
              </a:prstGeom>
              <a:noFill/>
              <a:ln w="9525">
                <a:solidFill>
                  <a:srgbClr val="66FF66"/>
                </a:solidFill>
                <a:round/>
                <a:headEnd/>
                <a:tailEnd/>
              </a:ln>
            </p:spPr>
            <p:txBody>
              <a:bodyPr/>
              <a:lstStyle/>
              <a:p>
                <a:endParaRPr lang="en-US"/>
              </a:p>
            </p:txBody>
          </p:sp>
          <p:sp>
            <p:nvSpPr>
              <p:cNvPr id="29891" name="Line 209"/>
              <p:cNvSpPr>
                <a:spLocks noChangeShapeType="1"/>
              </p:cNvSpPr>
              <p:nvPr/>
            </p:nvSpPr>
            <p:spPr bwMode="auto">
              <a:xfrm>
                <a:off x="4918" y="3840"/>
                <a:ext cx="0" cy="48"/>
              </a:xfrm>
              <a:prstGeom prst="line">
                <a:avLst/>
              </a:prstGeom>
              <a:noFill/>
              <a:ln w="9525">
                <a:solidFill>
                  <a:srgbClr val="CC0099"/>
                </a:solidFill>
                <a:round/>
                <a:headEnd/>
                <a:tailEnd/>
              </a:ln>
            </p:spPr>
            <p:txBody>
              <a:bodyPr/>
              <a:lstStyle/>
              <a:p>
                <a:endParaRPr lang="en-US"/>
              </a:p>
            </p:txBody>
          </p:sp>
          <p:sp>
            <p:nvSpPr>
              <p:cNvPr id="29892" name="Line 210"/>
              <p:cNvSpPr>
                <a:spLocks noChangeShapeType="1"/>
              </p:cNvSpPr>
              <p:nvPr/>
            </p:nvSpPr>
            <p:spPr bwMode="auto">
              <a:xfrm>
                <a:off x="4765" y="3840"/>
                <a:ext cx="0" cy="48"/>
              </a:xfrm>
              <a:prstGeom prst="line">
                <a:avLst/>
              </a:prstGeom>
              <a:noFill/>
              <a:ln w="9525">
                <a:solidFill>
                  <a:srgbClr val="CC9900"/>
                </a:solidFill>
                <a:round/>
                <a:headEnd/>
                <a:tailEnd/>
              </a:ln>
            </p:spPr>
            <p:txBody>
              <a:bodyPr/>
              <a:lstStyle/>
              <a:p>
                <a:endParaRPr lang="en-US"/>
              </a:p>
            </p:txBody>
          </p:sp>
          <p:sp>
            <p:nvSpPr>
              <p:cNvPr id="29893" name="Line 211"/>
              <p:cNvSpPr>
                <a:spLocks noChangeShapeType="1"/>
              </p:cNvSpPr>
              <p:nvPr/>
            </p:nvSpPr>
            <p:spPr bwMode="auto">
              <a:xfrm>
                <a:off x="4841" y="3840"/>
                <a:ext cx="0" cy="48"/>
              </a:xfrm>
              <a:prstGeom prst="line">
                <a:avLst/>
              </a:prstGeom>
              <a:noFill/>
              <a:ln w="9525">
                <a:solidFill>
                  <a:schemeClr val="hlink"/>
                </a:solidFill>
                <a:round/>
                <a:headEnd/>
                <a:tailEnd/>
              </a:ln>
            </p:spPr>
            <p:txBody>
              <a:bodyPr/>
              <a:lstStyle/>
              <a:p>
                <a:endParaRPr lang="en-US"/>
              </a:p>
            </p:txBody>
          </p:sp>
          <p:sp>
            <p:nvSpPr>
              <p:cNvPr id="29894" name="Line 212"/>
              <p:cNvSpPr>
                <a:spLocks noChangeShapeType="1"/>
              </p:cNvSpPr>
              <p:nvPr/>
            </p:nvSpPr>
            <p:spPr bwMode="auto">
              <a:xfrm>
                <a:off x="4944" y="3840"/>
                <a:ext cx="0" cy="48"/>
              </a:xfrm>
              <a:prstGeom prst="line">
                <a:avLst/>
              </a:prstGeom>
              <a:noFill/>
              <a:ln w="9525">
                <a:solidFill>
                  <a:schemeClr val="bg2"/>
                </a:solidFill>
                <a:round/>
                <a:headEnd/>
                <a:tailEnd/>
              </a:ln>
            </p:spPr>
            <p:txBody>
              <a:bodyPr/>
              <a:lstStyle/>
              <a:p>
                <a:endParaRPr lang="en-US"/>
              </a:p>
            </p:txBody>
          </p:sp>
          <p:sp>
            <p:nvSpPr>
              <p:cNvPr id="29895" name="Line 213"/>
              <p:cNvSpPr>
                <a:spLocks noChangeShapeType="1"/>
              </p:cNvSpPr>
              <p:nvPr/>
            </p:nvSpPr>
            <p:spPr bwMode="auto">
              <a:xfrm>
                <a:off x="5046" y="3840"/>
                <a:ext cx="0" cy="48"/>
              </a:xfrm>
              <a:prstGeom prst="line">
                <a:avLst/>
              </a:prstGeom>
              <a:noFill/>
              <a:ln w="9525">
                <a:solidFill>
                  <a:srgbClr val="00CCFF"/>
                </a:solidFill>
                <a:round/>
                <a:headEnd/>
                <a:tailEnd/>
              </a:ln>
            </p:spPr>
            <p:txBody>
              <a:bodyPr/>
              <a:lstStyle/>
              <a:p>
                <a:endParaRPr lang="en-US"/>
              </a:p>
            </p:txBody>
          </p:sp>
          <p:sp>
            <p:nvSpPr>
              <p:cNvPr id="29896" name="Line 214"/>
              <p:cNvSpPr>
                <a:spLocks noChangeShapeType="1"/>
              </p:cNvSpPr>
              <p:nvPr/>
            </p:nvSpPr>
            <p:spPr bwMode="auto">
              <a:xfrm>
                <a:off x="5149" y="3840"/>
                <a:ext cx="0" cy="48"/>
              </a:xfrm>
              <a:prstGeom prst="line">
                <a:avLst/>
              </a:prstGeom>
              <a:noFill/>
              <a:ln w="9525">
                <a:solidFill>
                  <a:srgbClr val="CC3300"/>
                </a:solidFill>
                <a:round/>
                <a:headEnd/>
                <a:tailEnd/>
              </a:ln>
            </p:spPr>
            <p:txBody>
              <a:bodyPr/>
              <a:lstStyle/>
              <a:p>
                <a:endParaRPr lang="en-US"/>
              </a:p>
            </p:txBody>
          </p:sp>
          <p:sp>
            <p:nvSpPr>
              <p:cNvPr id="29897" name="Line 215"/>
              <p:cNvSpPr>
                <a:spLocks noChangeShapeType="1"/>
              </p:cNvSpPr>
              <p:nvPr/>
            </p:nvSpPr>
            <p:spPr bwMode="auto">
              <a:xfrm>
                <a:off x="5072" y="3840"/>
                <a:ext cx="0" cy="48"/>
              </a:xfrm>
              <a:prstGeom prst="line">
                <a:avLst/>
              </a:prstGeom>
              <a:noFill/>
              <a:ln w="9525">
                <a:solidFill>
                  <a:schemeClr val="tx1"/>
                </a:solidFill>
                <a:round/>
                <a:headEnd/>
                <a:tailEnd/>
              </a:ln>
            </p:spPr>
            <p:txBody>
              <a:bodyPr/>
              <a:lstStyle/>
              <a:p>
                <a:endParaRPr lang="en-US"/>
              </a:p>
            </p:txBody>
          </p:sp>
          <p:sp>
            <p:nvSpPr>
              <p:cNvPr id="29898" name="Line 216"/>
              <p:cNvSpPr>
                <a:spLocks noChangeShapeType="1"/>
              </p:cNvSpPr>
              <p:nvPr/>
            </p:nvSpPr>
            <p:spPr bwMode="auto">
              <a:xfrm>
                <a:off x="4406" y="3840"/>
                <a:ext cx="0" cy="48"/>
              </a:xfrm>
              <a:prstGeom prst="line">
                <a:avLst/>
              </a:prstGeom>
              <a:noFill/>
              <a:ln w="9525">
                <a:solidFill>
                  <a:srgbClr val="FF0000"/>
                </a:solidFill>
                <a:round/>
                <a:headEnd/>
                <a:tailEnd/>
              </a:ln>
            </p:spPr>
            <p:txBody>
              <a:bodyPr/>
              <a:lstStyle/>
              <a:p>
                <a:endParaRPr lang="en-US"/>
              </a:p>
            </p:txBody>
          </p:sp>
          <p:sp>
            <p:nvSpPr>
              <p:cNvPr id="29899" name="Line 217"/>
              <p:cNvSpPr>
                <a:spLocks noChangeShapeType="1"/>
              </p:cNvSpPr>
              <p:nvPr/>
            </p:nvSpPr>
            <p:spPr bwMode="auto">
              <a:xfrm>
                <a:off x="4637" y="3840"/>
                <a:ext cx="0" cy="48"/>
              </a:xfrm>
              <a:prstGeom prst="line">
                <a:avLst/>
              </a:prstGeom>
              <a:noFill/>
              <a:ln w="9525">
                <a:solidFill>
                  <a:srgbClr val="0000FF"/>
                </a:solidFill>
                <a:round/>
                <a:headEnd/>
                <a:tailEnd/>
              </a:ln>
            </p:spPr>
            <p:txBody>
              <a:bodyPr/>
              <a:lstStyle/>
              <a:p>
                <a:endParaRPr lang="en-US"/>
              </a:p>
            </p:txBody>
          </p:sp>
          <p:sp>
            <p:nvSpPr>
              <p:cNvPr id="29900" name="Line 218"/>
              <p:cNvSpPr>
                <a:spLocks noChangeShapeType="1"/>
              </p:cNvSpPr>
              <p:nvPr/>
            </p:nvSpPr>
            <p:spPr bwMode="auto">
              <a:xfrm>
                <a:off x="4483" y="3840"/>
                <a:ext cx="0" cy="48"/>
              </a:xfrm>
              <a:prstGeom prst="line">
                <a:avLst/>
              </a:prstGeom>
              <a:noFill/>
              <a:ln w="9525">
                <a:solidFill>
                  <a:srgbClr val="FF99FF"/>
                </a:solidFill>
                <a:round/>
                <a:headEnd/>
                <a:tailEnd/>
              </a:ln>
            </p:spPr>
            <p:txBody>
              <a:bodyPr/>
              <a:lstStyle/>
              <a:p>
                <a:endParaRPr lang="en-US"/>
              </a:p>
            </p:txBody>
          </p:sp>
          <p:sp>
            <p:nvSpPr>
              <p:cNvPr id="29901" name="Line 219"/>
              <p:cNvSpPr>
                <a:spLocks noChangeShapeType="1"/>
              </p:cNvSpPr>
              <p:nvPr/>
            </p:nvSpPr>
            <p:spPr bwMode="auto">
              <a:xfrm>
                <a:off x="4432" y="3840"/>
                <a:ext cx="0" cy="48"/>
              </a:xfrm>
              <a:prstGeom prst="line">
                <a:avLst/>
              </a:prstGeom>
              <a:noFill/>
              <a:ln w="9525">
                <a:solidFill>
                  <a:schemeClr val="folHlink"/>
                </a:solidFill>
                <a:round/>
                <a:headEnd/>
                <a:tailEnd/>
              </a:ln>
            </p:spPr>
            <p:txBody>
              <a:bodyPr/>
              <a:lstStyle/>
              <a:p>
                <a:endParaRPr lang="en-US"/>
              </a:p>
            </p:txBody>
          </p:sp>
          <p:sp>
            <p:nvSpPr>
              <p:cNvPr id="29902" name="Line 220"/>
              <p:cNvSpPr>
                <a:spLocks noChangeShapeType="1"/>
              </p:cNvSpPr>
              <p:nvPr/>
            </p:nvSpPr>
            <p:spPr bwMode="auto">
              <a:xfrm>
                <a:off x="4509" y="3840"/>
                <a:ext cx="0" cy="48"/>
              </a:xfrm>
              <a:prstGeom prst="line">
                <a:avLst/>
              </a:prstGeom>
              <a:noFill/>
              <a:ln w="9525">
                <a:solidFill>
                  <a:schemeClr val="accent2"/>
                </a:solidFill>
                <a:round/>
                <a:headEnd/>
                <a:tailEnd/>
              </a:ln>
            </p:spPr>
            <p:txBody>
              <a:bodyPr/>
              <a:lstStyle/>
              <a:p>
                <a:endParaRPr lang="en-US"/>
              </a:p>
            </p:txBody>
          </p:sp>
          <p:sp>
            <p:nvSpPr>
              <p:cNvPr id="29903" name="Line 221"/>
              <p:cNvSpPr>
                <a:spLocks noChangeShapeType="1"/>
              </p:cNvSpPr>
              <p:nvPr/>
            </p:nvSpPr>
            <p:spPr bwMode="auto">
              <a:xfrm>
                <a:off x="4611" y="3840"/>
                <a:ext cx="0" cy="48"/>
              </a:xfrm>
              <a:prstGeom prst="line">
                <a:avLst/>
              </a:prstGeom>
              <a:noFill/>
              <a:ln w="9525">
                <a:solidFill>
                  <a:srgbClr val="FF99CC"/>
                </a:solidFill>
                <a:round/>
                <a:headEnd/>
                <a:tailEnd/>
              </a:ln>
            </p:spPr>
            <p:txBody>
              <a:bodyPr/>
              <a:lstStyle/>
              <a:p>
                <a:endParaRPr lang="en-US"/>
              </a:p>
            </p:txBody>
          </p:sp>
          <p:sp>
            <p:nvSpPr>
              <p:cNvPr id="29904" name="Line 222"/>
              <p:cNvSpPr>
                <a:spLocks noChangeShapeType="1"/>
              </p:cNvSpPr>
              <p:nvPr/>
            </p:nvSpPr>
            <p:spPr bwMode="auto">
              <a:xfrm>
                <a:off x="4713" y="3840"/>
                <a:ext cx="0" cy="48"/>
              </a:xfrm>
              <a:prstGeom prst="line">
                <a:avLst/>
              </a:prstGeom>
              <a:noFill/>
              <a:ln w="9525">
                <a:solidFill>
                  <a:srgbClr val="FFCC99"/>
                </a:solidFill>
                <a:round/>
                <a:headEnd/>
                <a:tailEnd/>
              </a:ln>
            </p:spPr>
            <p:txBody>
              <a:bodyPr/>
              <a:lstStyle/>
              <a:p>
                <a:endParaRPr lang="en-US"/>
              </a:p>
            </p:txBody>
          </p:sp>
          <p:sp>
            <p:nvSpPr>
              <p:cNvPr id="29905" name="Line 223"/>
              <p:cNvSpPr>
                <a:spLocks noChangeShapeType="1"/>
              </p:cNvSpPr>
              <p:nvPr/>
            </p:nvSpPr>
            <p:spPr bwMode="auto">
              <a:xfrm>
                <a:off x="4739" y="3840"/>
                <a:ext cx="0" cy="48"/>
              </a:xfrm>
              <a:prstGeom prst="line">
                <a:avLst/>
              </a:prstGeom>
              <a:noFill/>
              <a:ln w="9525">
                <a:solidFill>
                  <a:srgbClr val="99CCFF"/>
                </a:solidFill>
                <a:round/>
                <a:headEnd/>
                <a:tailEnd/>
              </a:ln>
            </p:spPr>
            <p:txBody>
              <a:bodyPr/>
              <a:lstStyle/>
              <a:p>
                <a:endParaRPr lang="en-US"/>
              </a:p>
            </p:txBody>
          </p:sp>
          <p:sp>
            <p:nvSpPr>
              <p:cNvPr id="29906" name="Line 224"/>
              <p:cNvSpPr>
                <a:spLocks noChangeShapeType="1"/>
              </p:cNvSpPr>
              <p:nvPr/>
            </p:nvSpPr>
            <p:spPr bwMode="auto">
              <a:xfrm>
                <a:off x="4585" y="3840"/>
                <a:ext cx="0" cy="48"/>
              </a:xfrm>
              <a:prstGeom prst="line">
                <a:avLst/>
              </a:prstGeom>
              <a:noFill/>
              <a:ln w="9525">
                <a:solidFill>
                  <a:srgbClr val="66FF66"/>
                </a:solidFill>
                <a:round/>
                <a:headEnd/>
                <a:tailEnd/>
              </a:ln>
            </p:spPr>
            <p:txBody>
              <a:bodyPr/>
              <a:lstStyle/>
              <a:p>
                <a:endParaRPr lang="en-US"/>
              </a:p>
            </p:txBody>
          </p:sp>
          <p:sp>
            <p:nvSpPr>
              <p:cNvPr id="29907" name="Line 225"/>
              <p:cNvSpPr>
                <a:spLocks noChangeShapeType="1"/>
              </p:cNvSpPr>
              <p:nvPr/>
            </p:nvSpPr>
            <p:spPr bwMode="auto">
              <a:xfrm>
                <a:off x="4534" y="3840"/>
                <a:ext cx="0" cy="48"/>
              </a:xfrm>
              <a:prstGeom prst="line">
                <a:avLst/>
              </a:prstGeom>
              <a:noFill/>
              <a:ln w="9525">
                <a:solidFill>
                  <a:srgbClr val="CC0099"/>
                </a:solidFill>
                <a:round/>
                <a:headEnd/>
                <a:tailEnd/>
              </a:ln>
            </p:spPr>
            <p:txBody>
              <a:bodyPr/>
              <a:lstStyle/>
              <a:p>
                <a:endParaRPr lang="en-US"/>
              </a:p>
            </p:txBody>
          </p:sp>
          <p:sp>
            <p:nvSpPr>
              <p:cNvPr id="29908" name="Line 226"/>
              <p:cNvSpPr>
                <a:spLocks noChangeShapeType="1"/>
              </p:cNvSpPr>
              <p:nvPr/>
            </p:nvSpPr>
            <p:spPr bwMode="auto">
              <a:xfrm>
                <a:off x="4381" y="3840"/>
                <a:ext cx="0" cy="48"/>
              </a:xfrm>
              <a:prstGeom prst="line">
                <a:avLst/>
              </a:prstGeom>
              <a:noFill/>
              <a:ln w="9525">
                <a:solidFill>
                  <a:srgbClr val="CC9900"/>
                </a:solidFill>
                <a:round/>
                <a:headEnd/>
                <a:tailEnd/>
              </a:ln>
            </p:spPr>
            <p:txBody>
              <a:bodyPr/>
              <a:lstStyle/>
              <a:p>
                <a:endParaRPr lang="en-US"/>
              </a:p>
            </p:txBody>
          </p:sp>
          <p:sp>
            <p:nvSpPr>
              <p:cNvPr id="29909" name="Line 227"/>
              <p:cNvSpPr>
                <a:spLocks noChangeShapeType="1"/>
              </p:cNvSpPr>
              <p:nvPr/>
            </p:nvSpPr>
            <p:spPr bwMode="auto">
              <a:xfrm>
                <a:off x="4457" y="3840"/>
                <a:ext cx="0" cy="48"/>
              </a:xfrm>
              <a:prstGeom prst="line">
                <a:avLst/>
              </a:prstGeom>
              <a:noFill/>
              <a:ln w="9525">
                <a:solidFill>
                  <a:schemeClr val="hlink"/>
                </a:solidFill>
                <a:round/>
                <a:headEnd/>
                <a:tailEnd/>
              </a:ln>
            </p:spPr>
            <p:txBody>
              <a:bodyPr/>
              <a:lstStyle/>
              <a:p>
                <a:endParaRPr lang="en-US"/>
              </a:p>
            </p:txBody>
          </p:sp>
          <p:sp>
            <p:nvSpPr>
              <p:cNvPr id="29910" name="Line 228"/>
              <p:cNvSpPr>
                <a:spLocks noChangeShapeType="1"/>
              </p:cNvSpPr>
              <p:nvPr/>
            </p:nvSpPr>
            <p:spPr bwMode="auto">
              <a:xfrm>
                <a:off x="4560" y="3840"/>
                <a:ext cx="0" cy="48"/>
              </a:xfrm>
              <a:prstGeom prst="line">
                <a:avLst/>
              </a:prstGeom>
              <a:noFill/>
              <a:ln w="9525">
                <a:solidFill>
                  <a:schemeClr val="bg2"/>
                </a:solidFill>
                <a:round/>
                <a:headEnd/>
                <a:tailEnd/>
              </a:ln>
            </p:spPr>
            <p:txBody>
              <a:bodyPr/>
              <a:lstStyle/>
              <a:p>
                <a:endParaRPr lang="en-US"/>
              </a:p>
            </p:txBody>
          </p:sp>
          <p:sp>
            <p:nvSpPr>
              <p:cNvPr id="29911" name="Line 229"/>
              <p:cNvSpPr>
                <a:spLocks noChangeShapeType="1"/>
              </p:cNvSpPr>
              <p:nvPr/>
            </p:nvSpPr>
            <p:spPr bwMode="auto">
              <a:xfrm>
                <a:off x="4662" y="3840"/>
                <a:ext cx="0" cy="48"/>
              </a:xfrm>
              <a:prstGeom prst="line">
                <a:avLst/>
              </a:prstGeom>
              <a:noFill/>
              <a:ln w="9525">
                <a:solidFill>
                  <a:srgbClr val="00CCFF"/>
                </a:solidFill>
                <a:round/>
                <a:headEnd/>
                <a:tailEnd/>
              </a:ln>
            </p:spPr>
            <p:txBody>
              <a:bodyPr/>
              <a:lstStyle/>
              <a:p>
                <a:endParaRPr lang="en-US"/>
              </a:p>
            </p:txBody>
          </p:sp>
          <p:sp>
            <p:nvSpPr>
              <p:cNvPr id="29912" name="Line 230"/>
              <p:cNvSpPr>
                <a:spLocks noChangeShapeType="1"/>
              </p:cNvSpPr>
              <p:nvPr/>
            </p:nvSpPr>
            <p:spPr bwMode="auto">
              <a:xfrm>
                <a:off x="4765" y="3840"/>
                <a:ext cx="0" cy="48"/>
              </a:xfrm>
              <a:prstGeom prst="line">
                <a:avLst/>
              </a:prstGeom>
              <a:noFill/>
              <a:ln w="9525">
                <a:solidFill>
                  <a:srgbClr val="CC3300"/>
                </a:solidFill>
                <a:round/>
                <a:headEnd/>
                <a:tailEnd/>
              </a:ln>
            </p:spPr>
            <p:txBody>
              <a:bodyPr/>
              <a:lstStyle/>
              <a:p>
                <a:endParaRPr lang="en-US"/>
              </a:p>
            </p:txBody>
          </p:sp>
          <p:sp>
            <p:nvSpPr>
              <p:cNvPr id="29913" name="Line 231"/>
              <p:cNvSpPr>
                <a:spLocks noChangeShapeType="1"/>
              </p:cNvSpPr>
              <p:nvPr/>
            </p:nvSpPr>
            <p:spPr bwMode="auto">
              <a:xfrm>
                <a:off x="4688" y="3840"/>
                <a:ext cx="0" cy="48"/>
              </a:xfrm>
              <a:prstGeom prst="line">
                <a:avLst/>
              </a:prstGeom>
              <a:noFill/>
              <a:ln w="9525">
                <a:solidFill>
                  <a:schemeClr val="tx1"/>
                </a:solidFill>
                <a:round/>
                <a:headEnd/>
                <a:tailEnd/>
              </a:ln>
            </p:spPr>
            <p:txBody>
              <a:bodyPr/>
              <a:lstStyle/>
              <a:p>
                <a:endParaRPr lang="en-US"/>
              </a:p>
            </p:txBody>
          </p:sp>
        </p:grpSp>
        <p:sp>
          <p:nvSpPr>
            <p:cNvPr id="29720" name="Line 233"/>
            <p:cNvSpPr>
              <a:spLocks noChangeShapeType="1"/>
            </p:cNvSpPr>
            <p:nvPr/>
          </p:nvSpPr>
          <p:spPr bwMode="auto">
            <a:xfrm>
              <a:off x="4953000" y="4724400"/>
              <a:ext cx="3505200" cy="1447800"/>
            </a:xfrm>
            <a:prstGeom prst="line">
              <a:avLst/>
            </a:prstGeom>
            <a:noFill/>
            <a:ln w="38100">
              <a:solidFill>
                <a:schemeClr val="tx1"/>
              </a:solidFill>
              <a:round/>
              <a:headEnd/>
              <a:tailEnd/>
            </a:ln>
          </p:spPr>
          <p:txBody>
            <a:bodyPr/>
            <a:lstStyle/>
            <a:p>
              <a:endParaRPr lang="en-US"/>
            </a:p>
          </p:txBody>
        </p:sp>
        <p:sp>
          <p:nvSpPr>
            <p:cNvPr id="29721" name="Line 234"/>
            <p:cNvSpPr>
              <a:spLocks noChangeShapeType="1"/>
            </p:cNvSpPr>
            <p:nvPr/>
          </p:nvSpPr>
          <p:spPr bwMode="auto">
            <a:xfrm flipH="1">
              <a:off x="533400" y="4724400"/>
              <a:ext cx="3505200" cy="1447800"/>
            </a:xfrm>
            <a:prstGeom prst="line">
              <a:avLst/>
            </a:prstGeom>
            <a:noFill/>
            <a:ln w="38100">
              <a:solidFill>
                <a:schemeClr val="tx1"/>
              </a:solidFill>
              <a:round/>
              <a:headEnd/>
              <a:tailEnd/>
            </a:ln>
          </p:spPr>
          <p:txBody>
            <a:bodyPr/>
            <a:lstStyle/>
            <a:p>
              <a:endParaRPr lang="en-US"/>
            </a:p>
          </p:txBody>
        </p:sp>
      </p:grpSp>
      <p:sp>
        <p:nvSpPr>
          <p:cNvPr id="5" name="Rectangle 4"/>
          <p:cNvSpPr/>
          <p:nvPr/>
        </p:nvSpPr>
        <p:spPr>
          <a:xfrm>
            <a:off x="200027" y="2153215"/>
            <a:ext cx="6048371" cy="2246769"/>
          </a:xfrm>
          <a:prstGeom prst="rect">
            <a:avLst/>
          </a:prstGeom>
        </p:spPr>
        <p:txBody>
          <a:bodyPr wrap="square">
            <a:spAutoFit/>
          </a:bodyPr>
          <a:lstStyle/>
          <a:p>
            <a:r>
              <a:rPr lang="en-US" sz="2800" dirty="0">
                <a:latin typeface="Avenir Book" panose="02000503020000020003" pitchFamily="2" charset="0"/>
              </a:rPr>
              <a:t>Architecture likely influenced by: </a:t>
            </a:r>
          </a:p>
          <a:p>
            <a:pPr marL="457200" indent="-457200">
              <a:buFont typeface="Arial" panose="020B0604020202020204" pitchFamily="34" charset="0"/>
              <a:buChar char="•"/>
            </a:pPr>
            <a:r>
              <a:rPr lang="en-US" sz="2800" dirty="0">
                <a:latin typeface="Avenir Book" panose="02000503020000020003" pitchFamily="2" charset="0"/>
              </a:rPr>
              <a:t>disease </a:t>
            </a:r>
            <a:r>
              <a:rPr lang="en-US" sz="2800" dirty="0" err="1">
                <a:latin typeface="Avenir Book" panose="02000503020000020003" pitchFamily="2" charset="0"/>
              </a:rPr>
              <a:t>pleiotropy</a:t>
            </a:r>
            <a:r>
              <a:rPr lang="en-US" sz="2800" dirty="0">
                <a:latin typeface="Avenir Book" panose="02000503020000020003" pitchFamily="2" charset="0"/>
              </a:rPr>
              <a:t> </a:t>
            </a:r>
          </a:p>
          <a:p>
            <a:pPr marL="457200" indent="-457200">
              <a:buFont typeface="Arial" panose="020B0604020202020204" pitchFamily="34" charset="0"/>
              <a:buChar char="•"/>
            </a:pPr>
            <a:r>
              <a:rPr lang="en-US" sz="2800" dirty="0">
                <a:latin typeface="Avenir Book" panose="02000503020000020003" pitchFamily="2" charset="0"/>
              </a:rPr>
              <a:t>selection</a:t>
            </a:r>
          </a:p>
          <a:p>
            <a:pPr marL="457200" indent="-457200">
              <a:buFont typeface="Arial" panose="020B0604020202020204" pitchFamily="34" charset="0"/>
              <a:buChar char="•"/>
            </a:pPr>
            <a:r>
              <a:rPr lang="en-US" sz="2800" dirty="0">
                <a:latin typeface="Avenir Book" panose="02000503020000020003" pitchFamily="2" charset="0"/>
              </a:rPr>
              <a:t>population history </a:t>
            </a:r>
          </a:p>
          <a:p>
            <a:pPr marL="457200" indent="-457200">
              <a:buFont typeface="Arial" panose="020B0604020202020204" pitchFamily="34" charset="0"/>
              <a:buChar char="•"/>
            </a:pPr>
            <a:r>
              <a:rPr lang="en-US" sz="2800" dirty="0">
                <a:latin typeface="Avenir Book" panose="02000503020000020003" pitchFamily="2" charset="0"/>
              </a:rPr>
              <a:t>chance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p:cNvSpPr>
            <a:spLocks noChangeArrowheads="1"/>
          </p:cNvSpPr>
          <p:nvPr/>
        </p:nvSpPr>
        <p:spPr bwMode="auto">
          <a:xfrm>
            <a:off x="1524000" y="687390"/>
            <a:ext cx="9144000" cy="914400"/>
          </a:xfrm>
          <a:prstGeom prst="rect">
            <a:avLst/>
          </a:prstGeom>
          <a:solidFill>
            <a:srgbClr val="EEEEEE"/>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1291" tIns="45648" rIns="91291" bIns="45648" anchor="ctr"/>
          <a:lstStyle/>
          <a:p>
            <a:pPr algn="ctr"/>
            <a:endParaRPr lang="en-US">
              <a:solidFill>
                <a:srgbClr val="FFFFFF"/>
              </a:solidFill>
            </a:endParaRPr>
          </a:p>
        </p:txBody>
      </p:sp>
      <p:sp>
        <p:nvSpPr>
          <p:cNvPr id="14341" name="Text Placeholder 2"/>
          <p:cNvSpPr txBox="1">
            <a:spLocks/>
          </p:cNvSpPr>
          <p:nvPr/>
        </p:nvSpPr>
        <p:spPr bwMode="auto">
          <a:xfrm>
            <a:off x="1524000" y="69215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3606" tIns="63401" rIns="126804" bIns="0"/>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300">
                <a:latin typeface="Helvetica" charset="0"/>
                <a:cs typeface="Helvetica" charset="0"/>
              </a:rPr>
              <a:t>From: </a:t>
            </a:r>
            <a:r>
              <a:rPr lang="en-US" sz="1300" b="1">
                <a:latin typeface="Helvetica" charset="0"/>
                <a:cs typeface="Helvetica" charset="0"/>
              </a:rPr>
              <a:t>Fecundity of Patients With Schizophrenia, Autism, Bipolar Disorder, Depression, Anorexia Nervosa, or Substance Abuse vs Their Unaffected Siblings</a:t>
            </a:r>
          </a:p>
        </p:txBody>
      </p:sp>
      <p:sp>
        <p:nvSpPr>
          <p:cNvPr id="14343" name="Text Placeholder 2"/>
          <p:cNvSpPr txBox="1">
            <a:spLocks/>
          </p:cNvSpPr>
          <p:nvPr/>
        </p:nvSpPr>
        <p:spPr bwMode="auto">
          <a:xfrm>
            <a:off x="1524000" y="1282700"/>
            <a:ext cx="9144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3606" tIns="0" rIns="126804" bIns="63401"/>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latin typeface="Helvetica" charset="0"/>
                <a:cs typeface="Helvetica" charset="0"/>
              </a:rPr>
              <a:t>JAMA Psychiatry. 2013;70(1):22-30. doi:10.1001/jamapsychiatry.2013.268</a:t>
            </a:r>
          </a:p>
        </p:txBody>
      </p:sp>
      <p:sp>
        <p:nvSpPr>
          <p:cNvPr id="14344" name="Text Placeholder 2"/>
          <p:cNvSpPr txBox="1">
            <a:spLocks/>
          </p:cNvSpPr>
          <p:nvPr/>
        </p:nvSpPr>
        <p:spPr bwMode="auto">
          <a:xfrm>
            <a:off x="1676400" y="5575300"/>
            <a:ext cx="103632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3606" tIns="0" rIns="0" bIns="63401"/>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pPr>
            <a:r>
              <a:rPr lang="en-US" sz="1200" dirty="0">
                <a:latin typeface="Helvetica" charset="0"/>
                <a:cs typeface="Helvetica" charset="0"/>
              </a:rPr>
              <a:t>Figure 1. Fertility ratios for individuals with schizophrenia, autism, bipolar disorder, depression, anorexia nervosa, and substance abuse. A fertility ratio of 1 (highlighted) represents that of the general population.</a:t>
            </a:r>
          </a:p>
        </p:txBody>
      </p:sp>
      <p:sp>
        <p:nvSpPr>
          <p:cNvPr id="14345" name="TextBox 11"/>
          <p:cNvSpPr txBox="1">
            <a:spLocks noChangeArrowheads="1"/>
          </p:cNvSpPr>
          <p:nvPr/>
        </p:nvSpPr>
        <p:spPr bwMode="auto">
          <a:xfrm>
            <a:off x="1524000" y="5305425"/>
            <a:ext cx="9144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3606" tIns="0" rIns="0" bIns="63401">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b="1">
                <a:latin typeface="Helvetica" charset="0"/>
              </a:rPr>
              <a:t>Figure </a:t>
            </a:r>
            <a:r>
              <a:rPr lang="en-US" sz="1300" b="1">
                <a:latin typeface="Helvetica" charset="0"/>
              </a:rPr>
              <a:t>Legend</a:t>
            </a:r>
            <a:r>
              <a:rPr lang="en-US" sz="1200" b="1">
                <a:latin typeface="Helvetica" charset="0"/>
              </a:rPr>
              <a:t>:</a:t>
            </a:r>
          </a:p>
        </p:txBody>
      </p:sp>
      <p:cxnSp>
        <p:nvCxnSpPr>
          <p:cNvPr id="14346" name="Straight Connector 5"/>
          <p:cNvCxnSpPr>
            <a:cxnSpLocks noChangeShapeType="1"/>
          </p:cNvCxnSpPr>
          <p:nvPr/>
        </p:nvCxnSpPr>
        <p:spPr bwMode="auto">
          <a:xfrm>
            <a:off x="1524000" y="666750"/>
            <a:ext cx="9144000" cy="0"/>
          </a:xfrm>
          <a:prstGeom prst="line">
            <a:avLst/>
          </a:prstGeom>
          <a:noFill/>
          <a:ln w="38100">
            <a:solidFill>
              <a:srgbClr val="999999"/>
            </a:solidFill>
            <a:round/>
            <a:headEnd/>
            <a:tailEnd/>
          </a:ln>
          <a:extLst>
            <a:ext uri="{909E8E84-426E-40DD-AFC4-6F175D3DCCD1}">
              <a14:hiddenFill xmlns:a14="http://schemas.microsoft.com/office/drawing/2010/main">
                <a:noFill/>
              </a14:hiddenFill>
            </a:ext>
          </a:extLst>
        </p:spPr>
      </p:cxnSp>
      <p:pic>
        <p:nvPicPr>
          <p:cNvPr id="14347"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0" y="127000"/>
            <a:ext cx="264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3"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15" y="1631006"/>
            <a:ext cx="4910667" cy="36356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33180" y="2341033"/>
            <a:ext cx="3075959" cy="21717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lIns="91291" tIns="45648" rIns="91291" bIns="45648" rtlCol="0" anchor="ctr"/>
          <a:lstStyle/>
          <a:p>
            <a:pPr algn="ctr"/>
            <a:r>
              <a:rPr lang="en-US" sz="1600" dirty="0">
                <a:solidFill>
                  <a:schemeClr val="tx2"/>
                </a:solidFill>
              </a:rPr>
              <a:t>Ramifications:</a:t>
            </a:r>
          </a:p>
          <a:p>
            <a:pPr algn="ctr"/>
            <a:r>
              <a:rPr lang="en-US" sz="1600" dirty="0">
                <a:solidFill>
                  <a:schemeClr val="tx2"/>
                </a:solidFill>
              </a:rPr>
              <a:t>Common and low frequency variants can be plentiful at very low effect sizes (OR &lt; 1.1)</a:t>
            </a:r>
          </a:p>
          <a:p>
            <a:pPr algn="ctr"/>
            <a:endParaRPr lang="en-US" sz="1600" dirty="0">
              <a:solidFill>
                <a:schemeClr val="tx2"/>
              </a:solidFill>
            </a:endParaRPr>
          </a:p>
          <a:p>
            <a:pPr algn="ctr"/>
            <a:r>
              <a:rPr lang="en-US" sz="1600" dirty="0">
                <a:solidFill>
                  <a:schemeClr val="tx2"/>
                </a:solidFill>
              </a:rPr>
              <a:t>Large effect alleles must be </a:t>
            </a:r>
            <a:r>
              <a:rPr lang="en-US" sz="1600" b="1" dirty="0">
                <a:solidFill>
                  <a:schemeClr val="tx2"/>
                </a:solidFill>
              </a:rPr>
              <a:t>extremely</a:t>
            </a:r>
            <a:r>
              <a:rPr lang="en-US" sz="1600" dirty="0">
                <a:solidFill>
                  <a:schemeClr val="tx2"/>
                </a:solidFill>
              </a:rPr>
              <a:t> rare</a:t>
            </a:r>
          </a:p>
          <a:p>
            <a:pPr algn="ctr"/>
            <a:endParaRPr lang="en-US" sz="1600" dirty="0">
              <a:solidFill>
                <a:schemeClr val="tx2"/>
              </a:solidFill>
            </a:endParaRPr>
          </a:p>
        </p:txBody>
      </p:sp>
    </p:spTree>
    <p:extLst>
      <p:ext uri="{BB962C8B-B14F-4D97-AF65-F5344CB8AC3E}">
        <p14:creationId xmlns:p14="http://schemas.microsoft.com/office/powerpoint/2010/main" val="1745245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214" y="112273"/>
            <a:ext cx="10972800" cy="1143000"/>
          </a:xfrm>
        </p:spPr>
        <p:txBody>
          <a:bodyPr>
            <a:normAutofit/>
          </a:bodyPr>
          <a:lstStyle/>
          <a:p>
            <a:r>
              <a:rPr lang="en-US" sz="3200" b="1" dirty="0">
                <a:solidFill>
                  <a:srgbClr val="0066FF"/>
                </a:solidFill>
                <a:latin typeface="Avenir Book" panose="02000503020000020003" pitchFamily="2" charset="0"/>
              </a:rPr>
              <a:t>Common variants can abound, but only at extremely modest ORs permitted by this selective pressure</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806701" y="1714500"/>
            <a:ext cx="6747827" cy="4089400"/>
          </a:xfrm>
          <a:prstGeom prst="rect">
            <a:avLst/>
          </a:prstGeom>
          <a:noFill/>
          <a:ln>
            <a:noFill/>
          </a:ln>
        </p:spPr>
      </p:pic>
      <p:sp>
        <p:nvSpPr>
          <p:cNvPr id="4" name="TextBox 3"/>
          <p:cNvSpPr txBox="1"/>
          <p:nvPr/>
        </p:nvSpPr>
        <p:spPr>
          <a:xfrm>
            <a:off x="2806700" y="6019801"/>
            <a:ext cx="7095550" cy="646331"/>
          </a:xfrm>
          <a:prstGeom prst="rect">
            <a:avLst/>
          </a:prstGeom>
          <a:noFill/>
        </p:spPr>
        <p:txBody>
          <a:bodyPr wrap="none" rtlCol="0">
            <a:spAutoFit/>
          </a:bodyPr>
          <a:lstStyle/>
          <a:p>
            <a:r>
              <a:rPr lang="en-US" dirty="0">
                <a:latin typeface="Avenir Book" panose="02000503020000020003" pitchFamily="2" charset="0"/>
              </a:rPr>
              <a:t>Odds-ratio </a:t>
            </a:r>
            <a:r>
              <a:rPr lang="en-US" dirty="0" err="1">
                <a:latin typeface="Avenir Book" panose="02000503020000020003" pitchFamily="2" charset="0"/>
              </a:rPr>
              <a:t>vs</a:t>
            </a:r>
            <a:r>
              <a:rPr lang="en-US" dirty="0">
                <a:latin typeface="Avenir Book" panose="02000503020000020003" pitchFamily="2" charset="0"/>
              </a:rPr>
              <a:t> risk allele frequency, PGC-schizophrenia 2014 results</a:t>
            </a:r>
          </a:p>
          <a:p>
            <a:r>
              <a:rPr lang="en-US" dirty="0">
                <a:latin typeface="Avenir Book" panose="02000503020000020003" pitchFamily="2" charset="0"/>
              </a:rPr>
              <a:t>(N ~ 35,000 cases, n=128 genome-wide significant variants)</a:t>
            </a:r>
          </a:p>
        </p:txBody>
      </p:sp>
    </p:spTree>
    <p:extLst>
      <p:ext uri="{BB962C8B-B14F-4D97-AF65-F5344CB8AC3E}">
        <p14:creationId xmlns:p14="http://schemas.microsoft.com/office/powerpoint/2010/main" val="2285353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90800" y="2590800"/>
            <a:ext cx="7669212" cy="2524125"/>
            <a:chOff x="522288" y="3038475"/>
            <a:chExt cx="7669212" cy="2524125"/>
          </a:xfrm>
        </p:grpSpPr>
        <p:pic>
          <p:nvPicPr>
            <p:cNvPr id="36867" name="Picture 4" descr="chromo035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3038475"/>
              <a:ext cx="201136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descr="chromo035s"/>
            <p:cNvPicPr>
              <a:picLocks noChangeAspect="1" noChangeArrowheads="1"/>
            </p:cNvPicPr>
            <p:nvPr/>
          </p:nvPicPr>
          <p:blipFill>
            <a:blip r:embed="rId3">
              <a:extLst>
                <a:ext uri="{28A0092B-C50C-407E-A947-70E740481C1C}">
                  <a14:useLocalDpi xmlns:a14="http://schemas.microsoft.com/office/drawing/2010/main" val="0"/>
                </a:ext>
              </a:extLst>
            </a:blip>
            <a:srcRect l="19151" t="59009" r="58243" b="18568"/>
            <a:stretch>
              <a:fillRect/>
            </a:stretch>
          </p:blipFill>
          <p:spPr bwMode="auto">
            <a:xfrm>
              <a:off x="3833813" y="3413125"/>
              <a:ext cx="14081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Line 12"/>
            <p:cNvSpPr>
              <a:spLocks noChangeShapeType="1"/>
            </p:cNvSpPr>
            <p:nvPr/>
          </p:nvSpPr>
          <p:spPr bwMode="auto">
            <a:xfrm>
              <a:off x="2820988" y="3621088"/>
              <a:ext cx="693737"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1" name="AutoShape 13"/>
            <p:cNvSpPr>
              <a:spLocks noChangeArrowheads="1"/>
            </p:cNvSpPr>
            <p:nvPr/>
          </p:nvSpPr>
          <p:spPr bwMode="auto">
            <a:xfrm>
              <a:off x="4625975" y="4213225"/>
              <a:ext cx="223838" cy="209550"/>
            </a:xfrm>
            <a:prstGeom prst="star5">
              <a:avLst/>
            </a:prstGeom>
            <a:solidFill>
              <a:srgbClr val="FFFF66"/>
            </a:solidFill>
            <a:ln w="9525">
              <a:noFill/>
              <a:miter lim="800000"/>
              <a:headEnd/>
              <a:tailEnd/>
            </a:ln>
            <a:effectLst/>
          </p:spPr>
          <p:txBody>
            <a:bodyPr wrap="none" anchor="ctr"/>
            <a:lstStyle/>
            <a:p>
              <a:pPr>
                <a:defRPr/>
              </a:pPr>
              <a:endParaRPr lang="en-US"/>
            </a:p>
          </p:txBody>
        </p:sp>
        <p:sp>
          <p:nvSpPr>
            <p:cNvPr id="36871" name="Line 16"/>
            <p:cNvSpPr>
              <a:spLocks noChangeShapeType="1"/>
            </p:cNvSpPr>
            <p:nvPr/>
          </p:nvSpPr>
          <p:spPr bwMode="auto">
            <a:xfrm flipV="1">
              <a:off x="2806700" y="4640263"/>
              <a:ext cx="693738"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2" name="Line 17"/>
            <p:cNvSpPr>
              <a:spLocks noChangeShapeType="1"/>
            </p:cNvSpPr>
            <p:nvPr/>
          </p:nvSpPr>
          <p:spPr bwMode="auto">
            <a:xfrm>
              <a:off x="5507038" y="3840163"/>
              <a:ext cx="693737"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3" name="Line 18"/>
            <p:cNvSpPr>
              <a:spLocks noChangeShapeType="1"/>
            </p:cNvSpPr>
            <p:nvPr/>
          </p:nvSpPr>
          <p:spPr bwMode="auto">
            <a:xfrm flipV="1">
              <a:off x="5492750" y="4251325"/>
              <a:ext cx="693738" cy="307975"/>
            </a:xfrm>
            <a:prstGeom prst="line">
              <a:avLst/>
            </a:prstGeom>
            <a:noFill/>
            <a:ln w="698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6874" name="Group 20"/>
            <p:cNvGrpSpPr>
              <a:grpSpLocks/>
            </p:cNvGrpSpPr>
            <p:nvPr/>
          </p:nvGrpSpPr>
          <p:grpSpPr bwMode="auto">
            <a:xfrm>
              <a:off x="6408738" y="4006850"/>
              <a:ext cx="1782762" cy="315913"/>
              <a:chOff x="4037" y="2524"/>
              <a:chExt cx="1123" cy="199"/>
            </a:xfrm>
          </p:grpSpPr>
          <p:sp>
            <p:nvSpPr>
              <p:cNvPr id="36875" name="Line 6"/>
              <p:cNvSpPr>
                <a:spLocks noChangeShapeType="1"/>
              </p:cNvSpPr>
              <p:nvPr/>
            </p:nvSpPr>
            <p:spPr bwMode="auto">
              <a:xfrm flipV="1">
                <a:off x="4037" y="2662"/>
                <a:ext cx="11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6" name="Rectangle 7"/>
              <p:cNvSpPr>
                <a:spLocks noChangeArrowheads="1"/>
              </p:cNvSpPr>
              <p:nvPr/>
            </p:nvSpPr>
            <p:spPr bwMode="auto">
              <a:xfrm>
                <a:off x="4200"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877" name="Rectangle 8"/>
              <p:cNvSpPr>
                <a:spLocks noChangeArrowheads="1"/>
              </p:cNvSpPr>
              <p:nvPr/>
            </p:nvSpPr>
            <p:spPr bwMode="auto">
              <a:xfrm>
                <a:off x="4286" y="2617"/>
                <a:ext cx="35" cy="9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878" name="Rectangle 9"/>
              <p:cNvSpPr>
                <a:spLocks noChangeArrowheads="1"/>
              </p:cNvSpPr>
              <p:nvPr/>
            </p:nvSpPr>
            <p:spPr bwMode="auto">
              <a:xfrm>
                <a:off x="4424"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879" name="Rectangle 10"/>
              <p:cNvSpPr>
                <a:spLocks noChangeArrowheads="1"/>
              </p:cNvSpPr>
              <p:nvPr/>
            </p:nvSpPr>
            <p:spPr bwMode="auto">
              <a:xfrm>
                <a:off x="4682" y="2617"/>
                <a:ext cx="34" cy="96"/>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880" name="Rectangle 11"/>
              <p:cNvSpPr>
                <a:spLocks noChangeArrowheads="1"/>
              </p:cNvSpPr>
              <p:nvPr/>
            </p:nvSpPr>
            <p:spPr bwMode="auto">
              <a:xfrm>
                <a:off x="4836" y="2617"/>
                <a:ext cx="221" cy="97"/>
              </a:xfrm>
              <a:prstGeom prst="rect">
                <a:avLst/>
              </a:prstGeom>
              <a:gradFill rotWithShape="1">
                <a:gsLst>
                  <a:gs pos="0">
                    <a:srgbClr val="185E5E"/>
                  </a:gs>
                  <a:gs pos="5000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881" name="Line 14"/>
              <p:cNvSpPr>
                <a:spLocks noChangeShapeType="1"/>
              </p:cNvSpPr>
              <p:nvPr/>
            </p:nvSpPr>
            <p:spPr bwMode="auto">
              <a:xfrm flipV="1">
                <a:off x="4039" y="2529"/>
                <a:ext cx="0" cy="1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2" name="Line 15"/>
              <p:cNvSpPr>
                <a:spLocks noChangeShapeType="1"/>
              </p:cNvSpPr>
              <p:nvPr/>
            </p:nvSpPr>
            <p:spPr bwMode="auto">
              <a:xfrm>
                <a:off x="4046" y="2524"/>
                <a:ext cx="98"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7" name="AutoShape 19"/>
              <p:cNvSpPr>
                <a:spLocks noChangeArrowheads="1"/>
              </p:cNvSpPr>
              <p:nvPr/>
            </p:nvSpPr>
            <p:spPr bwMode="auto">
              <a:xfrm>
                <a:off x="4814" y="2591"/>
                <a:ext cx="141" cy="132"/>
              </a:xfrm>
              <a:prstGeom prst="star5">
                <a:avLst/>
              </a:prstGeom>
              <a:solidFill>
                <a:srgbClr val="FFFF66"/>
              </a:solidFill>
              <a:ln w="9525">
                <a:noFill/>
                <a:miter lim="800000"/>
                <a:headEnd/>
                <a:tailEnd/>
              </a:ln>
              <a:effectLst/>
            </p:spPr>
            <p:txBody>
              <a:bodyPr wrap="none" anchor="ctr"/>
              <a:lstStyle/>
              <a:p>
                <a:pPr>
                  <a:defRPr/>
                </a:pPr>
                <a:endParaRPr lang="en-US"/>
              </a:p>
            </p:txBody>
          </p:sp>
        </p:grpSp>
      </p:grpSp>
      <p:sp>
        <p:nvSpPr>
          <p:cNvPr id="21"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Gene Mapping</a:t>
            </a:r>
          </a:p>
        </p:txBody>
      </p:sp>
    </p:spTree>
    <p:extLst>
      <p:ext uri="{BB962C8B-B14F-4D97-AF65-F5344CB8AC3E}">
        <p14:creationId xmlns:p14="http://schemas.microsoft.com/office/powerpoint/2010/main" val="2209593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609600" y="1258887"/>
            <a:ext cx="10972800" cy="1790699"/>
          </a:xfrm>
        </p:spPr>
        <p:txBody>
          <a:bodyPr/>
          <a:lstStyle/>
          <a:p>
            <a:pPr eaLnBrk="1" hangingPunct="1"/>
            <a:r>
              <a:rPr lang="en-US" dirty="0">
                <a:latin typeface="Avenir Book" panose="02000503020000020003" pitchFamily="2" charset="0"/>
              </a:rPr>
              <a:t>Robust to allelic heterogeneity</a:t>
            </a:r>
          </a:p>
          <a:p>
            <a:pPr eaLnBrk="1" hangingPunct="1"/>
            <a:r>
              <a:rPr lang="en-US" dirty="0">
                <a:latin typeface="Avenir Book" panose="02000503020000020003" pitchFamily="2" charset="0"/>
              </a:rPr>
              <a:t>Implicate large regions</a:t>
            </a:r>
          </a:p>
          <a:p>
            <a:pPr eaLnBrk="1" hangingPunct="1"/>
            <a:r>
              <a:rPr lang="en-US" dirty="0">
                <a:latin typeface="Avenir Book" panose="02000503020000020003" pitchFamily="2" charset="0"/>
              </a:rPr>
              <a:t>Need multiplex family data</a:t>
            </a:r>
          </a:p>
        </p:txBody>
      </p:sp>
      <p:pic>
        <p:nvPicPr>
          <p:cNvPr id="37894" name="Picture 7" descr="inv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3808414"/>
            <a:ext cx="32194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8" descr="inv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3917951"/>
            <a:ext cx="32194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Linkage Studies</a:t>
            </a:r>
          </a:p>
        </p:txBody>
      </p:sp>
    </p:spTree>
    <p:extLst>
      <p:ext uri="{BB962C8B-B14F-4D97-AF65-F5344CB8AC3E}">
        <p14:creationId xmlns:p14="http://schemas.microsoft.com/office/powerpoint/2010/main" val="1354134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609600" y="1162292"/>
            <a:ext cx="10972800" cy="1461498"/>
          </a:xfrm>
        </p:spPr>
        <p:txBody>
          <a:bodyPr/>
          <a:lstStyle/>
          <a:p>
            <a:pPr eaLnBrk="1" hangingPunct="1"/>
            <a:r>
              <a:rPr lang="en-US" dirty="0">
                <a:latin typeface="Avenir Book" panose="02000503020000020003" pitchFamily="2" charset="0"/>
              </a:rPr>
              <a:t>only look at common polymorphisms</a:t>
            </a:r>
          </a:p>
          <a:p>
            <a:pPr eaLnBrk="1" hangingPunct="1"/>
            <a:r>
              <a:rPr lang="en-US" dirty="0">
                <a:latin typeface="Avenir Book" panose="02000503020000020003" pitchFamily="2" charset="0"/>
              </a:rPr>
              <a:t>Usually case-control (requires matching)</a:t>
            </a:r>
          </a:p>
        </p:txBody>
      </p:sp>
      <p:sp>
        <p:nvSpPr>
          <p:cNvPr id="15"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Association Studies</a:t>
            </a:r>
          </a:p>
        </p:txBody>
      </p:sp>
      <p:grpSp>
        <p:nvGrpSpPr>
          <p:cNvPr id="5" name="Group 78"/>
          <p:cNvGrpSpPr>
            <a:grpSpLocks/>
          </p:cNvGrpSpPr>
          <p:nvPr/>
        </p:nvGrpSpPr>
        <p:grpSpPr bwMode="auto">
          <a:xfrm>
            <a:off x="4038601" y="3048000"/>
            <a:ext cx="4340224" cy="3460750"/>
            <a:chOff x="246" y="2191"/>
            <a:chExt cx="2072" cy="1909"/>
          </a:xfrm>
        </p:grpSpPr>
        <p:pic>
          <p:nvPicPr>
            <p:cNvPr id="6" name="Picture 14"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2480"/>
            <a:stretch>
              <a:fillRect/>
            </a:stretch>
          </p:blipFill>
          <p:spPr bwMode="auto">
            <a:xfrm>
              <a:off x="246" y="2191"/>
              <a:ext cx="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descr="tdt"/>
            <p:cNvPicPr>
              <a:picLocks noChangeAspect="1" noChangeArrowheads="1"/>
            </p:cNvPicPr>
            <p:nvPr/>
          </p:nvPicPr>
          <p:blipFill>
            <a:blip r:embed="rId3">
              <a:extLst>
                <a:ext uri="{28A0092B-C50C-407E-A947-70E740481C1C}">
                  <a14:useLocalDpi xmlns:a14="http://schemas.microsoft.com/office/drawing/2010/main" val="0"/>
                </a:ext>
              </a:extLst>
            </a:blip>
            <a:srcRect l="66202" t="61296" r="25676" b="-1653"/>
            <a:stretch>
              <a:fillRect/>
            </a:stretch>
          </p:blipFill>
          <p:spPr bwMode="auto">
            <a:xfrm>
              <a:off x="255" y="2882"/>
              <a:ext cx="19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361" y="3051"/>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6200" b="964"/>
            <a:stretch>
              <a:fillRect/>
            </a:stretch>
          </p:blipFill>
          <p:spPr bwMode="auto">
            <a:xfrm>
              <a:off x="255" y="2534"/>
              <a:ext cx="19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tdt"/>
            <p:cNvPicPr>
              <a:picLocks noChangeAspect="1" noChangeArrowheads="1"/>
            </p:cNvPicPr>
            <p:nvPr/>
          </p:nvPicPr>
          <p:blipFill>
            <a:blip r:embed="rId3">
              <a:extLst>
                <a:ext uri="{28A0092B-C50C-407E-A947-70E740481C1C}">
                  <a14:useLocalDpi xmlns:a14="http://schemas.microsoft.com/office/drawing/2010/main" val="0"/>
                </a:ext>
              </a:extLst>
            </a:blip>
            <a:srcRect l="53427" t="25757" r="43950" b="55098"/>
            <a:stretch>
              <a:fillRect/>
            </a:stretch>
          </p:blipFill>
          <p:spPr bwMode="auto">
            <a:xfrm>
              <a:off x="363" y="2700"/>
              <a:ext cx="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2"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6200" b="964"/>
            <a:stretch>
              <a:fillRect/>
            </a:stretch>
          </p:blipFill>
          <p:spPr bwMode="auto">
            <a:xfrm>
              <a:off x="539" y="2882"/>
              <a:ext cx="19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tdt"/>
            <p:cNvPicPr>
              <a:picLocks noChangeAspect="1" noChangeArrowheads="1"/>
            </p:cNvPicPr>
            <p:nvPr/>
          </p:nvPicPr>
          <p:blipFill>
            <a:blip r:embed="rId3">
              <a:extLst>
                <a:ext uri="{28A0092B-C50C-407E-A947-70E740481C1C}">
                  <a14:useLocalDpi xmlns:a14="http://schemas.microsoft.com/office/drawing/2010/main" val="0"/>
                </a:ext>
              </a:extLst>
            </a:blip>
            <a:srcRect l="53427" t="25757" r="43950" b="55098"/>
            <a:stretch>
              <a:fillRect/>
            </a:stretch>
          </p:blipFill>
          <p:spPr bwMode="auto">
            <a:xfrm>
              <a:off x="647" y="3048"/>
              <a:ext cx="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5" descr="tdt"/>
            <p:cNvPicPr>
              <a:picLocks noChangeAspect="1" noChangeArrowheads="1"/>
            </p:cNvPicPr>
            <p:nvPr/>
          </p:nvPicPr>
          <p:blipFill>
            <a:blip r:embed="rId3">
              <a:extLst>
                <a:ext uri="{28A0092B-C50C-407E-A947-70E740481C1C}">
                  <a14:useLocalDpi xmlns:a14="http://schemas.microsoft.com/office/drawing/2010/main" val="0"/>
                </a:ext>
              </a:extLst>
            </a:blip>
            <a:srcRect l="25677" t="61296" r="66200" b="964"/>
            <a:stretch>
              <a:fillRect/>
            </a:stretch>
          </p:blipFill>
          <p:spPr bwMode="auto">
            <a:xfrm>
              <a:off x="816" y="2191"/>
              <a:ext cx="19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6" descr="tdt"/>
            <p:cNvPicPr>
              <a:picLocks noChangeAspect="1" noChangeArrowheads="1"/>
            </p:cNvPicPr>
            <p:nvPr/>
          </p:nvPicPr>
          <p:blipFill>
            <a:blip r:embed="rId3">
              <a:extLst>
                <a:ext uri="{28A0092B-C50C-407E-A947-70E740481C1C}">
                  <a14:useLocalDpi xmlns:a14="http://schemas.microsoft.com/office/drawing/2010/main" val="0"/>
                </a:ext>
              </a:extLst>
            </a:blip>
            <a:srcRect l="53427" t="25757" r="43950" b="55098"/>
            <a:stretch>
              <a:fillRect/>
            </a:stretch>
          </p:blipFill>
          <p:spPr bwMode="auto">
            <a:xfrm>
              <a:off x="924" y="2357"/>
              <a:ext cx="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7"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2480"/>
            <a:stretch>
              <a:fillRect/>
            </a:stretch>
          </p:blipFill>
          <p:spPr bwMode="auto">
            <a:xfrm>
              <a:off x="529" y="2191"/>
              <a:ext cx="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8"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2480"/>
            <a:stretch>
              <a:fillRect/>
            </a:stretch>
          </p:blipFill>
          <p:spPr bwMode="auto">
            <a:xfrm>
              <a:off x="530" y="2534"/>
              <a:ext cx="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9"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2480"/>
            <a:stretch>
              <a:fillRect/>
            </a:stretch>
          </p:blipFill>
          <p:spPr bwMode="auto">
            <a:xfrm>
              <a:off x="807" y="2534"/>
              <a:ext cx="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0" descr="tdt"/>
            <p:cNvPicPr>
              <a:picLocks noChangeAspect="1" noChangeArrowheads="1"/>
            </p:cNvPicPr>
            <p:nvPr/>
          </p:nvPicPr>
          <p:blipFill>
            <a:blip r:embed="rId3">
              <a:extLst>
                <a:ext uri="{28A0092B-C50C-407E-A947-70E740481C1C}">
                  <a14:useLocalDpi xmlns:a14="http://schemas.microsoft.com/office/drawing/2010/main" val="0"/>
                </a:ext>
              </a:extLst>
            </a:blip>
            <a:srcRect l="4738" t="60469" r="86337" b="2480"/>
            <a:stretch>
              <a:fillRect/>
            </a:stretch>
          </p:blipFill>
          <p:spPr bwMode="auto">
            <a:xfrm>
              <a:off x="806" y="2882"/>
              <a:ext cx="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1"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390" y="2191"/>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3"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662" y="2191"/>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4"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1686" y="2384"/>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6"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391" y="2534"/>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7" descr="tdt"/>
            <p:cNvPicPr>
              <a:picLocks noChangeAspect="1" noChangeArrowheads="1"/>
            </p:cNvPicPr>
            <p:nvPr/>
          </p:nvPicPr>
          <p:blipFill>
            <a:blip r:embed="rId3">
              <a:extLst>
                <a:ext uri="{28A0092B-C50C-407E-A947-70E740481C1C}">
                  <a14:useLocalDpi xmlns:a14="http://schemas.microsoft.com/office/drawing/2010/main" val="0"/>
                </a:ext>
              </a:extLst>
            </a:blip>
            <a:srcRect l="53427" t="25757" r="43950" b="55098"/>
            <a:stretch>
              <a:fillRect/>
            </a:stretch>
          </p:blipFill>
          <p:spPr bwMode="auto">
            <a:xfrm>
              <a:off x="1479" y="2733"/>
              <a:ext cx="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9"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662" y="2534"/>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0"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1686" y="2727"/>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2"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964" y="2191"/>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3"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1988" y="2384"/>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4"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964" y="2534"/>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5"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390" y="2882"/>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7"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662" y="2882"/>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8"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1686" y="3075"/>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0" descr="tdt"/>
            <p:cNvPicPr>
              <a:picLocks noChangeAspect="1" noChangeArrowheads="1"/>
            </p:cNvPicPr>
            <p:nvPr/>
          </p:nvPicPr>
          <p:blipFill>
            <a:blip r:embed="rId3">
              <a:extLst>
                <a:ext uri="{28A0092B-C50C-407E-A947-70E740481C1C}">
                  <a14:useLocalDpi xmlns:a14="http://schemas.microsoft.com/office/drawing/2010/main" val="0"/>
                </a:ext>
              </a:extLst>
            </a:blip>
            <a:srcRect l="11378" r="81303" b="58539"/>
            <a:stretch>
              <a:fillRect/>
            </a:stretch>
          </p:blipFill>
          <p:spPr bwMode="auto">
            <a:xfrm>
              <a:off x="1964" y="2882"/>
              <a:ext cx="17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1" descr="tdt"/>
            <p:cNvPicPr>
              <a:picLocks noChangeAspect="1" noChangeArrowheads="1"/>
            </p:cNvPicPr>
            <p:nvPr/>
          </p:nvPicPr>
          <p:blipFill>
            <a:blip r:embed="rId3">
              <a:extLst>
                <a:ext uri="{28A0092B-C50C-407E-A947-70E740481C1C}">
                  <a14:useLocalDpi xmlns:a14="http://schemas.microsoft.com/office/drawing/2010/main" val="0"/>
                </a:ext>
              </a:extLst>
            </a:blip>
            <a:srcRect l="43105" t="25757" r="54272" b="60332"/>
            <a:stretch>
              <a:fillRect/>
            </a:stretch>
          </p:blipFill>
          <p:spPr bwMode="auto">
            <a:xfrm>
              <a:off x="1988" y="3075"/>
              <a:ext cx="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77"/>
            <p:cNvGrpSpPr>
              <a:grpSpLocks/>
            </p:cNvGrpSpPr>
            <p:nvPr/>
          </p:nvGrpSpPr>
          <p:grpSpPr bwMode="auto">
            <a:xfrm>
              <a:off x="398" y="3353"/>
              <a:ext cx="1920" cy="747"/>
              <a:chOff x="398" y="3353"/>
              <a:chExt cx="1920" cy="747"/>
            </a:xfrm>
          </p:grpSpPr>
          <p:sp>
            <p:nvSpPr>
              <p:cNvPr id="37" name="Rectangle 53"/>
              <p:cNvSpPr>
                <a:spLocks noChangeArrowheads="1"/>
              </p:cNvSpPr>
              <p:nvPr/>
            </p:nvSpPr>
            <p:spPr bwMode="auto">
              <a:xfrm>
                <a:off x="1678" y="3851"/>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0.72</a:t>
                </a:r>
              </a:p>
            </p:txBody>
          </p:sp>
          <p:sp>
            <p:nvSpPr>
              <p:cNvPr id="38" name="Rectangle 54"/>
              <p:cNvSpPr>
                <a:spLocks noChangeArrowheads="1"/>
              </p:cNvSpPr>
              <p:nvPr/>
            </p:nvSpPr>
            <p:spPr bwMode="auto">
              <a:xfrm>
                <a:off x="1038" y="3851"/>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0.39</a:t>
                </a:r>
              </a:p>
            </p:txBody>
          </p:sp>
          <p:sp>
            <p:nvSpPr>
              <p:cNvPr id="39" name="Rectangle 55"/>
              <p:cNvSpPr>
                <a:spLocks noChangeArrowheads="1"/>
              </p:cNvSpPr>
              <p:nvPr/>
            </p:nvSpPr>
            <p:spPr bwMode="auto">
              <a:xfrm>
                <a:off x="398" y="3851"/>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B</a:t>
                </a:r>
              </a:p>
            </p:txBody>
          </p:sp>
          <p:sp>
            <p:nvSpPr>
              <p:cNvPr id="40" name="Rectangle 56"/>
              <p:cNvSpPr>
                <a:spLocks noChangeArrowheads="1"/>
              </p:cNvSpPr>
              <p:nvPr/>
            </p:nvSpPr>
            <p:spPr bwMode="auto">
              <a:xfrm>
                <a:off x="1678" y="3602"/>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0.28</a:t>
                </a:r>
              </a:p>
            </p:txBody>
          </p:sp>
          <p:sp>
            <p:nvSpPr>
              <p:cNvPr id="41" name="Rectangle 57"/>
              <p:cNvSpPr>
                <a:spLocks noChangeArrowheads="1"/>
              </p:cNvSpPr>
              <p:nvPr/>
            </p:nvSpPr>
            <p:spPr bwMode="auto">
              <a:xfrm>
                <a:off x="1038" y="3602"/>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0.61</a:t>
                </a:r>
              </a:p>
            </p:txBody>
          </p:sp>
          <p:sp>
            <p:nvSpPr>
              <p:cNvPr id="42" name="Rectangle 58"/>
              <p:cNvSpPr>
                <a:spLocks noChangeArrowheads="1"/>
              </p:cNvSpPr>
              <p:nvPr/>
            </p:nvSpPr>
            <p:spPr bwMode="auto">
              <a:xfrm>
                <a:off x="398" y="3602"/>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A</a:t>
                </a:r>
              </a:p>
            </p:txBody>
          </p:sp>
          <p:sp>
            <p:nvSpPr>
              <p:cNvPr id="43" name="Rectangle 59"/>
              <p:cNvSpPr>
                <a:spLocks noChangeArrowheads="1"/>
              </p:cNvSpPr>
              <p:nvPr/>
            </p:nvSpPr>
            <p:spPr bwMode="auto">
              <a:xfrm>
                <a:off x="1678" y="3353"/>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control</a:t>
                </a:r>
              </a:p>
            </p:txBody>
          </p:sp>
          <p:sp>
            <p:nvSpPr>
              <p:cNvPr id="44" name="Rectangle 60"/>
              <p:cNvSpPr>
                <a:spLocks noChangeArrowheads="1"/>
              </p:cNvSpPr>
              <p:nvPr/>
            </p:nvSpPr>
            <p:spPr bwMode="auto">
              <a:xfrm>
                <a:off x="1038" y="3353"/>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r>
                  <a:rPr lang="en-US" sz="2000"/>
                  <a:t>case</a:t>
                </a:r>
              </a:p>
            </p:txBody>
          </p:sp>
          <p:sp>
            <p:nvSpPr>
              <p:cNvPr id="45" name="Rectangle 61"/>
              <p:cNvSpPr>
                <a:spLocks noChangeArrowheads="1"/>
              </p:cNvSpPr>
              <p:nvPr/>
            </p:nvSpPr>
            <p:spPr bwMode="auto">
              <a:xfrm>
                <a:off x="398" y="3353"/>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accent1"/>
                  </a:buClr>
                  <a:buFont typeface="Wingdings" pitchFamily="2" charset="2"/>
                  <a:buNone/>
                </a:pPr>
                <a:endParaRPr lang="en-US" sz="2000"/>
              </a:p>
            </p:txBody>
          </p:sp>
          <p:sp>
            <p:nvSpPr>
              <p:cNvPr id="46" name="Line 62"/>
              <p:cNvSpPr>
                <a:spLocks noChangeShapeType="1"/>
              </p:cNvSpPr>
              <p:nvPr/>
            </p:nvSpPr>
            <p:spPr bwMode="auto">
              <a:xfrm>
                <a:off x="398" y="3353"/>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47" name="Line 63"/>
              <p:cNvSpPr>
                <a:spLocks noChangeShapeType="1"/>
              </p:cNvSpPr>
              <p:nvPr/>
            </p:nvSpPr>
            <p:spPr bwMode="auto">
              <a:xfrm>
                <a:off x="398" y="4100"/>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48" name="Line 64"/>
              <p:cNvSpPr>
                <a:spLocks noChangeShapeType="1"/>
              </p:cNvSpPr>
              <p:nvPr/>
            </p:nvSpPr>
            <p:spPr bwMode="auto">
              <a:xfrm>
                <a:off x="398" y="3353"/>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49" name="Line 65"/>
              <p:cNvSpPr>
                <a:spLocks noChangeShapeType="1"/>
              </p:cNvSpPr>
              <p:nvPr/>
            </p:nvSpPr>
            <p:spPr bwMode="auto">
              <a:xfrm>
                <a:off x="1038" y="3353"/>
                <a:ext cx="0" cy="7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6"/>
              <p:cNvSpPr>
                <a:spLocks noChangeShapeType="1"/>
              </p:cNvSpPr>
              <p:nvPr/>
            </p:nvSpPr>
            <p:spPr bwMode="auto">
              <a:xfrm>
                <a:off x="1678" y="3353"/>
                <a:ext cx="0" cy="7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7"/>
              <p:cNvSpPr>
                <a:spLocks noChangeShapeType="1"/>
              </p:cNvSpPr>
              <p:nvPr/>
            </p:nvSpPr>
            <p:spPr bwMode="auto">
              <a:xfrm>
                <a:off x="2318" y="3353"/>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2" name="Line 68"/>
              <p:cNvSpPr>
                <a:spLocks noChangeShapeType="1"/>
              </p:cNvSpPr>
              <p:nvPr/>
            </p:nvSpPr>
            <p:spPr bwMode="auto">
              <a:xfrm>
                <a:off x="398" y="3602"/>
                <a:ext cx="192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69"/>
              <p:cNvSpPr>
                <a:spLocks noChangeShapeType="1"/>
              </p:cNvSpPr>
              <p:nvPr/>
            </p:nvSpPr>
            <p:spPr bwMode="auto">
              <a:xfrm>
                <a:off x="1038" y="3353"/>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4" name="Line 70"/>
              <p:cNvSpPr>
                <a:spLocks noChangeShapeType="1"/>
              </p:cNvSpPr>
              <p:nvPr/>
            </p:nvSpPr>
            <p:spPr bwMode="auto">
              <a:xfrm>
                <a:off x="398" y="3602"/>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5" name="Line 71"/>
              <p:cNvSpPr>
                <a:spLocks noChangeShapeType="1"/>
              </p:cNvSpPr>
              <p:nvPr/>
            </p:nvSpPr>
            <p:spPr bwMode="auto">
              <a:xfrm>
                <a:off x="1678" y="3353"/>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6" name="Line 72"/>
              <p:cNvSpPr>
                <a:spLocks noChangeShapeType="1"/>
              </p:cNvSpPr>
              <p:nvPr/>
            </p:nvSpPr>
            <p:spPr bwMode="auto">
              <a:xfrm>
                <a:off x="2318" y="3602"/>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7" name="Line 73"/>
              <p:cNvSpPr>
                <a:spLocks noChangeShapeType="1"/>
              </p:cNvSpPr>
              <p:nvPr/>
            </p:nvSpPr>
            <p:spPr bwMode="auto">
              <a:xfrm>
                <a:off x="398" y="3851"/>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8" name="Line 74"/>
              <p:cNvSpPr>
                <a:spLocks noChangeShapeType="1"/>
              </p:cNvSpPr>
              <p:nvPr/>
            </p:nvSpPr>
            <p:spPr bwMode="auto">
              <a:xfrm>
                <a:off x="2318" y="3851"/>
                <a:ext cx="0" cy="24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59" name="Line 75"/>
              <p:cNvSpPr>
                <a:spLocks noChangeShapeType="1"/>
              </p:cNvSpPr>
              <p:nvPr/>
            </p:nvSpPr>
            <p:spPr bwMode="auto">
              <a:xfrm>
                <a:off x="1038" y="4100"/>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sp>
            <p:nvSpPr>
              <p:cNvPr id="60" name="Line 76"/>
              <p:cNvSpPr>
                <a:spLocks noChangeShapeType="1"/>
              </p:cNvSpPr>
              <p:nvPr/>
            </p:nvSpPr>
            <p:spPr bwMode="auto">
              <a:xfrm>
                <a:off x="1678" y="4100"/>
                <a:ext cx="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243397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609600" y="1244600"/>
            <a:ext cx="10972800" cy="4525963"/>
          </a:xfrm>
        </p:spPr>
        <p:txBody>
          <a:bodyPr/>
          <a:lstStyle/>
          <a:p>
            <a:pPr eaLnBrk="1" hangingPunct="1"/>
            <a:r>
              <a:rPr lang="en-US" dirty="0">
                <a:latin typeface="Avenir Book" panose="02000503020000020003" pitchFamily="2" charset="0"/>
              </a:rPr>
              <a:t>Common polymorphisms</a:t>
            </a:r>
          </a:p>
          <a:p>
            <a:pPr eaLnBrk="1" hangingPunct="1"/>
            <a:r>
              <a:rPr lang="en-US" dirty="0">
                <a:latin typeface="Avenir Book" panose="02000503020000020003" pitchFamily="2" charset="0"/>
              </a:rPr>
              <a:t>Usually case-control</a:t>
            </a:r>
          </a:p>
          <a:p>
            <a:pPr marL="457200" lvl="1" indent="0" eaLnBrk="1" hangingPunct="1">
              <a:buNone/>
            </a:pPr>
            <a:r>
              <a:rPr lang="en-US" dirty="0">
                <a:latin typeface="Avenir Book" panose="02000503020000020003" pitchFamily="2" charset="0"/>
              </a:rPr>
              <a:t>(also family-based association)</a:t>
            </a:r>
          </a:p>
          <a:p>
            <a:pPr eaLnBrk="1" hangingPunct="1"/>
            <a:r>
              <a:rPr lang="en-US" dirty="0">
                <a:latin typeface="Avenir Book" panose="02000503020000020003" pitchFamily="2" charset="0"/>
              </a:rPr>
              <a:t>LARGE sample size required</a:t>
            </a:r>
          </a:p>
          <a:p>
            <a:pPr lvl="1" eaLnBrk="1" hangingPunct="1"/>
            <a:r>
              <a:rPr lang="en-US" dirty="0">
                <a:latin typeface="Avenir Book" panose="02000503020000020003" pitchFamily="2" charset="0"/>
              </a:rPr>
              <a:t>10,000s to 100,000s</a:t>
            </a:r>
          </a:p>
          <a:p>
            <a:pPr eaLnBrk="1" hangingPunct="1"/>
            <a:r>
              <a:rPr lang="en-US" dirty="0">
                <a:latin typeface="Avenir Book" panose="02000503020000020003" pitchFamily="2" charset="0"/>
              </a:rPr>
              <a:t>MANY markers across the genome</a:t>
            </a:r>
          </a:p>
          <a:p>
            <a:pPr lvl="1" eaLnBrk="1" hangingPunct="1"/>
            <a:r>
              <a:rPr lang="en-US" dirty="0">
                <a:latin typeface="Avenir Book" panose="02000503020000020003" pitchFamily="2" charset="0"/>
              </a:rPr>
              <a:t>500,000 to 1,000,000</a:t>
            </a:r>
          </a:p>
        </p:txBody>
      </p:sp>
      <p:pic>
        <p:nvPicPr>
          <p:cNvPr id="41988" name="Picture 122" descr="hgu133plus128x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19812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Genome-wide Association</a:t>
            </a:r>
          </a:p>
        </p:txBody>
      </p:sp>
    </p:spTree>
    <p:extLst>
      <p:ext uri="{BB962C8B-B14F-4D97-AF65-F5344CB8AC3E}">
        <p14:creationId xmlns:p14="http://schemas.microsoft.com/office/powerpoint/2010/main" val="12151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9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609600" y="1244600"/>
            <a:ext cx="10972800" cy="4525963"/>
          </a:xfrm>
        </p:spPr>
        <p:txBody>
          <a:bodyPr/>
          <a:lstStyle/>
          <a:p>
            <a:pPr eaLnBrk="1" hangingPunct="1"/>
            <a:r>
              <a:rPr lang="en-US" dirty="0">
                <a:latin typeface="Avenir Book" panose="02000503020000020003" pitchFamily="2" charset="0"/>
              </a:rPr>
              <a:t>Can detect rare variants</a:t>
            </a:r>
          </a:p>
          <a:p>
            <a:pPr eaLnBrk="1" hangingPunct="1"/>
            <a:r>
              <a:rPr lang="en-US" dirty="0">
                <a:latin typeface="Avenir Book" panose="02000503020000020003" pitchFamily="2" charset="0"/>
              </a:rPr>
              <a:t>Requires strong candidate genes</a:t>
            </a:r>
          </a:p>
          <a:p>
            <a:pPr eaLnBrk="1" hangingPunct="1"/>
            <a:r>
              <a:rPr lang="en-US" dirty="0">
                <a:latin typeface="Avenir Book" panose="02000503020000020003" pitchFamily="2" charset="0"/>
              </a:rPr>
              <a:t>Results often difficult to interpret</a:t>
            </a:r>
          </a:p>
        </p:txBody>
      </p:sp>
      <p:sp>
        <p:nvSpPr>
          <p:cNvPr id="38920" name="Text Box 17"/>
          <p:cNvSpPr txBox="1">
            <a:spLocks noChangeArrowheads="1"/>
          </p:cNvSpPr>
          <p:nvPr/>
        </p:nvSpPr>
        <p:spPr bwMode="auto">
          <a:xfrm>
            <a:off x="7115176" y="3968751"/>
            <a:ext cx="250031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a:t>GGGTATC</a:t>
            </a:r>
            <a:r>
              <a:rPr lang="en-US" sz="2000" b="1">
                <a:solidFill>
                  <a:srgbClr val="FF0000"/>
                </a:solidFill>
              </a:rPr>
              <a:t>T</a:t>
            </a:r>
            <a:r>
              <a:rPr lang="en-US" sz="2000"/>
              <a:t>GAATC</a:t>
            </a:r>
          </a:p>
          <a:p>
            <a:r>
              <a:rPr lang="en-US" sz="2000"/>
              <a:t>GGGTATC</a:t>
            </a:r>
            <a:r>
              <a:rPr lang="en-US" sz="2000" b="1">
                <a:solidFill>
                  <a:srgbClr val="FF0000"/>
                </a:solidFill>
              </a:rPr>
              <a:t>T</a:t>
            </a:r>
            <a:r>
              <a:rPr lang="en-US" sz="2000"/>
              <a:t>GAATC</a:t>
            </a:r>
          </a:p>
          <a:p>
            <a:endParaRPr lang="en-US" sz="2000"/>
          </a:p>
          <a:p>
            <a:r>
              <a:rPr lang="en-US" sz="2000"/>
              <a:t>GGGTATC</a:t>
            </a:r>
            <a:r>
              <a:rPr lang="en-US" sz="2000" b="1">
                <a:solidFill>
                  <a:schemeClr val="folHlink"/>
                </a:solidFill>
              </a:rPr>
              <a:t>C</a:t>
            </a:r>
            <a:r>
              <a:rPr lang="en-US" sz="2000"/>
              <a:t>GAATC</a:t>
            </a:r>
          </a:p>
          <a:p>
            <a:r>
              <a:rPr lang="en-US" sz="2000"/>
              <a:t>GGGTATC</a:t>
            </a:r>
            <a:r>
              <a:rPr lang="en-US" sz="2000" b="1">
                <a:solidFill>
                  <a:srgbClr val="FF0000"/>
                </a:solidFill>
              </a:rPr>
              <a:t>T</a:t>
            </a:r>
            <a:r>
              <a:rPr lang="en-US" sz="2000"/>
              <a:t>GAATC</a:t>
            </a:r>
          </a:p>
          <a:p>
            <a:endParaRPr lang="en-US" sz="2000"/>
          </a:p>
          <a:p>
            <a:r>
              <a:rPr lang="en-US" sz="2000"/>
              <a:t>GGGTATC</a:t>
            </a:r>
            <a:r>
              <a:rPr lang="en-US" sz="2000" b="1">
                <a:solidFill>
                  <a:schemeClr val="folHlink"/>
                </a:solidFill>
              </a:rPr>
              <a:t>C</a:t>
            </a:r>
            <a:r>
              <a:rPr lang="en-US" sz="2000"/>
              <a:t>GAATC</a:t>
            </a:r>
          </a:p>
          <a:p>
            <a:r>
              <a:rPr lang="en-US" sz="2000"/>
              <a:t>GGGTATC</a:t>
            </a:r>
            <a:r>
              <a:rPr lang="en-US" sz="2000" b="1">
                <a:solidFill>
                  <a:schemeClr val="folHlink"/>
                </a:solidFill>
              </a:rPr>
              <a:t>C</a:t>
            </a:r>
            <a:r>
              <a:rPr lang="en-US" sz="2000"/>
              <a:t>GAATC</a:t>
            </a:r>
          </a:p>
        </p:txBody>
      </p:sp>
      <p:pic>
        <p:nvPicPr>
          <p:cNvPr id="38921" name="Picture 18" descr="ng0399_310a"/>
          <p:cNvPicPr>
            <a:picLocks noChangeAspect="1" noChangeArrowheads="1"/>
          </p:cNvPicPr>
          <p:nvPr/>
        </p:nvPicPr>
        <p:blipFill>
          <a:blip r:embed="rId3">
            <a:extLst>
              <a:ext uri="{28A0092B-C50C-407E-A947-70E740481C1C}">
                <a14:useLocalDpi xmlns:a14="http://schemas.microsoft.com/office/drawing/2010/main" val="0"/>
              </a:ext>
            </a:extLst>
          </a:blip>
          <a:srcRect t="20564" b="62354"/>
          <a:stretch>
            <a:fillRect/>
          </a:stretch>
        </p:blipFill>
        <p:spPr bwMode="auto">
          <a:xfrm>
            <a:off x="1846263" y="3721101"/>
            <a:ext cx="51816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9" descr="ng0399_310a"/>
          <p:cNvPicPr>
            <a:picLocks noChangeAspect="1" noChangeArrowheads="1"/>
          </p:cNvPicPr>
          <p:nvPr/>
        </p:nvPicPr>
        <p:blipFill>
          <a:blip r:embed="rId3">
            <a:extLst>
              <a:ext uri="{28A0092B-C50C-407E-A947-70E740481C1C}">
                <a14:useLocalDpi xmlns:a14="http://schemas.microsoft.com/office/drawing/2010/main" val="0"/>
              </a:ext>
            </a:extLst>
          </a:blip>
          <a:srcRect t="50333" b="32504"/>
          <a:stretch>
            <a:fillRect/>
          </a:stretch>
        </p:blipFill>
        <p:spPr bwMode="auto">
          <a:xfrm>
            <a:off x="1846264" y="4670425"/>
            <a:ext cx="51847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20" descr="ng0399_310a"/>
          <p:cNvPicPr>
            <a:picLocks noChangeAspect="1" noChangeArrowheads="1"/>
          </p:cNvPicPr>
          <p:nvPr/>
        </p:nvPicPr>
        <p:blipFill>
          <a:blip r:embed="rId3">
            <a:extLst>
              <a:ext uri="{28A0092B-C50C-407E-A947-70E740481C1C}">
                <a14:useLocalDpi xmlns:a14="http://schemas.microsoft.com/office/drawing/2010/main" val="0"/>
              </a:ext>
            </a:extLst>
          </a:blip>
          <a:srcRect t="81177"/>
          <a:stretch>
            <a:fillRect/>
          </a:stretch>
        </p:blipFill>
        <p:spPr bwMode="auto">
          <a:xfrm>
            <a:off x="1846263" y="5648326"/>
            <a:ext cx="51816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Text Box 21"/>
          <p:cNvSpPr txBox="1">
            <a:spLocks noChangeArrowheads="1"/>
          </p:cNvSpPr>
          <p:nvPr/>
        </p:nvSpPr>
        <p:spPr bwMode="auto">
          <a:xfrm>
            <a:off x="1978026" y="3341688"/>
            <a:ext cx="491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a:t>G  G  G  T A  T  C C/T G A  A  T  C</a:t>
            </a:r>
          </a:p>
        </p:txBody>
      </p:sp>
      <p:sp>
        <p:nvSpPr>
          <p:cNvPr id="23"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Mutation Screening</a:t>
            </a:r>
          </a:p>
        </p:txBody>
      </p:sp>
    </p:spTree>
    <p:extLst>
      <p:ext uri="{BB962C8B-B14F-4D97-AF65-F5344CB8AC3E}">
        <p14:creationId xmlns:p14="http://schemas.microsoft.com/office/powerpoint/2010/main" val="276410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E8156-14C4-0B45-A9DA-E097BF81A204}"/>
              </a:ext>
            </a:extLst>
          </p:cNvPr>
          <p:cNvPicPr>
            <a:picLocks noChangeAspect="1"/>
          </p:cNvPicPr>
          <p:nvPr/>
        </p:nvPicPr>
        <p:blipFill>
          <a:blip r:embed="rId2"/>
          <a:stretch>
            <a:fillRect/>
          </a:stretch>
        </p:blipFill>
        <p:spPr>
          <a:xfrm>
            <a:off x="3615447" y="1600200"/>
            <a:ext cx="4961106" cy="4114800"/>
          </a:xfrm>
          <a:prstGeom prst="rect">
            <a:avLst/>
          </a:prstGeom>
        </p:spPr>
      </p:pic>
    </p:spTree>
    <p:extLst>
      <p:ext uri="{BB962C8B-B14F-4D97-AF65-F5344CB8AC3E}">
        <p14:creationId xmlns:p14="http://schemas.microsoft.com/office/powerpoint/2010/main" val="353578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609600" y="1600202"/>
            <a:ext cx="10972800" cy="1828798"/>
          </a:xfrm>
        </p:spPr>
        <p:txBody>
          <a:bodyPr/>
          <a:lstStyle/>
          <a:p>
            <a:pPr eaLnBrk="1" hangingPunct="1"/>
            <a:r>
              <a:rPr lang="en-US" dirty="0">
                <a:latin typeface="Avenir Book" panose="02000503020000020003" pitchFamily="2" charset="0"/>
              </a:rPr>
              <a:t>Can detect rare and common variants</a:t>
            </a:r>
          </a:p>
          <a:p>
            <a:pPr eaLnBrk="1" hangingPunct="1"/>
            <a:r>
              <a:rPr lang="en-US" dirty="0">
                <a:latin typeface="Avenir Book" panose="02000503020000020003" pitchFamily="2" charset="0"/>
              </a:rPr>
              <a:t>Requires strong models</a:t>
            </a:r>
          </a:p>
          <a:p>
            <a:pPr eaLnBrk="1" hangingPunct="1"/>
            <a:r>
              <a:rPr lang="en-US" dirty="0">
                <a:latin typeface="Avenir Book" panose="02000503020000020003" pitchFamily="2" charset="0"/>
              </a:rPr>
              <a:t>Results often difficult to interpret</a:t>
            </a:r>
          </a:p>
        </p:txBody>
      </p:sp>
      <p:sp>
        <p:nvSpPr>
          <p:cNvPr id="23" name="Rectangle 2"/>
          <p:cNvSpPr>
            <a:spLocks noChangeArrowheads="1"/>
          </p:cNvSpPr>
          <p:nvPr/>
        </p:nvSpPr>
        <p:spPr bwMode="auto">
          <a:xfrm>
            <a:off x="2209800" y="101600"/>
            <a:ext cx="7772400" cy="1143000"/>
          </a:xfrm>
          <a:prstGeom prst="rect">
            <a:avLst/>
          </a:prstGeom>
          <a:noFill/>
          <a:ln w="9525">
            <a:noFill/>
            <a:miter lim="800000"/>
            <a:headEnd/>
            <a:tailEnd/>
          </a:ln>
        </p:spPr>
        <p:txBody>
          <a:bodyPr anchor="ctr"/>
          <a:lstStyle/>
          <a:p>
            <a:pPr algn="ctr"/>
            <a:r>
              <a:rPr lang="en-US" sz="4400" b="1" dirty="0">
                <a:solidFill>
                  <a:srgbClr val="0066FF"/>
                </a:solidFill>
                <a:latin typeface="Avenir Book" panose="02000503020000020003" pitchFamily="2" charset="0"/>
              </a:rPr>
              <a:t>Genome/</a:t>
            </a:r>
            <a:r>
              <a:rPr lang="en-US" sz="4400" b="1" dirty="0" err="1">
                <a:solidFill>
                  <a:srgbClr val="0066FF"/>
                </a:solidFill>
                <a:latin typeface="Avenir Book" panose="02000503020000020003" pitchFamily="2" charset="0"/>
              </a:rPr>
              <a:t>Exome</a:t>
            </a:r>
            <a:r>
              <a:rPr lang="en-US" sz="4400" b="1" dirty="0">
                <a:solidFill>
                  <a:srgbClr val="0066FF"/>
                </a:solidFill>
                <a:latin typeface="Avenir Book" panose="02000503020000020003" pitchFamily="2" charset="0"/>
              </a:rPr>
              <a:t> Sequencing</a:t>
            </a:r>
          </a:p>
        </p:txBody>
      </p:sp>
      <p:pic>
        <p:nvPicPr>
          <p:cNvPr id="8194" name="Picture 2" descr="http://3.bp.blogspot.com/-nDCf4vkSehE/TdNT0gALe4I/AAAAAAAADEI/RW-IVPBDfn4/s1600/collateral-damage.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1" y="3677994"/>
            <a:ext cx="5398293" cy="307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782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dirty="0">
                <a:solidFill>
                  <a:srgbClr val="0066FF"/>
                </a:solidFill>
                <a:latin typeface="Avenir Book" panose="02000503020000020003" pitchFamily="2" charset="0"/>
              </a:rPr>
              <a:t>Association</a:t>
            </a:r>
          </a:p>
        </p:txBody>
      </p:sp>
      <p:sp>
        <p:nvSpPr>
          <p:cNvPr id="297988" name="Rectangle 4"/>
          <p:cNvSpPr>
            <a:spLocks noGrp="1" noChangeArrowheads="1"/>
          </p:cNvSpPr>
          <p:nvPr>
            <p:ph type="body" idx="1"/>
          </p:nvPr>
        </p:nvSpPr>
        <p:spPr>
          <a:xfrm>
            <a:off x="457200" y="1273175"/>
            <a:ext cx="11506200" cy="4660900"/>
          </a:xfrm>
          <a:noFill/>
          <a:ln/>
        </p:spPr>
        <p:txBody>
          <a:bodyPr/>
          <a:lstStyle/>
          <a:p>
            <a:r>
              <a:rPr lang="en-US" sz="3600" dirty="0">
                <a:latin typeface="Avenir Book" panose="02000503020000020003" pitchFamily="2" charset="0"/>
              </a:rPr>
              <a:t>what is “association”?</a:t>
            </a:r>
          </a:p>
          <a:p>
            <a:r>
              <a:rPr lang="en-US" sz="3600" dirty="0">
                <a:latin typeface="Avenir Book" panose="02000503020000020003" pitchFamily="2" charset="0"/>
              </a:rPr>
              <a:t>Two variables are mutually dependent if the value of one variable depends on the value of the other variable: they are associated</a:t>
            </a:r>
          </a:p>
          <a:p>
            <a:r>
              <a:rPr lang="en-US" sz="3600" dirty="0">
                <a:latin typeface="Avenir Book" panose="02000503020000020003" pitchFamily="2" charset="0"/>
              </a:rPr>
              <a:t>Correlation</a:t>
            </a:r>
          </a:p>
          <a:p>
            <a:r>
              <a:rPr lang="en-US" sz="3600" dirty="0">
                <a:latin typeface="Avenir Book" panose="02000503020000020003" pitchFamily="2" charset="0"/>
              </a:rPr>
              <a:t>Association </a:t>
            </a:r>
            <a:r>
              <a:rPr lang="en-US" sz="3600" dirty="0">
                <a:latin typeface="Avenir Book" panose="02000503020000020003" pitchFamily="2" charset="0"/>
                <a:cs typeface="Arial" charset="0"/>
              </a:rPr>
              <a:t>≠</a:t>
            </a:r>
            <a:r>
              <a:rPr lang="en-US" sz="3600" dirty="0">
                <a:latin typeface="Avenir Book" panose="02000503020000020003" pitchFamily="2" charset="0"/>
              </a:rPr>
              <a:t> causation</a:t>
            </a:r>
          </a:p>
        </p:txBody>
      </p:sp>
    </p:spTree>
    <p:extLst>
      <p:ext uri="{BB962C8B-B14F-4D97-AF65-F5344CB8AC3E}">
        <p14:creationId xmlns:p14="http://schemas.microsoft.com/office/powerpoint/2010/main" val="4295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9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9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9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a:solidFill>
                  <a:srgbClr val="0066FF"/>
                </a:solidFill>
                <a:latin typeface="Avenir Book" panose="02000503020000020003" pitchFamily="2" charset="0"/>
              </a:rPr>
              <a:t>Association</a:t>
            </a:r>
          </a:p>
        </p:txBody>
      </p:sp>
      <p:sp>
        <p:nvSpPr>
          <p:cNvPr id="303108" name="Rectangle 4"/>
          <p:cNvSpPr>
            <a:spLocks noGrp="1" noChangeArrowheads="1"/>
          </p:cNvSpPr>
          <p:nvPr>
            <p:ph type="body" idx="1"/>
          </p:nvPr>
        </p:nvSpPr>
        <p:spPr>
          <a:xfrm>
            <a:off x="228600" y="1704975"/>
            <a:ext cx="6172200" cy="3060700"/>
          </a:xfrm>
          <a:noFill/>
          <a:ln/>
        </p:spPr>
        <p:txBody>
          <a:bodyPr/>
          <a:lstStyle/>
          <a:p>
            <a:r>
              <a:rPr lang="en-US" sz="2800" b="1" dirty="0">
                <a:latin typeface="Avenir Book" panose="02000503020000020003" pitchFamily="2" charset="0"/>
              </a:rPr>
              <a:t>Confounding</a:t>
            </a:r>
          </a:p>
          <a:p>
            <a:r>
              <a:rPr lang="en-US" sz="2400" dirty="0">
                <a:latin typeface="Avenir Book" panose="02000503020000020003" pitchFamily="2" charset="0"/>
              </a:rPr>
              <a:t>In San Francisco:</a:t>
            </a:r>
          </a:p>
          <a:p>
            <a:pPr lvl="1"/>
            <a:r>
              <a:rPr lang="en-US" sz="2400" dirty="0">
                <a:latin typeface="Avenir Book" panose="02000503020000020003" pitchFamily="2" charset="0"/>
              </a:rPr>
              <a:t>Do more fire engines cause more fire damage?</a:t>
            </a:r>
          </a:p>
          <a:p>
            <a:r>
              <a:rPr lang="en-US" sz="2400" dirty="0">
                <a:latin typeface="Avenir Book" panose="02000503020000020003" pitchFamily="2" charset="0"/>
              </a:rPr>
              <a:t>Something else explains connection between fire engines and fire damage</a:t>
            </a:r>
          </a:p>
        </p:txBody>
      </p:sp>
      <p:pic>
        <p:nvPicPr>
          <p:cNvPr id="303114" name="Picture 10"/>
          <p:cNvPicPr>
            <a:picLocks noChangeAspect="1" noChangeArrowheads="1"/>
          </p:cNvPicPr>
          <p:nvPr/>
        </p:nvPicPr>
        <p:blipFill>
          <a:blip r:embed="rId3" cstate="print"/>
          <a:srcRect/>
          <a:stretch>
            <a:fillRect/>
          </a:stretch>
        </p:blipFill>
        <p:spPr bwMode="auto">
          <a:xfrm>
            <a:off x="6524625" y="1676400"/>
            <a:ext cx="5638800" cy="3867150"/>
          </a:xfrm>
          <a:prstGeom prst="rect">
            <a:avLst/>
          </a:prstGeom>
          <a:noFill/>
          <a:ln w="9525">
            <a:noFill/>
            <a:miter lim="800000"/>
            <a:headEnd/>
            <a:tailEnd/>
          </a:ln>
          <a:effectLst/>
        </p:spPr>
      </p:pic>
    </p:spTree>
    <p:extLst>
      <p:ext uri="{BB962C8B-B14F-4D97-AF65-F5344CB8AC3E}">
        <p14:creationId xmlns:p14="http://schemas.microsoft.com/office/powerpoint/2010/main" val="39387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10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31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310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BMS 255</a:t>
            </a:r>
          </a:p>
        </p:txBody>
      </p:sp>
      <p:sp>
        <p:nvSpPr>
          <p:cNvPr id="311298" name="Rectangle 2"/>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a:solidFill>
                  <a:srgbClr val="0066FF"/>
                </a:solidFill>
                <a:latin typeface="Avenir Book" panose="02000503020000020003" pitchFamily="2" charset="0"/>
              </a:rPr>
              <a:t>Association</a:t>
            </a:r>
          </a:p>
        </p:txBody>
      </p:sp>
      <p:sp>
        <p:nvSpPr>
          <p:cNvPr id="311300" name="Rectangle 4"/>
          <p:cNvSpPr>
            <a:spLocks noGrp="1" noChangeArrowheads="1"/>
          </p:cNvSpPr>
          <p:nvPr>
            <p:ph type="body" idx="1"/>
          </p:nvPr>
        </p:nvSpPr>
        <p:spPr>
          <a:xfrm>
            <a:off x="3200400" y="1358900"/>
            <a:ext cx="6400800" cy="787105"/>
          </a:xfrm>
          <a:noFill/>
          <a:ln/>
        </p:spPr>
        <p:txBody>
          <a:bodyPr/>
          <a:lstStyle/>
          <a:p>
            <a:r>
              <a:rPr lang="en-US" sz="4400" b="1" dirty="0">
                <a:latin typeface="Avenir Book" panose="02000503020000020003" pitchFamily="2" charset="0"/>
              </a:rPr>
              <a:t>Genetic association</a:t>
            </a:r>
          </a:p>
        </p:txBody>
      </p:sp>
      <p:pic>
        <p:nvPicPr>
          <p:cNvPr id="7" name="Picture 2" descr="http://sortaginger.com/wp-content/uploads/2013/02/Chicken-and-Egg.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092" y="2146005"/>
            <a:ext cx="3912909" cy="444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457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dirty="0">
                <a:solidFill>
                  <a:srgbClr val="0066FF"/>
                </a:solidFill>
                <a:latin typeface="Avenir Book" panose="02000503020000020003" pitchFamily="2" charset="0"/>
              </a:rPr>
              <a:t>Association</a:t>
            </a:r>
          </a:p>
        </p:txBody>
      </p:sp>
      <p:sp>
        <p:nvSpPr>
          <p:cNvPr id="485380" name="Rectangle 4"/>
          <p:cNvSpPr>
            <a:spLocks noGrp="1" noChangeArrowheads="1"/>
          </p:cNvSpPr>
          <p:nvPr>
            <p:ph type="body" idx="1"/>
          </p:nvPr>
        </p:nvSpPr>
        <p:spPr>
          <a:xfrm>
            <a:off x="381000" y="1358900"/>
            <a:ext cx="11506199" cy="4927600"/>
          </a:xfrm>
          <a:noFill/>
          <a:ln/>
        </p:spPr>
        <p:txBody>
          <a:bodyPr/>
          <a:lstStyle/>
          <a:p>
            <a:pPr marL="0" indent="0">
              <a:lnSpc>
                <a:spcPct val="90000"/>
              </a:lnSpc>
              <a:buNone/>
            </a:pPr>
            <a:r>
              <a:rPr lang="en-US" sz="3600" dirty="0">
                <a:latin typeface="Avenir Book" panose="02000503020000020003" pitchFamily="2" charset="0"/>
              </a:rPr>
              <a:t>Three types of association</a:t>
            </a:r>
          </a:p>
          <a:p>
            <a:pPr lvl="1">
              <a:lnSpc>
                <a:spcPct val="90000"/>
              </a:lnSpc>
            </a:pPr>
            <a:r>
              <a:rPr lang="en-US" sz="3200" dirty="0">
                <a:latin typeface="Avenir Book" panose="02000503020000020003" pitchFamily="2" charset="0"/>
              </a:rPr>
              <a:t>Direct Association</a:t>
            </a:r>
          </a:p>
          <a:p>
            <a:pPr lvl="2">
              <a:lnSpc>
                <a:spcPct val="90000"/>
              </a:lnSpc>
            </a:pPr>
            <a:r>
              <a:rPr lang="en-US" sz="2800" dirty="0">
                <a:latin typeface="Avenir Book" panose="02000503020000020003" pitchFamily="2" charset="0"/>
              </a:rPr>
              <a:t>Mutant or ‘susceptibility’ allele</a:t>
            </a:r>
          </a:p>
          <a:p>
            <a:pPr lvl="2">
              <a:lnSpc>
                <a:spcPct val="90000"/>
              </a:lnSpc>
            </a:pPr>
            <a:r>
              <a:rPr lang="en-US" sz="2800" dirty="0">
                <a:latin typeface="Avenir Book" panose="02000503020000020003" pitchFamily="2" charset="0"/>
              </a:rPr>
              <a:t>Allele of interest is itself involved in phenotype</a:t>
            </a:r>
          </a:p>
          <a:p>
            <a:pPr lvl="1">
              <a:lnSpc>
                <a:spcPct val="90000"/>
              </a:lnSpc>
            </a:pPr>
            <a:r>
              <a:rPr lang="en-US" sz="3200" dirty="0">
                <a:latin typeface="Avenir Book" panose="02000503020000020003" pitchFamily="2" charset="0"/>
              </a:rPr>
              <a:t>Indirect Association</a:t>
            </a:r>
          </a:p>
          <a:p>
            <a:pPr lvl="2">
              <a:lnSpc>
                <a:spcPct val="90000"/>
              </a:lnSpc>
            </a:pPr>
            <a:r>
              <a:rPr lang="en-US" sz="2800" dirty="0">
                <a:latin typeface="Avenir Book" panose="02000503020000020003" pitchFamily="2" charset="0"/>
              </a:rPr>
              <a:t>Allele itself is not involved, but a nearby correlated marker changes phenotype</a:t>
            </a:r>
          </a:p>
          <a:p>
            <a:pPr lvl="1">
              <a:lnSpc>
                <a:spcPct val="90000"/>
              </a:lnSpc>
            </a:pPr>
            <a:r>
              <a:rPr lang="en-US" sz="3200" dirty="0">
                <a:latin typeface="Avenir Book" panose="02000503020000020003" pitchFamily="2" charset="0"/>
              </a:rPr>
              <a:t>Spurious association</a:t>
            </a:r>
          </a:p>
          <a:p>
            <a:pPr lvl="2">
              <a:lnSpc>
                <a:spcPct val="90000"/>
              </a:lnSpc>
            </a:pPr>
            <a:r>
              <a:rPr lang="en-US" sz="2800" dirty="0">
                <a:latin typeface="Avenir Book" panose="02000503020000020003" pitchFamily="2" charset="0"/>
              </a:rPr>
              <a:t>Apparent association not related to genetic etiology—stratification based on ancestry</a:t>
            </a:r>
          </a:p>
        </p:txBody>
      </p:sp>
    </p:spTree>
    <p:extLst>
      <p:ext uri="{BB962C8B-B14F-4D97-AF65-F5344CB8AC3E}">
        <p14:creationId xmlns:p14="http://schemas.microsoft.com/office/powerpoint/2010/main" val="54220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38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538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53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538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538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538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53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3827" name="Group 3"/>
          <p:cNvGrpSpPr>
            <a:grpSpLocks/>
          </p:cNvGrpSpPr>
          <p:nvPr/>
        </p:nvGrpSpPr>
        <p:grpSpPr bwMode="auto">
          <a:xfrm>
            <a:off x="2209800" y="1524001"/>
            <a:ext cx="7696200" cy="4594225"/>
            <a:chOff x="432" y="960"/>
            <a:chExt cx="4848" cy="2894"/>
          </a:xfrm>
        </p:grpSpPr>
        <p:grpSp>
          <p:nvGrpSpPr>
            <p:cNvPr id="333828" name="Group 4"/>
            <p:cNvGrpSpPr>
              <a:grpSpLocks/>
            </p:cNvGrpSpPr>
            <p:nvPr/>
          </p:nvGrpSpPr>
          <p:grpSpPr bwMode="auto">
            <a:xfrm>
              <a:off x="1296" y="1440"/>
              <a:ext cx="144" cy="350"/>
              <a:chOff x="672" y="3250"/>
              <a:chExt cx="240" cy="460"/>
            </a:xfrm>
          </p:grpSpPr>
          <p:sp>
            <p:nvSpPr>
              <p:cNvPr id="333829" name="AutoShape 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30" name="Oval 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31" name="AutoShape 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32" name="AutoShape 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33" name="Group 9"/>
            <p:cNvGrpSpPr>
              <a:grpSpLocks/>
            </p:cNvGrpSpPr>
            <p:nvPr/>
          </p:nvGrpSpPr>
          <p:grpSpPr bwMode="auto">
            <a:xfrm>
              <a:off x="2208" y="1056"/>
              <a:ext cx="144" cy="350"/>
              <a:chOff x="672" y="3250"/>
              <a:chExt cx="240" cy="460"/>
            </a:xfrm>
          </p:grpSpPr>
          <p:sp>
            <p:nvSpPr>
              <p:cNvPr id="333834" name="AutoShape 1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35" name="Oval 1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36" name="AutoShape 1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37" name="AutoShape 1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38" name="Group 14"/>
            <p:cNvGrpSpPr>
              <a:grpSpLocks/>
            </p:cNvGrpSpPr>
            <p:nvPr/>
          </p:nvGrpSpPr>
          <p:grpSpPr bwMode="auto">
            <a:xfrm>
              <a:off x="4608" y="1056"/>
              <a:ext cx="144" cy="350"/>
              <a:chOff x="672" y="3250"/>
              <a:chExt cx="240" cy="460"/>
            </a:xfrm>
          </p:grpSpPr>
          <p:sp>
            <p:nvSpPr>
              <p:cNvPr id="333839" name="AutoShape 1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40" name="Oval 1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41" name="AutoShape 1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42" name="AutoShape 1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43" name="Group 19"/>
            <p:cNvGrpSpPr>
              <a:grpSpLocks/>
            </p:cNvGrpSpPr>
            <p:nvPr/>
          </p:nvGrpSpPr>
          <p:grpSpPr bwMode="auto">
            <a:xfrm>
              <a:off x="4128" y="3312"/>
              <a:ext cx="144" cy="350"/>
              <a:chOff x="672" y="3250"/>
              <a:chExt cx="240" cy="460"/>
            </a:xfrm>
          </p:grpSpPr>
          <p:sp>
            <p:nvSpPr>
              <p:cNvPr id="333844" name="AutoShape 2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45" name="Oval 2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46" name="AutoShape 2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47" name="AutoShape 2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48" name="Group 24"/>
            <p:cNvGrpSpPr>
              <a:grpSpLocks/>
            </p:cNvGrpSpPr>
            <p:nvPr/>
          </p:nvGrpSpPr>
          <p:grpSpPr bwMode="auto">
            <a:xfrm>
              <a:off x="3936" y="2736"/>
              <a:ext cx="144" cy="350"/>
              <a:chOff x="672" y="3250"/>
              <a:chExt cx="240" cy="460"/>
            </a:xfrm>
          </p:grpSpPr>
          <p:sp>
            <p:nvSpPr>
              <p:cNvPr id="333849" name="AutoShape 2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50" name="Oval 2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51" name="AutoShape 2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52" name="AutoShape 2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53" name="Group 29"/>
            <p:cNvGrpSpPr>
              <a:grpSpLocks/>
            </p:cNvGrpSpPr>
            <p:nvPr/>
          </p:nvGrpSpPr>
          <p:grpSpPr bwMode="auto">
            <a:xfrm>
              <a:off x="5088" y="1440"/>
              <a:ext cx="144" cy="350"/>
              <a:chOff x="672" y="3250"/>
              <a:chExt cx="240" cy="460"/>
            </a:xfrm>
          </p:grpSpPr>
          <p:sp>
            <p:nvSpPr>
              <p:cNvPr id="333854" name="AutoShape 3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55" name="Oval 3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56" name="AutoShape 3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57" name="AutoShape 3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58" name="Group 34"/>
            <p:cNvGrpSpPr>
              <a:grpSpLocks/>
            </p:cNvGrpSpPr>
            <p:nvPr/>
          </p:nvGrpSpPr>
          <p:grpSpPr bwMode="auto">
            <a:xfrm>
              <a:off x="432" y="1968"/>
              <a:ext cx="144" cy="350"/>
              <a:chOff x="672" y="3250"/>
              <a:chExt cx="240" cy="460"/>
            </a:xfrm>
          </p:grpSpPr>
          <p:sp>
            <p:nvSpPr>
              <p:cNvPr id="333859" name="AutoShape 3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60" name="Oval 3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61" name="AutoShape 3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62" name="AutoShape 3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63" name="Group 39"/>
            <p:cNvGrpSpPr>
              <a:grpSpLocks/>
            </p:cNvGrpSpPr>
            <p:nvPr/>
          </p:nvGrpSpPr>
          <p:grpSpPr bwMode="auto">
            <a:xfrm>
              <a:off x="1104" y="2112"/>
              <a:ext cx="144" cy="350"/>
              <a:chOff x="672" y="3250"/>
              <a:chExt cx="240" cy="460"/>
            </a:xfrm>
          </p:grpSpPr>
          <p:sp>
            <p:nvSpPr>
              <p:cNvPr id="333864" name="AutoShape 4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65" name="Oval 4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66" name="AutoShape 4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67" name="AutoShape 4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68" name="Group 44"/>
            <p:cNvGrpSpPr>
              <a:grpSpLocks/>
            </p:cNvGrpSpPr>
            <p:nvPr/>
          </p:nvGrpSpPr>
          <p:grpSpPr bwMode="auto">
            <a:xfrm>
              <a:off x="1488" y="2640"/>
              <a:ext cx="144" cy="350"/>
              <a:chOff x="672" y="3250"/>
              <a:chExt cx="240" cy="460"/>
            </a:xfrm>
          </p:grpSpPr>
          <p:sp>
            <p:nvSpPr>
              <p:cNvPr id="333869" name="AutoShape 4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70" name="Oval 4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71" name="AutoShape 4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72" name="AutoShape 4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73" name="Group 49"/>
            <p:cNvGrpSpPr>
              <a:grpSpLocks/>
            </p:cNvGrpSpPr>
            <p:nvPr/>
          </p:nvGrpSpPr>
          <p:grpSpPr bwMode="auto">
            <a:xfrm>
              <a:off x="3936" y="1200"/>
              <a:ext cx="144" cy="350"/>
              <a:chOff x="672" y="3250"/>
              <a:chExt cx="240" cy="460"/>
            </a:xfrm>
          </p:grpSpPr>
          <p:sp>
            <p:nvSpPr>
              <p:cNvPr id="333874" name="AutoShape 5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75" name="Oval 5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76" name="AutoShape 5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77" name="AutoShape 5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78" name="Group 54"/>
            <p:cNvGrpSpPr>
              <a:grpSpLocks/>
            </p:cNvGrpSpPr>
            <p:nvPr/>
          </p:nvGrpSpPr>
          <p:grpSpPr bwMode="auto">
            <a:xfrm>
              <a:off x="3456" y="960"/>
              <a:ext cx="144" cy="350"/>
              <a:chOff x="672" y="3250"/>
              <a:chExt cx="240" cy="460"/>
            </a:xfrm>
          </p:grpSpPr>
          <p:sp>
            <p:nvSpPr>
              <p:cNvPr id="333879" name="AutoShape 5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80" name="Oval 5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81" name="AutoShape 5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82" name="AutoShape 5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83" name="Group 59"/>
            <p:cNvGrpSpPr>
              <a:grpSpLocks/>
            </p:cNvGrpSpPr>
            <p:nvPr/>
          </p:nvGrpSpPr>
          <p:grpSpPr bwMode="auto">
            <a:xfrm>
              <a:off x="4608" y="2160"/>
              <a:ext cx="144" cy="350"/>
              <a:chOff x="672" y="3250"/>
              <a:chExt cx="240" cy="460"/>
            </a:xfrm>
          </p:grpSpPr>
          <p:sp>
            <p:nvSpPr>
              <p:cNvPr id="333884" name="AutoShape 6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85" name="Oval 6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86" name="AutoShape 6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87" name="AutoShape 6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88" name="Group 64"/>
            <p:cNvGrpSpPr>
              <a:grpSpLocks/>
            </p:cNvGrpSpPr>
            <p:nvPr/>
          </p:nvGrpSpPr>
          <p:grpSpPr bwMode="auto">
            <a:xfrm>
              <a:off x="4560" y="2736"/>
              <a:ext cx="144" cy="350"/>
              <a:chOff x="672" y="3250"/>
              <a:chExt cx="240" cy="460"/>
            </a:xfrm>
          </p:grpSpPr>
          <p:sp>
            <p:nvSpPr>
              <p:cNvPr id="333889" name="AutoShape 6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90" name="Oval 6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91" name="AutoShape 6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92" name="AutoShape 6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93" name="Group 69"/>
            <p:cNvGrpSpPr>
              <a:grpSpLocks/>
            </p:cNvGrpSpPr>
            <p:nvPr/>
          </p:nvGrpSpPr>
          <p:grpSpPr bwMode="auto">
            <a:xfrm>
              <a:off x="5136" y="2592"/>
              <a:ext cx="144" cy="350"/>
              <a:chOff x="672" y="3250"/>
              <a:chExt cx="240" cy="460"/>
            </a:xfrm>
          </p:grpSpPr>
          <p:sp>
            <p:nvSpPr>
              <p:cNvPr id="333894" name="AutoShape 7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895" name="Oval 7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896" name="AutoShape 7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897" name="AutoShape 7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898" name="Group 74"/>
            <p:cNvGrpSpPr>
              <a:grpSpLocks/>
            </p:cNvGrpSpPr>
            <p:nvPr/>
          </p:nvGrpSpPr>
          <p:grpSpPr bwMode="auto">
            <a:xfrm>
              <a:off x="2352" y="3312"/>
              <a:ext cx="144" cy="350"/>
              <a:chOff x="672" y="3250"/>
              <a:chExt cx="240" cy="460"/>
            </a:xfrm>
          </p:grpSpPr>
          <p:sp>
            <p:nvSpPr>
              <p:cNvPr id="333899" name="AutoShape 7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00" name="Oval 7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01" name="AutoShape 7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02" name="AutoShape 7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03" name="Group 79"/>
            <p:cNvGrpSpPr>
              <a:grpSpLocks/>
            </p:cNvGrpSpPr>
            <p:nvPr/>
          </p:nvGrpSpPr>
          <p:grpSpPr bwMode="auto">
            <a:xfrm>
              <a:off x="4800" y="1824"/>
              <a:ext cx="144" cy="350"/>
              <a:chOff x="672" y="3250"/>
              <a:chExt cx="240" cy="460"/>
            </a:xfrm>
          </p:grpSpPr>
          <p:sp>
            <p:nvSpPr>
              <p:cNvPr id="333904" name="AutoShape 8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05" name="Oval 8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06" name="AutoShape 8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07" name="AutoShape 8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08" name="Group 84"/>
            <p:cNvGrpSpPr>
              <a:grpSpLocks/>
            </p:cNvGrpSpPr>
            <p:nvPr/>
          </p:nvGrpSpPr>
          <p:grpSpPr bwMode="auto">
            <a:xfrm>
              <a:off x="624" y="1392"/>
              <a:ext cx="144" cy="350"/>
              <a:chOff x="672" y="3250"/>
              <a:chExt cx="240" cy="460"/>
            </a:xfrm>
          </p:grpSpPr>
          <p:sp>
            <p:nvSpPr>
              <p:cNvPr id="333909" name="AutoShape 8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10" name="Oval 8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11" name="AutoShape 8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12" name="AutoShape 8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13" name="Group 89"/>
            <p:cNvGrpSpPr>
              <a:grpSpLocks/>
            </p:cNvGrpSpPr>
            <p:nvPr/>
          </p:nvGrpSpPr>
          <p:grpSpPr bwMode="auto">
            <a:xfrm>
              <a:off x="576" y="2736"/>
              <a:ext cx="144" cy="350"/>
              <a:chOff x="672" y="3250"/>
              <a:chExt cx="240" cy="460"/>
            </a:xfrm>
          </p:grpSpPr>
          <p:sp>
            <p:nvSpPr>
              <p:cNvPr id="333914" name="AutoShape 9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15" name="Oval 9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16" name="AutoShape 9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17" name="AutoShape 9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18" name="Group 94"/>
            <p:cNvGrpSpPr>
              <a:grpSpLocks/>
            </p:cNvGrpSpPr>
            <p:nvPr/>
          </p:nvGrpSpPr>
          <p:grpSpPr bwMode="auto">
            <a:xfrm>
              <a:off x="1008" y="3456"/>
              <a:ext cx="144" cy="350"/>
              <a:chOff x="672" y="3250"/>
              <a:chExt cx="240" cy="460"/>
            </a:xfrm>
          </p:grpSpPr>
          <p:sp>
            <p:nvSpPr>
              <p:cNvPr id="333919" name="AutoShape 9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20" name="Oval 9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21" name="AutoShape 9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22" name="AutoShape 9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23" name="Group 99"/>
            <p:cNvGrpSpPr>
              <a:grpSpLocks/>
            </p:cNvGrpSpPr>
            <p:nvPr/>
          </p:nvGrpSpPr>
          <p:grpSpPr bwMode="auto">
            <a:xfrm>
              <a:off x="1680" y="3504"/>
              <a:ext cx="144" cy="350"/>
              <a:chOff x="672" y="3250"/>
              <a:chExt cx="240" cy="460"/>
            </a:xfrm>
          </p:grpSpPr>
          <p:sp>
            <p:nvSpPr>
              <p:cNvPr id="333924" name="AutoShape 10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25" name="Oval 10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26" name="AutoShape 10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27" name="AutoShape 10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28" name="Group 104"/>
            <p:cNvGrpSpPr>
              <a:grpSpLocks/>
            </p:cNvGrpSpPr>
            <p:nvPr/>
          </p:nvGrpSpPr>
          <p:grpSpPr bwMode="auto">
            <a:xfrm>
              <a:off x="3072" y="2880"/>
              <a:ext cx="144" cy="350"/>
              <a:chOff x="672" y="3250"/>
              <a:chExt cx="240" cy="460"/>
            </a:xfrm>
          </p:grpSpPr>
          <p:sp>
            <p:nvSpPr>
              <p:cNvPr id="333929" name="AutoShape 10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30" name="Oval 10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31" name="AutoShape 10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32" name="AutoShape 10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33" name="Group 109"/>
            <p:cNvGrpSpPr>
              <a:grpSpLocks/>
            </p:cNvGrpSpPr>
            <p:nvPr/>
          </p:nvGrpSpPr>
          <p:grpSpPr bwMode="auto">
            <a:xfrm>
              <a:off x="1248" y="3024"/>
              <a:ext cx="144" cy="350"/>
              <a:chOff x="672" y="3250"/>
              <a:chExt cx="240" cy="460"/>
            </a:xfrm>
          </p:grpSpPr>
          <p:sp>
            <p:nvSpPr>
              <p:cNvPr id="333934" name="AutoShape 11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35" name="Oval 11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36" name="AutoShape 11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37" name="AutoShape 11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38" name="Group 114"/>
            <p:cNvGrpSpPr>
              <a:grpSpLocks/>
            </p:cNvGrpSpPr>
            <p:nvPr/>
          </p:nvGrpSpPr>
          <p:grpSpPr bwMode="auto">
            <a:xfrm>
              <a:off x="2064" y="2880"/>
              <a:ext cx="144" cy="350"/>
              <a:chOff x="672" y="3250"/>
              <a:chExt cx="240" cy="460"/>
            </a:xfrm>
          </p:grpSpPr>
          <p:sp>
            <p:nvSpPr>
              <p:cNvPr id="333939" name="AutoShape 11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40" name="Oval 11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41" name="AutoShape 11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42" name="AutoShape 11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43" name="Group 119"/>
            <p:cNvGrpSpPr>
              <a:grpSpLocks/>
            </p:cNvGrpSpPr>
            <p:nvPr/>
          </p:nvGrpSpPr>
          <p:grpSpPr bwMode="auto">
            <a:xfrm>
              <a:off x="4848" y="3264"/>
              <a:ext cx="144" cy="350"/>
              <a:chOff x="672" y="3250"/>
              <a:chExt cx="240" cy="460"/>
            </a:xfrm>
          </p:grpSpPr>
          <p:sp>
            <p:nvSpPr>
              <p:cNvPr id="333944" name="AutoShape 12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45" name="Oval 12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46" name="AutoShape 12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47" name="AutoShape 12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3948" name="Group 124"/>
            <p:cNvGrpSpPr>
              <a:grpSpLocks/>
            </p:cNvGrpSpPr>
            <p:nvPr/>
          </p:nvGrpSpPr>
          <p:grpSpPr bwMode="auto">
            <a:xfrm>
              <a:off x="1728" y="1200"/>
              <a:ext cx="144" cy="350"/>
              <a:chOff x="672" y="3250"/>
              <a:chExt cx="240" cy="460"/>
            </a:xfrm>
          </p:grpSpPr>
          <p:sp>
            <p:nvSpPr>
              <p:cNvPr id="333949" name="AutoShape 12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3950" name="Oval 12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3951" name="AutoShape 12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52" name="AutoShape 12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sp>
        <p:nvSpPr>
          <p:cNvPr id="333953" name="Rectangle 129"/>
          <p:cNvSpPr>
            <a:spLocks noGrp="1" noChangeArrowheads="1"/>
          </p:cNvSpPr>
          <p:nvPr>
            <p:ph type="body" idx="1"/>
          </p:nvPr>
        </p:nvSpPr>
        <p:spPr>
          <a:xfrm>
            <a:off x="3756026" y="2606675"/>
            <a:ext cx="5002213" cy="1339850"/>
          </a:xfrm>
        </p:spPr>
        <p:txBody>
          <a:bodyPr/>
          <a:lstStyle/>
          <a:p>
            <a:r>
              <a:rPr lang="en-US"/>
              <a:t>Population based</a:t>
            </a:r>
          </a:p>
          <a:p>
            <a:r>
              <a:rPr lang="en-US"/>
              <a:t>Match cases &amp; controls</a:t>
            </a:r>
          </a:p>
        </p:txBody>
      </p:sp>
      <p:grpSp>
        <p:nvGrpSpPr>
          <p:cNvPr id="333954" name="Group 130"/>
          <p:cNvGrpSpPr>
            <a:grpSpLocks/>
          </p:cNvGrpSpPr>
          <p:nvPr/>
        </p:nvGrpSpPr>
        <p:grpSpPr bwMode="auto">
          <a:xfrm>
            <a:off x="2514600" y="1447801"/>
            <a:ext cx="7543800" cy="4670425"/>
            <a:chOff x="624" y="912"/>
            <a:chExt cx="4752" cy="2942"/>
          </a:xfrm>
        </p:grpSpPr>
        <p:grpSp>
          <p:nvGrpSpPr>
            <p:cNvPr id="333955" name="Group 131"/>
            <p:cNvGrpSpPr>
              <a:grpSpLocks/>
            </p:cNvGrpSpPr>
            <p:nvPr/>
          </p:nvGrpSpPr>
          <p:grpSpPr bwMode="auto">
            <a:xfrm>
              <a:off x="4464" y="3408"/>
              <a:ext cx="144" cy="350"/>
              <a:chOff x="672" y="3250"/>
              <a:chExt cx="240" cy="460"/>
            </a:xfrm>
          </p:grpSpPr>
          <p:sp>
            <p:nvSpPr>
              <p:cNvPr id="333956" name="AutoShape 13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57" name="Oval 13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58" name="AutoShape 13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59" name="AutoShape 13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60" name="Group 136"/>
            <p:cNvGrpSpPr>
              <a:grpSpLocks/>
            </p:cNvGrpSpPr>
            <p:nvPr/>
          </p:nvGrpSpPr>
          <p:grpSpPr bwMode="auto">
            <a:xfrm>
              <a:off x="5232" y="3264"/>
              <a:ext cx="144" cy="350"/>
              <a:chOff x="672" y="3250"/>
              <a:chExt cx="240" cy="460"/>
            </a:xfrm>
          </p:grpSpPr>
          <p:sp>
            <p:nvSpPr>
              <p:cNvPr id="333961" name="AutoShape 13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62" name="Oval 13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63" name="AutoShape 13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64" name="AutoShape 14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65" name="Group 141"/>
            <p:cNvGrpSpPr>
              <a:grpSpLocks/>
            </p:cNvGrpSpPr>
            <p:nvPr/>
          </p:nvGrpSpPr>
          <p:grpSpPr bwMode="auto">
            <a:xfrm>
              <a:off x="4752" y="2688"/>
              <a:ext cx="144" cy="350"/>
              <a:chOff x="672" y="3250"/>
              <a:chExt cx="240" cy="460"/>
            </a:xfrm>
          </p:grpSpPr>
          <p:sp>
            <p:nvSpPr>
              <p:cNvPr id="333966" name="AutoShape 14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67" name="Oval 14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68" name="AutoShape 14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69" name="AutoShape 14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70" name="Group 146"/>
            <p:cNvGrpSpPr>
              <a:grpSpLocks/>
            </p:cNvGrpSpPr>
            <p:nvPr/>
          </p:nvGrpSpPr>
          <p:grpSpPr bwMode="auto">
            <a:xfrm>
              <a:off x="3696" y="3168"/>
              <a:ext cx="144" cy="350"/>
              <a:chOff x="672" y="3250"/>
              <a:chExt cx="240" cy="460"/>
            </a:xfrm>
          </p:grpSpPr>
          <p:sp>
            <p:nvSpPr>
              <p:cNvPr id="333971" name="AutoShape 14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72" name="Oval 14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73" name="AutoShape 14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74" name="AutoShape 15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75" name="Group 151"/>
            <p:cNvGrpSpPr>
              <a:grpSpLocks/>
            </p:cNvGrpSpPr>
            <p:nvPr/>
          </p:nvGrpSpPr>
          <p:grpSpPr bwMode="auto">
            <a:xfrm>
              <a:off x="3552" y="2736"/>
              <a:ext cx="144" cy="350"/>
              <a:chOff x="672" y="3250"/>
              <a:chExt cx="240" cy="460"/>
            </a:xfrm>
          </p:grpSpPr>
          <p:sp>
            <p:nvSpPr>
              <p:cNvPr id="333976" name="AutoShape 15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77" name="Oval 15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78" name="AutoShape 15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79" name="AutoShape 15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80" name="Group 156"/>
            <p:cNvGrpSpPr>
              <a:grpSpLocks/>
            </p:cNvGrpSpPr>
            <p:nvPr/>
          </p:nvGrpSpPr>
          <p:grpSpPr bwMode="auto">
            <a:xfrm>
              <a:off x="4992" y="1056"/>
              <a:ext cx="144" cy="350"/>
              <a:chOff x="672" y="3250"/>
              <a:chExt cx="240" cy="460"/>
            </a:xfrm>
          </p:grpSpPr>
          <p:sp>
            <p:nvSpPr>
              <p:cNvPr id="333981" name="AutoShape 15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82" name="Oval 15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83" name="AutoShape 15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84" name="AutoShape 16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85" name="Group 161"/>
            <p:cNvGrpSpPr>
              <a:grpSpLocks/>
            </p:cNvGrpSpPr>
            <p:nvPr/>
          </p:nvGrpSpPr>
          <p:grpSpPr bwMode="auto">
            <a:xfrm>
              <a:off x="4464" y="1536"/>
              <a:ext cx="144" cy="350"/>
              <a:chOff x="672" y="3250"/>
              <a:chExt cx="240" cy="460"/>
            </a:xfrm>
          </p:grpSpPr>
          <p:sp>
            <p:nvSpPr>
              <p:cNvPr id="333986" name="AutoShape 16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87" name="Oval 16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88" name="AutoShape 16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89" name="AutoShape 16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90" name="Group 166"/>
            <p:cNvGrpSpPr>
              <a:grpSpLocks/>
            </p:cNvGrpSpPr>
            <p:nvPr/>
          </p:nvGrpSpPr>
          <p:grpSpPr bwMode="auto">
            <a:xfrm>
              <a:off x="5088" y="1920"/>
              <a:ext cx="144" cy="350"/>
              <a:chOff x="672" y="3250"/>
              <a:chExt cx="240" cy="460"/>
            </a:xfrm>
          </p:grpSpPr>
          <p:sp>
            <p:nvSpPr>
              <p:cNvPr id="333991" name="AutoShape 16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92" name="Oval 16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93" name="AutoShape 16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94" name="AutoShape 17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3995" name="Group 171"/>
            <p:cNvGrpSpPr>
              <a:grpSpLocks/>
            </p:cNvGrpSpPr>
            <p:nvPr/>
          </p:nvGrpSpPr>
          <p:grpSpPr bwMode="auto">
            <a:xfrm>
              <a:off x="4224" y="2592"/>
              <a:ext cx="144" cy="350"/>
              <a:chOff x="672" y="3250"/>
              <a:chExt cx="240" cy="460"/>
            </a:xfrm>
          </p:grpSpPr>
          <p:sp>
            <p:nvSpPr>
              <p:cNvPr id="333996" name="AutoShape 17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3997" name="Oval 17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3998" name="AutoShape 17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3999" name="AutoShape 17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00" name="Group 176"/>
            <p:cNvGrpSpPr>
              <a:grpSpLocks/>
            </p:cNvGrpSpPr>
            <p:nvPr/>
          </p:nvGrpSpPr>
          <p:grpSpPr bwMode="auto">
            <a:xfrm>
              <a:off x="4896" y="2256"/>
              <a:ext cx="144" cy="350"/>
              <a:chOff x="672" y="3250"/>
              <a:chExt cx="240" cy="460"/>
            </a:xfrm>
          </p:grpSpPr>
          <p:sp>
            <p:nvSpPr>
              <p:cNvPr id="334001" name="AutoShape 17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02" name="Oval 17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03" name="AutoShape 17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04" name="AutoShape 18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05" name="Group 181"/>
            <p:cNvGrpSpPr>
              <a:grpSpLocks/>
            </p:cNvGrpSpPr>
            <p:nvPr/>
          </p:nvGrpSpPr>
          <p:grpSpPr bwMode="auto">
            <a:xfrm>
              <a:off x="960" y="1056"/>
              <a:ext cx="144" cy="350"/>
              <a:chOff x="672" y="3250"/>
              <a:chExt cx="240" cy="460"/>
            </a:xfrm>
          </p:grpSpPr>
          <p:sp>
            <p:nvSpPr>
              <p:cNvPr id="334006" name="AutoShape 18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07" name="Oval 18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08" name="AutoShape 18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09" name="AutoShape 18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10" name="Group 186"/>
            <p:cNvGrpSpPr>
              <a:grpSpLocks/>
            </p:cNvGrpSpPr>
            <p:nvPr/>
          </p:nvGrpSpPr>
          <p:grpSpPr bwMode="auto">
            <a:xfrm>
              <a:off x="1968" y="1344"/>
              <a:ext cx="144" cy="350"/>
              <a:chOff x="672" y="3250"/>
              <a:chExt cx="240" cy="460"/>
            </a:xfrm>
          </p:grpSpPr>
          <p:sp>
            <p:nvSpPr>
              <p:cNvPr id="334011" name="AutoShape 18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12" name="Oval 18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13" name="AutoShape 18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14" name="AutoShape 19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15" name="Group 191"/>
            <p:cNvGrpSpPr>
              <a:grpSpLocks/>
            </p:cNvGrpSpPr>
            <p:nvPr/>
          </p:nvGrpSpPr>
          <p:grpSpPr bwMode="auto">
            <a:xfrm>
              <a:off x="2496" y="960"/>
              <a:ext cx="144" cy="350"/>
              <a:chOff x="672" y="3250"/>
              <a:chExt cx="240" cy="460"/>
            </a:xfrm>
          </p:grpSpPr>
          <p:sp>
            <p:nvSpPr>
              <p:cNvPr id="334016" name="AutoShape 19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17" name="Oval 19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18" name="AutoShape 19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19" name="AutoShape 19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20" name="Group 196"/>
            <p:cNvGrpSpPr>
              <a:grpSpLocks/>
            </p:cNvGrpSpPr>
            <p:nvPr/>
          </p:nvGrpSpPr>
          <p:grpSpPr bwMode="auto">
            <a:xfrm>
              <a:off x="3168" y="960"/>
              <a:ext cx="144" cy="350"/>
              <a:chOff x="672" y="3250"/>
              <a:chExt cx="240" cy="460"/>
            </a:xfrm>
          </p:grpSpPr>
          <p:sp>
            <p:nvSpPr>
              <p:cNvPr id="334021" name="AutoShape 19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22" name="Oval 19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23" name="AutoShape 19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24" name="AutoShape 20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25" name="Group 201"/>
            <p:cNvGrpSpPr>
              <a:grpSpLocks/>
            </p:cNvGrpSpPr>
            <p:nvPr/>
          </p:nvGrpSpPr>
          <p:grpSpPr bwMode="auto">
            <a:xfrm>
              <a:off x="4272" y="1152"/>
              <a:ext cx="144" cy="350"/>
              <a:chOff x="672" y="3250"/>
              <a:chExt cx="240" cy="460"/>
            </a:xfrm>
          </p:grpSpPr>
          <p:sp>
            <p:nvSpPr>
              <p:cNvPr id="334026" name="AutoShape 20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27" name="Oval 20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28" name="AutoShape 20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29" name="AutoShape 20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30" name="Group 206"/>
            <p:cNvGrpSpPr>
              <a:grpSpLocks/>
            </p:cNvGrpSpPr>
            <p:nvPr/>
          </p:nvGrpSpPr>
          <p:grpSpPr bwMode="auto">
            <a:xfrm>
              <a:off x="1008" y="1680"/>
              <a:ext cx="144" cy="350"/>
              <a:chOff x="672" y="3250"/>
              <a:chExt cx="240" cy="460"/>
            </a:xfrm>
          </p:grpSpPr>
          <p:sp>
            <p:nvSpPr>
              <p:cNvPr id="334031" name="AutoShape 20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32" name="Oval 20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33" name="AutoShape 20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34" name="AutoShape 21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35" name="Group 211"/>
            <p:cNvGrpSpPr>
              <a:grpSpLocks/>
            </p:cNvGrpSpPr>
            <p:nvPr/>
          </p:nvGrpSpPr>
          <p:grpSpPr bwMode="auto">
            <a:xfrm>
              <a:off x="768" y="2304"/>
              <a:ext cx="144" cy="350"/>
              <a:chOff x="672" y="3250"/>
              <a:chExt cx="240" cy="460"/>
            </a:xfrm>
          </p:grpSpPr>
          <p:sp>
            <p:nvSpPr>
              <p:cNvPr id="334036" name="AutoShape 21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37" name="Oval 21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38" name="AutoShape 21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39" name="AutoShape 21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40" name="Group 216"/>
            <p:cNvGrpSpPr>
              <a:grpSpLocks/>
            </p:cNvGrpSpPr>
            <p:nvPr/>
          </p:nvGrpSpPr>
          <p:grpSpPr bwMode="auto">
            <a:xfrm>
              <a:off x="624" y="3312"/>
              <a:ext cx="144" cy="350"/>
              <a:chOff x="672" y="3250"/>
              <a:chExt cx="240" cy="460"/>
            </a:xfrm>
          </p:grpSpPr>
          <p:sp>
            <p:nvSpPr>
              <p:cNvPr id="334041" name="AutoShape 21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42" name="Oval 21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43" name="AutoShape 21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44" name="AutoShape 22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45" name="Group 221"/>
            <p:cNvGrpSpPr>
              <a:grpSpLocks/>
            </p:cNvGrpSpPr>
            <p:nvPr/>
          </p:nvGrpSpPr>
          <p:grpSpPr bwMode="auto">
            <a:xfrm>
              <a:off x="1824" y="3024"/>
              <a:ext cx="144" cy="350"/>
              <a:chOff x="672" y="3250"/>
              <a:chExt cx="240" cy="460"/>
            </a:xfrm>
          </p:grpSpPr>
          <p:sp>
            <p:nvSpPr>
              <p:cNvPr id="334046" name="AutoShape 22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47" name="Oval 22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48" name="AutoShape 22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49" name="AutoShape 22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50" name="Group 226"/>
            <p:cNvGrpSpPr>
              <a:grpSpLocks/>
            </p:cNvGrpSpPr>
            <p:nvPr/>
          </p:nvGrpSpPr>
          <p:grpSpPr bwMode="auto">
            <a:xfrm>
              <a:off x="1296" y="3504"/>
              <a:ext cx="144" cy="350"/>
              <a:chOff x="672" y="3250"/>
              <a:chExt cx="240" cy="460"/>
            </a:xfrm>
          </p:grpSpPr>
          <p:sp>
            <p:nvSpPr>
              <p:cNvPr id="334051" name="AutoShape 22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52" name="Oval 22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53" name="AutoShape 22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54" name="AutoShape 23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55" name="Group 231"/>
            <p:cNvGrpSpPr>
              <a:grpSpLocks/>
            </p:cNvGrpSpPr>
            <p:nvPr/>
          </p:nvGrpSpPr>
          <p:grpSpPr bwMode="auto">
            <a:xfrm>
              <a:off x="1056" y="2544"/>
              <a:ext cx="144" cy="350"/>
              <a:chOff x="672" y="3250"/>
              <a:chExt cx="240" cy="460"/>
            </a:xfrm>
          </p:grpSpPr>
          <p:sp>
            <p:nvSpPr>
              <p:cNvPr id="334056" name="AutoShape 23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57" name="Oval 23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58" name="AutoShape 23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59" name="AutoShape 23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60" name="Group 236"/>
            <p:cNvGrpSpPr>
              <a:grpSpLocks/>
            </p:cNvGrpSpPr>
            <p:nvPr/>
          </p:nvGrpSpPr>
          <p:grpSpPr bwMode="auto">
            <a:xfrm>
              <a:off x="2880" y="3408"/>
              <a:ext cx="144" cy="350"/>
              <a:chOff x="672" y="3250"/>
              <a:chExt cx="240" cy="460"/>
            </a:xfrm>
          </p:grpSpPr>
          <p:sp>
            <p:nvSpPr>
              <p:cNvPr id="334061" name="AutoShape 23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62" name="Oval 23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63" name="AutoShape 23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64" name="AutoShape 24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65" name="Group 241"/>
            <p:cNvGrpSpPr>
              <a:grpSpLocks/>
            </p:cNvGrpSpPr>
            <p:nvPr/>
          </p:nvGrpSpPr>
          <p:grpSpPr bwMode="auto">
            <a:xfrm>
              <a:off x="3408" y="3264"/>
              <a:ext cx="144" cy="350"/>
              <a:chOff x="672" y="3250"/>
              <a:chExt cx="240" cy="460"/>
            </a:xfrm>
          </p:grpSpPr>
          <p:sp>
            <p:nvSpPr>
              <p:cNvPr id="334066" name="AutoShape 24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67" name="Oval 24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68" name="AutoShape 24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69" name="AutoShape 24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70" name="Group 246"/>
            <p:cNvGrpSpPr>
              <a:grpSpLocks/>
            </p:cNvGrpSpPr>
            <p:nvPr/>
          </p:nvGrpSpPr>
          <p:grpSpPr bwMode="auto">
            <a:xfrm>
              <a:off x="1392" y="912"/>
              <a:ext cx="144" cy="350"/>
              <a:chOff x="672" y="3250"/>
              <a:chExt cx="240" cy="460"/>
            </a:xfrm>
          </p:grpSpPr>
          <p:sp>
            <p:nvSpPr>
              <p:cNvPr id="334071" name="AutoShape 24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72" name="Oval 24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73" name="AutoShape 24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74" name="AutoShape 25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075" name="Group 251"/>
            <p:cNvGrpSpPr>
              <a:grpSpLocks/>
            </p:cNvGrpSpPr>
            <p:nvPr/>
          </p:nvGrpSpPr>
          <p:grpSpPr bwMode="auto">
            <a:xfrm>
              <a:off x="2448" y="2736"/>
              <a:ext cx="144" cy="350"/>
              <a:chOff x="672" y="3250"/>
              <a:chExt cx="240" cy="460"/>
            </a:xfrm>
          </p:grpSpPr>
          <p:sp>
            <p:nvSpPr>
              <p:cNvPr id="334076" name="AutoShape 25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077" name="Oval 25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078" name="AutoShape 25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079" name="AutoShape 25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sp>
        <p:nvSpPr>
          <p:cNvPr id="334080" name="Rectangle 256"/>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a:solidFill>
                  <a:srgbClr val="0066FF"/>
                </a:solidFill>
                <a:latin typeface="Avenir Book" panose="02000503020000020003" pitchFamily="2" charset="0"/>
              </a:rPr>
              <a:t>Association</a:t>
            </a:r>
          </a:p>
        </p:txBody>
      </p:sp>
    </p:spTree>
    <p:extLst>
      <p:ext uri="{BB962C8B-B14F-4D97-AF65-F5344CB8AC3E}">
        <p14:creationId xmlns:p14="http://schemas.microsoft.com/office/powerpoint/2010/main" val="184539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33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851" name="Group 3"/>
          <p:cNvGrpSpPr>
            <a:grpSpLocks/>
          </p:cNvGrpSpPr>
          <p:nvPr/>
        </p:nvGrpSpPr>
        <p:grpSpPr bwMode="auto">
          <a:xfrm>
            <a:off x="2209800" y="2133601"/>
            <a:ext cx="1714500" cy="3451225"/>
            <a:chOff x="432" y="1344"/>
            <a:chExt cx="1080" cy="2174"/>
          </a:xfrm>
        </p:grpSpPr>
        <p:grpSp>
          <p:nvGrpSpPr>
            <p:cNvPr id="334852" name="Group 4"/>
            <p:cNvGrpSpPr>
              <a:grpSpLocks/>
            </p:cNvGrpSpPr>
            <p:nvPr/>
          </p:nvGrpSpPr>
          <p:grpSpPr bwMode="auto">
            <a:xfrm>
              <a:off x="1368" y="1344"/>
              <a:ext cx="144" cy="350"/>
              <a:chOff x="672" y="3250"/>
              <a:chExt cx="240" cy="460"/>
            </a:xfrm>
          </p:grpSpPr>
          <p:sp>
            <p:nvSpPr>
              <p:cNvPr id="334853" name="AutoShape 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54" name="Oval 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55" name="AutoShape 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56" name="AutoShape 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57" name="Group 9"/>
            <p:cNvGrpSpPr>
              <a:grpSpLocks/>
            </p:cNvGrpSpPr>
            <p:nvPr/>
          </p:nvGrpSpPr>
          <p:grpSpPr bwMode="auto">
            <a:xfrm>
              <a:off x="1368" y="3168"/>
              <a:ext cx="144" cy="350"/>
              <a:chOff x="672" y="3250"/>
              <a:chExt cx="240" cy="460"/>
            </a:xfrm>
          </p:grpSpPr>
          <p:sp>
            <p:nvSpPr>
              <p:cNvPr id="334858" name="AutoShape 1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59" name="Oval 1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60" name="AutoShape 1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61" name="AutoShape 1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62" name="Group 14"/>
            <p:cNvGrpSpPr>
              <a:grpSpLocks/>
            </p:cNvGrpSpPr>
            <p:nvPr/>
          </p:nvGrpSpPr>
          <p:grpSpPr bwMode="auto">
            <a:xfrm>
              <a:off x="1368" y="2256"/>
              <a:ext cx="144" cy="350"/>
              <a:chOff x="672" y="3250"/>
              <a:chExt cx="240" cy="460"/>
            </a:xfrm>
          </p:grpSpPr>
          <p:sp>
            <p:nvSpPr>
              <p:cNvPr id="334863" name="AutoShape 1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64" name="Oval 1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65" name="AutoShape 1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66" name="AutoShape 1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67" name="Group 19"/>
            <p:cNvGrpSpPr>
              <a:grpSpLocks/>
            </p:cNvGrpSpPr>
            <p:nvPr/>
          </p:nvGrpSpPr>
          <p:grpSpPr bwMode="auto">
            <a:xfrm>
              <a:off x="1368" y="2712"/>
              <a:ext cx="144" cy="350"/>
              <a:chOff x="672" y="3250"/>
              <a:chExt cx="240" cy="460"/>
            </a:xfrm>
          </p:grpSpPr>
          <p:sp>
            <p:nvSpPr>
              <p:cNvPr id="334868" name="AutoShape 2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69" name="Oval 2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70" name="AutoShape 2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71" name="AutoShape 2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72" name="Group 24"/>
            <p:cNvGrpSpPr>
              <a:grpSpLocks/>
            </p:cNvGrpSpPr>
            <p:nvPr/>
          </p:nvGrpSpPr>
          <p:grpSpPr bwMode="auto">
            <a:xfrm>
              <a:off x="1368" y="1812"/>
              <a:ext cx="144" cy="350"/>
              <a:chOff x="672" y="3250"/>
              <a:chExt cx="240" cy="460"/>
            </a:xfrm>
          </p:grpSpPr>
          <p:sp>
            <p:nvSpPr>
              <p:cNvPr id="334873" name="AutoShape 2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74" name="Oval 2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75" name="AutoShape 2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76" name="AutoShape 2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77" name="Group 29"/>
            <p:cNvGrpSpPr>
              <a:grpSpLocks/>
            </p:cNvGrpSpPr>
            <p:nvPr/>
          </p:nvGrpSpPr>
          <p:grpSpPr bwMode="auto">
            <a:xfrm>
              <a:off x="666" y="1344"/>
              <a:ext cx="144" cy="350"/>
              <a:chOff x="672" y="3250"/>
              <a:chExt cx="240" cy="460"/>
            </a:xfrm>
          </p:grpSpPr>
          <p:sp>
            <p:nvSpPr>
              <p:cNvPr id="334878" name="AutoShape 3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79" name="Oval 3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80" name="AutoShape 3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81" name="AutoShape 3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82" name="Group 34"/>
            <p:cNvGrpSpPr>
              <a:grpSpLocks/>
            </p:cNvGrpSpPr>
            <p:nvPr/>
          </p:nvGrpSpPr>
          <p:grpSpPr bwMode="auto">
            <a:xfrm>
              <a:off x="666" y="2712"/>
              <a:ext cx="144" cy="350"/>
              <a:chOff x="672" y="3250"/>
              <a:chExt cx="240" cy="460"/>
            </a:xfrm>
          </p:grpSpPr>
          <p:sp>
            <p:nvSpPr>
              <p:cNvPr id="334883" name="AutoShape 3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84" name="Oval 3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85" name="AutoShape 3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86" name="AutoShape 3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87" name="Group 39"/>
            <p:cNvGrpSpPr>
              <a:grpSpLocks/>
            </p:cNvGrpSpPr>
            <p:nvPr/>
          </p:nvGrpSpPr>
          <p:grpSpPr bwMode="auto">
            <a:xfrm>
              <a:off x="666" y="2256"/>
              <a:ext cx="144" cy="350"/>
              <a:chOff x="672" y="3250"/>
              <a:chExt cx="240" cy="460"/>
            </a:xfrm>
          </p:grpSpPr>
          <p:sp>
            <p:nvSpPr>
              <p:cNvPr id="334888" name="AutoShape 4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89" name="Oval 4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90" name="AutoShape 4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91" name="AutoShape 4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92" name="Group 44"/>
            <p:cNvGrpSpPr>
              <a:grpSpLocks/>
            </p:cNvGrpSpPr>
            <p:nvPr/>
          </p:nvGrpSpPr>
          <p:grpSpPr bwMode="auto">
            <a:xfrm>
              <a:off x="666" y="1812"/>
              <a:ext cx="144" cy="350"/>
              <a:chOff x="672" y="3250"/>
              <a:chExt cx="240" cy="460"/>
            </a:xfrm>
          </p:grpSpPr>
          <p:sp>
            <p:nvSpPr>
              <p:cNvPr id="334893" name="AutoShape 4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94" name="Oval 4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895" name="AutoShape 4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896" name="AutoShape 4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897" name="Group 49"/>
            <p:cNvGrpSpPr>
              <a:grpSpLocks/>
            </p:cNvGrpSpPr>
            <p:nvPr/>
          </p:nvGrpSpPr>
          <p:grpSpPr bwMode="auto">
            <a:xfrm>
              <a:off x="666" y="3168"/>
              <a:ext cx="144" cy="350"/>
              <a:chOff x="672" y="3250"/>
              <a:chExt cx="240" cy="460"/>
            </a:xfrm>
          </p:grpSpPr>
          <p:sp>
            <p:nvSpPr>
              <p:cNvPr id="334898" name="AutoShape 5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899" name="Oval 5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00" name="AutoShape 5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01" name="AutoShape 5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02" name="Group 54"/>
            <p:cNvGrpSpPr>
              <a:grpSpLocks/>
            </p:cNvGrpSpPr>
            <p:nvPr/>
          </p:nvGrpSpPr>
          <p:grpSpPr bwMode="auto">
            <a:xfrm>
              <a:off x="432" y="1812"/>
              <a:ext cx="144" cy="350"/>
              <a:chOff x="672" y="3250"/>
              <a:chExt cx="240" cy="460"/>
            </a:xfrm>
          </p:grpSpPr>
          <p:sp>
            <p:nvSpPr>
              <p:cNvPr id="334903" name="AutoShape 5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04" name="Oval 5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05" name="AutoShape 5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06" name="AutoShape 5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07" name="Group 59"/>
            <p:cNvGrpSpPr>
              <a:grpSpLocks/>
            </p:cNvGrpSpPr>
            <p:nvPr/>
          </p:nvGrpSpPr>
          <p:grpSpPr bwMode="auto">
            <a:xfrm>
              <a:off x="432" y="1344"/>
              <a:ext cx="144" cy="350"/>
              <a:chOff x="672" y="3250"/>
              <a:chExt cx="240" cy="460"/>
            </a:xfrm>
          </p:grpSpPr>
          <p:sp>
            <p:nvSpPr>
              <p:cNvPr id="334908" name="AutoShape 6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09" name="Oval 6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10" name="AutoShape 6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11" name="AutoShape 6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12" name="Group 64"/>
            <p:cNvGrpSpPr>
              <a:grpSpLocks/>
            </p:cNvGrpSpPr>
            <p:nvPr/>
          </p:nvGrpSpPr>
          <p:grpSpPr bwMode="auto">
            <a:xfrm>
              <a:off x="432" y="2256"/>
              <a:ext cx="144" cy="350"/>
              <a:chOff x="672" y="3250"/>
              <a:chExt cx="240" cy="460"/>
            </a:xfrm>
          </p:grpSpPr>
          <p:sp>
            <p:nvSpPr>
              <p:cNvPr id="334913" name="AutoShape 6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14" name="Oval 6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15" name="AutoShape 6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16" name="AutoShape 6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17" name="Group 69"/>
            <p:cNvGrpSpPr>
              <a:grpSpLocks/>
            </p:cNvGrpSpPr>
            <p:nvPr/>
          </p:nvGrpSpPr>
          <p:grpSpPr bwMode="auto">
            <a:xfrm>
              <a:off x="432" y="3168"/>
              <a:ext cx="144" cy="350"/>
              <a:chOff x="672" y="3250"/>
              <a:chExt cx="240" cy="460"/>
            </a:xfrm>
          </p:grpSpPr>
          <p:sp>
            <p:nvSpPr>
              <p:cNvPr id="334918" name="AutoShape 7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19" name="Oval 7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20" name="AutoShape 7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21" name="AutoShape 7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22" name="Group 74"/>
            <p:cNvGrpSpPr>
              <a:grpSpLocks/>
            </p:cNvGrpSpPr>
            <p:nvPr/>
          </p:nvGrpSpPr>
          <p:grpSpPr bwMode="auto">
            <a:xfrm>
              <a:off x="432" y="2712"/>
              <a:ext cx="144" cy="350"/>
              <a:chOff x="672" y="3250"/>
              <a:chExt cx="240" cy="460"/>
            </a:xfrm>
          </p:grpSpPr>
          <p:sp>
            <p:nvSpPr>
              <p:cNvPr id="334923" name="AutoShape 7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24" name="Oval 7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25" name="AutoShape 7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26" name="AutoShape 7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27" name="Group 79"/>
            <p:cNvGrpSpPr>
              <a:grpSpLocks/>
            </p:cNvGrpSpPr>
            <p:nvPr/>
          </p:nvGrpSpPr>
          <p:grpSpPr bwMode="auto">
            <a:xfrm>
              <a:off x="1134" y="1344"/>
              <a:ext cx="144" cy="350"/>
              <a:chOff x="672" y="3250"/>
              <a:chExt cx="240" cy="460"/>
            </a:xfrm>
          </p:grpSpPr>
          <p:sp>
            <p:nvSpPr>
              <p:cNvPr id="334928" name="AutoShape 8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29" name="Oval 8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30" name="AutoShape 8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31" name="AutoShape 8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32" name="Group 84"/>
            <p:cNvGrpSpPr>
              <a:grpSpLocks/>
            </p:cNvGrpSpPr>
            <p:nvPr/>
          </p:nvGrpSpPr>
          <p:grpSpPr bwMode="auto">
            <a:xfrm>
              <a:off x="1134" y="1812"/>
              <a:ext cx="144" cy="350"/>
              <a:chOff x="672" y="3250"/>
              <a:chExt cx="240" cy="460"/>
            </a:xfrm>
          </p:grpSpPr>
          <p:sp>
            <p:nvSpPr>
              <p:cNvPr id="334933" name="AutoShape 8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34" name="Oval 8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35" name="AutoShape 8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36" name="AutoShape 8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37" name="Group 89"/>
            <p:cNvGrpSpPr>
              <a:grpSpLocks/>
            </p:cNvGrpSpPr>
            <p:nvPr/>
          </p:nvGrpSpPr>
          <p:grpSpPr bwMode="auto">
            <a:xfrm>
              <a:off x="1134" y="2256"/>
              <a:ext cx="144" cy="350"/>
              <a:chOff x="672" y="3250"/>
              <a:chExt cx="240" cy="460"/>
            </a:xfrm>
          </p:grpSpPr>
          <p:sp>
            <p:nvSpPr>
              <p:cNvPr id="334938" name="AutoShape 9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39" name="Oval 9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40" name="AutoShape 9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41" name="AutoShape 9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42" name="Group 94"/>
            <p:cNvGrpSpPr>
              <a:grpSpLocks/>
            </p:cNvGrpSpPr>
            <p:nvPr/>
          </p:nvGrpSpPr>
          <p:grpSpPr bwMode="auto">
            <a:xfrm>
              <a:off x="1134" y="3168"/>
              <a:ext cx="144" cy="350"/>
              <a:chOff x="672" y="3250"/>
              <a:chExt cx="240" cy="460"/>
            </a:xfrm>
          </p:grpSpPr>
          <p:sp>
            <p:nvSpPr>
              <p:cNvPr id="334943" name="AutoShape 9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44" name="Oval 9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45" name="AutoShape 9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46" name="AutoShape 9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47" name="Group 99"/>
            <p:cNvGrpSpPr>
              <a:grpSpLocks/>
            </p:cNvGrpSpPr>
            <p:nvPr/>
          </p:nvGrpSpPr>
          <p:grpSpPr bwMode="auto">
            <a:xfrm>
              <a:off x="1134" y="2712"/>
              <a:ext cx="144" cy="350"/>
              <a:chOff x="672" y="3250"/>
              <a:chExt cx="240" cy="460"/>
            </a:xfrm>
          </p:grpSpPr>
          <p:sp>
            <p:nvSpPr>
              <p:cNvPr id="334948" name="AutoShape 10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49" name="Oval 10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50" name="AutoShape 10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51" name="AutoShape 10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52" name="Group 104"/>
            <p:cNvGrpSpPr>
              <a:grpSpLocks/>
            </p:cNvGrpSpPr>
            <p:nvPr/>
          </p:nvGrpSpPr>
          <p:grpSpPr bwMode="auto">
            <a:xfrm>
              <a:off x="900" y="2256"/>
              <a:ext cx="144" cy="350"/>
              <a:chOff x="672" y="3250"/>
              <a:chExt cx="240" cy="460"/>
            </a:xfrm>
          </p:grpSpPr>
          <p:sp>
            <p:nvSpPr>
              <p:cNvPr id="334953" name="AutoShape 10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54" name="Oval 10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55" name="AutoShape 10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56" name="AutoShape 10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57" name="Group 109"/>
            <p:cNvGrpSpPr>
              <a:grpSpLocks/>
            </p:cNvGrpSpPr>
            <p:nvPr/>
          </p:nvGrpSpPr>
          <p:grpSpPr bwMode="auto">
            <a:xfrm>
              <a:off x="900" y="3168"/>
              <a:ext cx="144" cy="350"/>
              <a:chOff x="672" y="3250"/>
              <a:chExt cx="240" cy="460"/>
            </a:xfrm>
          </p:grpSpPr>
          <p:sp>
            <p:nvSpPr>
              <p:cNvPr id="334958" name="AutoShape 11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59" name="Oval 11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60" name="AutoShape 11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61" name="AutoShape 11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62" name="Group 114"/>
            <p:cNvGrpSpPr>
              <a:grpSpLocks/>
            </p:cNvGrpSpPr>
            <p:nvPr/>
          </p:nvGrpSpPr>
          <p:grpSpPr bwMode="auto">
            <a:xfrm>
              <a:off x="900" y="1812"/>
              <a:ext cx="144" cy="350"/>
              <a:chOff x="672" y="3250"/>
              <a:chExt cx="240" cy="460"/>
            </a:xfrm>
          </p:grpSpPr>
          <p:sp>
            <p:nvSpPr>
              <p:cNvPr id="334963" name="AutoShape 11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64" name="Oval 11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65" name="AutoShape 11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66" name="AutoShape 11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67" name="Group 119"/>
            <p:cNvGrpSpPr>
              <a:grpSpLocks/>
            </p:cNvGrpSpPr>
            <p:nvPr/>
          </p:nvGrpSpPr>
          <p:grpSpPr bwMode="auto">
            <a:xfrm>
              <a:off x="900" y="1344"/>
              <a:ext cx="144" cy="350"/>
              <a:chOff x="672" y="3250"/>
              <a:chExt cx="240" cy="460"/>
            </a:xfrm>
          </p:grpSpPr>
          <p:sp>
            <p:nvSpPr>
              <p:cNvPr id="334968" name="AutoShape 120"/>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69" name="Oval 121"/>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70" name="AutoShape 122"/>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71" name="AutoShape 123"/>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nvGrpSpPr>
            <p:cNvPr id="334972" name="Group 124"/>
            <p:cNvGrpSpPr>
              <a:grpSpLocks/>
            </p:cNvGrpSpPr>
            <p:nvPr/>
          </p:nvGrpSpPr>
          <p:grpSpPr bwMode="auto">
            <a:xfrm>
              <a:off x="900" y="2712"/>
              <a:ext cx="144" cy="350"/>
              <a:chOff x="672" y="3250"/>
              <a:chExt cx="240" cy="460"/>
            </a:xfrm>
          </p:grpSpPr>
          <p:sp>
            <p:nvSpPr>
              <p:cNvPr id="334973" name="AutoShape 125"/>
              <p:cNvSpPr>
                <a:spLocks noChangeArrowheads="1"/>
              </p:cNvSpPr>
              <p:nvPr/>
            </p:nvSpPr>
            <p:spPr bwMode="auto">
              <a:xfrm flipV="1">
                <a:off x="672" y="3360"/>
                <a:ext cx="240" cy="192"/>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sp>
            <p:nvSpPr>
              <p:cNvPr id="334974" name="Oval 126"/>
              <p:cNvSpPr>
                <a:spLocks noChangeArrowheads="1"/>
              </p:cNvSpPr>
              <p:nvPr/>
            </p:nvSpPr>
            <p:spPr bwMode="auto">
              <a:xfrm>
                <a:off x="743" y="3250"/>
                <a:ext cx="97" cy="110"/>
              </a:xfrm>
              <a:prstGeom prst="ellipse">
                <a:avLst/>
              </a:prstGeom>
              <a:solidFill>
                <a:schemeClr val="hlink"/>
              </a:solidFill>
              <a:ln w="9525">
                <a:noFill/>
                <a:round/>
                <a:headEnd/>
                <a:tailEnd/>
              </a:ln>
              <a:effectLst/>
            </p:spPr>
            <p:txBody>
              <a:bodyPr wrap="none" anchor="ctr"/>
              <a:lstStyle/>
              <a:p>
                <a:endParaRPr lang="en-US"/>
              </a:p>
            </p:txBody>
          </p:sp>
          <p:sp>
            <p:nvSpPr>
              <p:cNvPr id="334975" name="AutoShape 127"/>
              <p:cNvSpPr>
                <a:spLocks noChangeArrowheads="1"/>
              </p:cNvSpPr>
              <p:nvPr/>
            </p:nvSpPr>
            <p:spPr bwMode="auto">
              <a:xfrm flipV="1">
                <a:off x="780" y="3470"/>
                <a:ext cx="59" cy="240"/>
              </a:xfrm>
              <a:prstGeom prst="triangle">
                <a:avLst>
                  <a:gd name="adj" fmla="val 50000"/>
                </a:avLst>
              </a:prstGeom>
              <a:solidFill>
                <a:schemeClr val="hlink"/>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76" name="AutoShape 128"/>
              <p:cNvSpPr>
                <a:spLocks noChangeArrowheads="1"/>
              </p:cNvSpPr>
              <p:nvPr/>
            </p:nvSpPr>
            <p:spPr bwMode="auto">
              <a:xfrm flipV="1">
                <a:off x="744" y="3470"/>
                <a:ext cx="59" cy="240"/>
              </a:xfrm>
              <a:prstGeom prst="triangle">
                <a:avLst>
                  <a:gd name="adj" fmla="val 50000"/>
                </a:avLst>
              </a:prstGeom>
              <a:solidFill>
                <a:schemeClr val="hlink"/>
              </a:solidFill>
              <a:ln w="9525">
                <a:noFill/>
                <a:miter lim="800000"/>
                <a:headEnd/>
                <a:tailEnd/>
              </a:ln>
              <a:effectLst/>
            </p:spPr>
            <p:txBody>
              <a:bodyPr wrap="none" anchor="ctr"/>
              <a:lstStyle/>
              <a:p>
                <a:endParaRPr lang="en-US"/>
              </a:p>
            </p:txBody>
          </p:sp>
        </p:grpSp>
      </p:grpSp>
      <p:sp>
        <p:nvSpPr>
          <p:cNvPr id="334977" name="Rectangle 129"/>
          <p:cNvSpPr>
            <a:spLocks noGrp="1" noChangeArrowheads="1"/>
          </p:cNvSpPr>
          <p:nvPr>
            <p:ph type="body" idx="1"/>
          </p:nvPr>
        </p:nvSpPr>
        <p:spPr>
          <a:xfrm>
            <a:off x="4483101" y="1684338"/>
            <a:ext cx="3146425" cy="2095500"/>
          </a:xfrm>
        </p:spPr>
        <p:txBody>
          <a:bodyPr/>
          <a:lstStyle/>
          <a:p>
            <a:r>
              <a:rPr lang="en-US" dirty="0"/>
              <a:t>Genotype</a:t>
            </a:r>
          </a:p>
          <a:p>
            <a:r>
              <a:rPr lang="en-US" dirty="0"/>
              <a:t>Count alleles</a:t>
            </a:r>
          </a:p>
          <a:p>
            <a:r>
              <a:rPr lang="en-US" dirty="0"/>
              <a:t>Compare</a:t>
            </a:r>
          </a:p>
        </p:txBody>
      </p:sp>
      <p:grpSp>
        <p:nvGrpSpPr>
          <p:cNvPr id="334978" name="Group 130"/>
          <p:cNvGrpSpPr>
            <a:grpSpLocks/>
          </p:cNvGrpSpPr>
          <p:nvPr/>
        </p:nvGrpSpPr>
        <p:grpSpPr bwMode="auto">
          <a:xfrm>
            <a:off x="8077200" y="2133601"/>
            <a:ext cx="1714500" cy="3451225"/>
            <a:chOff x="432" y="1344"/>
            <a:chExt cx="1080" cy="2174"/>
          </a:xfrm>
        </p:grpSpPr>
        <p:grpSp>
          <p:nvGrpSpPr>
            <p:cNvPr id="334979" name="Group 131"/>
            <p:cNvGrpSpPr>
              <a:grpSpLocks/>
            </p:cNvGrpSpPr>
            <p:nvPr/>
          </p:nvGrpSpPr>
          <p:grpSpPr bwMode="auto">
            <a:xfrm>
              <a:off x="1368" y="1344"/>
              <a:ext cx="144" cy="350"/>
              <a:chOff x="672" y="3250"/>
              <a:chExt cx="240" cy="460"/>
            </a:xfrm>
          </p:grpSpPr>
          <p:sp>
            <p:nvSpPr>
              <p:cNvPr id="334980" name="AutoShape 13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981" name="Oval 13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982" name="AutoShape 13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83" name="AutoShape 13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984" name="Group 136"/>
            <p:cNvGrpSpPr>
              <a:grpSpLocks/>
            </p:cNvGrpSpPr>
            <p:nvPr/>
          </p:nvGrpSpPr>
          <p:grpSpPr bwMode="auto">
            <a:xfrm>
              <a:off x="1368" y="3168"/>
              <a:ext cx="144" cy="350"/>
              <a:chOff x="672" y="3250"/>
              <a:chExt cx="240" cy="460"/>
            </a:xfrm>
          </p:grpSpPr>
          <p:sp>
            <p:nvSpPr>
              <p:cNvPr id="334985" name="AutoShape 13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986" name="Oval 13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987" name="AutoShape 13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88" name="AutoShape 14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989" name="Group 141"/>
            <p:cNvGrpSpPr>
              <a:grpSpLocks/>
            </p:cNvGrpSpPr>
            <p:nvPr/>
          </p:nvGrpSpPr>
          <p:grpSpPr bwMode="auto">
            <a:xfrm>
              <a:off x="1368" y="2256"/>
              <a:ext cx="144" cy="350"/>
              <a:chOff x="672" y="3250"/>
              <a:chExt cx="240" cy="460"/>
            </a:xfrm>
          </p:grpSpPr>
          <p:sp>
            <p:nvSpPr>
              <p:cNvPr id="334990" name="AutoShape 14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991" name="Oval 14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992" name="AutoShape 14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93" name="AutoShape 14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994" name="Group 146"/>
            <p:cNvGrpSpPr>
              <a:grpSpLocks/>
            </p:cNvGrpSpPr>
            <p:nvPr/>
          </p:nvGrpSpPr>
          <p:grpSpPr bwMode="auto">
            <a:xfrm>
              <a:off x="1368" y="2712"/>
              <a:ext cx="144" cy="350"/>
              <a:chOff x="672" y="3250"/>
              <a:chExt cx="240" cy="460"/>
            </a:xfrm>
          </p:grpSpPr>
          <p:sp>
            <p:nvSpPr>
              <p:cNvPr id="334995" name="AutoShape 14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4996" name="Oval 14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4997" name="AutoShape 14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4998" name="AutoShape 15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4999" name="Group 151"/>
            <p:cNvGrpSpPr>
              <a:grpSpLocks/>
            </p:cNvGrpSpPr>
            <p:nvPr/>
          </p:nvGrpSpPr>
          <p:grpSpPr bwMode="auto">
            <a:xfrm>
              <a:off x="1368" y="1812"/>
              <a:ext cx="144" cy="350"/>
              <a:chOff x="672" y="3250"/>
              <a:chExt cx="240" cy="460"/>
            </a:xfrm>
          </p:grpSpPr>
          <p:sp>
            <p:nvSpPr>
              <p:cNvPr id="335000" name="AutoShape 15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01" name="Oval 15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02" name="AutoShape 15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03" name="AutoShape 15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04" name="Group 156"/>
            <p:cNvGrpSpPr>
              <a:grpSpLocks/>
            </p:cNvGrpSpPr>
            <p:nvPr/>
          </p:nvGrpSpPr>
          <p:grpSpPr bwMode="auto">
            <a:xfrm>
              <a:off x="666" y="1344"/>
              <a:ext cx="144" cy="350"/>
              <a:chOff x="672" y="3250"/>
              <a:chExt cx="240" cy="460"/>
            </a:xfrm>
          </p:grpSpPr>
          <p:sp>
            <p:nvSpPr>
              <p:cNvPr id="335005" name="AutoShape 15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06" name="Oval 15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07" name="AutoShape 15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08" name="AutoShape 16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09" name="Group 161"/>
            <p:cNvGrpSpPr>
              <a:grpSpLocks/>
            </p:cNvGrpSpPr>
            <p:nvPr/>
          </p:nvGrpSpPr>
          <p:grpSpPr bwMode="auto">
            <a:xfrm>
              <a:off x="666" y="2712"/>
              <a:ext cx="144" cy="350"/>
              <a:chOff x="672" y="3250"/>
              <a:chExt cx="240" cy="460"/>
            </a:xfrm>
          </p:grpSpPr>
          <p:sp>
            <p:nvSpPr>
              <p:cNvPr id="335010" name="AutoShape 16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11" name="Oval 16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12" name="AutoShape 16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13" name="AutoShape 16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14" name="Group 166"/>
            <p:cNvGrpSpPr>
              <a:grpSpLocks/>
            </p:cNvGrpSpPr>
            <p:nvPr/>
          </p:nvGrpSpPr>
          <p:grpSpPr bwMode="auto">
            <a:xfrm>
              <a:off x="666" y="2256"/>
              <a:ext cx="144" cy="350"/>
              <a:chOff x="672" y="3250"/>
              <a:chExt cx="240" cy="460"/>
            </a:xfrm>
          </p:grpSpPr>
          <p:sp>
            <p:nvSpPr>
              <p:cNvPr id="335015" name="AutoShape 16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16" name="Oval 16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17" name="AutoShape 16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18" name="AutoShape 17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19" name="Group 171"/>
            <p:cNvGrpSpPr>
              <a:grpSpLocks/>
            </p:cNvGrpSpPr>
            <p:nvPr/>
          </p:nvGrpSpPr>
          <p:grpSpPr bwMode="auto">
            <a:xfrm>
              <a:off x="666" y="1812"/>
              <a:ext cx="144" cy="350"/>
              <a:chOff x="672" y="3250"/>
              <a:chExt cx="240" cy="460"/>
            </a:xfrm>
          </p:grpSpPr>
          <p:sp>
            <p:nvSpPr>
              <p:cNvPr id="335020" name="AutoShape 17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21" name="Oval 17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22" name="AutoShape 17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23" name="AutoShape 17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24" name="Group 176"/>
            <p:cNvGrpSpPr>
              <a:grpSpLocks/>
            </p:cNvGrpSpPr>
            <p:nvPr/>
          </p:nvGrpSpPr>
          <p:grpSpPr bwMode="auto">
            <a:xfrm>
              <a:off x="666" y="3168"/>
              <a:ext cx="144" cy="350"/>
              <a:chOff x="672" y="3250"/>
              <a:chExt cx="240" cy="460"/>
            </a:xfrm>
          </p:grpSpPr>
          <p:sp>
            <p:nvSpPr>
              <p:cNvPr id="335025" name="AutoShape 17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26" name="Oval 17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27" name="AutoShape 17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28" name="AutoShape 18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29" name="Group 181"/>
            <p:cNvGrpSpPr>
              <a:grpSpLocks/>
            </p:cNvGrpSpPr>
            <p:nvPr/>
          </p:nvGrpSpPr>
          <p:grpSpPr bwMode="auto">
            <a:xfrm>
              <a:off x="432" y="1812"/>
              <a:ext cx="144" cy="350"/>
              <a:chOff x="672" y="3250"/>
              <a:chExt cx="240" cy="460"/>
            </a:xfrm>
          </p:grpSpPr>
          <p:sp>
            <p:nvSpPr>
              <p:cNvPr id="335030" name="AutoShape 18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31" name="Oval 18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32" name="AutoShape 18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33" name="AutoShape 18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34" name="Group 186"/>
            <p:cNvGrpSpPr>
              <a:grpSpLocks/>
            </p:cNvGrpSpPr>
            <p:nvPr/>
          </p:nvGrpSpPr>
          <p:grpSpPr bwMode="auto">
            <a:xfrm>
              <a:off x="432" y="1344"/>
              <a:ext cx="144" cy="350"/>
              <a:chOff x="672" y="3250"/>
              <a:chExt cx="240" cy="460"/>
            </a:xfrm>
          </p:grpSpPr>
          <p:sp>
            <p:nvSpPr>
              <p:cNvPr id="335035" name="AutoShape 18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36" name="Oval 18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37" name="AutoShape 18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38" name="AutoShape 19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39" name="Group 191"/>
            <p:cNvGrpSpPr>
              <a:grpSpLocks/>
            </p:cNvGrpSpPr>
            <p:nvPr/>
          </p:nvGrpSpPr>
          <p:grpSpPr bwMode="auto">
            <a:xfrm>
              <a:off x="432" y="2256"/>
              <a:ext cx="144" cy="350"/>
              <a:chOff x="672" y="3250"/>
              <a:chExt cx="240" cy="460"/>
            </a:xfrm>
          </p:grpSpPr>
          <p:sp>
            <p:nvSpPr>
              <p:cNvPr id="335040" name="AutoShape 19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41" name="Oval 19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42" name="AutoShape 19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43" name="AutoShape 19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44" name="Group 196"/>
            <p:cNvGrpSpPr>
              <a:grpSpLocks/>
            </p:cNvGrpSpPr>
            <p:nvPr/>
          </p:nvGrpSpPr>
          <p:grpSpPr bwMode="auto">
            <a:xfrm>
              <a:off x="432" y="3168"/>
              <a:ext cx="144" cy="350"/>
              <a:chOff x="672" y="3250"/>
              <a:chExt cx="240" cy="460"/>
            </a:xfrm>
          </p:grpSpPr>
          <p:sp>
            <p:nvSpPr>
              <p:cNvPr id="335045" name="AutoShape 19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46" name="Oval 19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47" name="AutoShape 19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48" name="AutoShape 20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49" name="Group 201"/>
            <p:cNvGrpSpPr>
              <a:grpSpLocks/>
            </p:cNvGrpSpPr>
            <p:nvPr/>
          </p:nvGrpSpPr>
          <p:grpSpPr bwMode="auto">
            <a:xfrm>
              <a:off x="432" y="2712"/>
              <a:ext cx="144" cy="350"/>
              <a:chOff x="672" y="3250"/>
              <a:chExt cx="240" cy="460"/>
            </a:xfrm>
          </p:grpSpPr>
          <p:sp>
            <p:nvSpPr>
              <p:cNvPr id="335050" name="AutoShape 20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51" name="Oval 20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52" name="AutoShape 20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53" name="AutoShape 20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54" name="Group 206"/>
            <p:cNvGrpSpPr>
              <a:grpSpLocks/>
            </p:cNvGrpSpPr>
            <p:nvPr/>
          </p:nvGrpSpPr>
          <p:grpSpPr bwMode="auto">
            <a:xfrm>
              <a:off x="1134" y="1344"/>
              <a:ext cx="144" cy="350"/>
              <a:chOff x="672" y="3250"/>
              <a:chExt cx="240" cy="460"/>
            </a:xfrm>
          </p:grpSpPr>
          <p:sp>
            <p:nvSpPr>
              <p:cNvPr id="335055" name="AutoShape 20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56" name="Oval 20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57" name="AutoShape 20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58" name="AutoShape 21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59" name="Group 211"/>
            <p:cNvGrpSpPr>
              <a:grpSpLocks/>
            </p:cNvGrpSpPr>
            <p:nvPr/>
          </p:nvGrpSpPr>
          <p:grpSpPr bwMode="auto">
            <a:xfrm>
              <a:off x="1134" y="1812"/>
              <a:ext cx="144" cy="350"/>
              <a:chOff x="672" y="3250"/>
              <a:chExt cx="240" cy="460"/>
            </a:xfrm>
          </p:grpSpPr>
          <p:sp>
            <p:nvSpPr>
              <p:cNvPr id="335060" name="AutoShape 21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61" name="Oval 21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62" name="AutoShape 21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63" name="AutoShape 21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64" name="Group 216"/>
            <p:cNvGrpSpPr>
              <a:grpSpLocks/>
            </p:cNvGrpSpPr>
            <p:nvPr/>
          </p:nvGrpSpPr>
          <p:grpSpPr bwMode="auto">
            <a:xfrm>
              <a:off x="1134" y="2256"/>
              <a:ext cx="144" cy="350"/>
              <a:chOff x="672" y="3250"/>
              <a:chExt cx="240" cy="460"/>
            </a:xfrm>
          </p:grpSpPr>
          <p:sp>
            <p:nvSpPr>
              <p:cNvPr id="335065" name="AutoShape 21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66" name="Oval 21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67" name="AutoShape 21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68" name="AutoShape 22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69" name="Group 221"/>
            <p:cNvGrpSpPr>
              <a:grpSpLocks/>
            </p:cNvGrpSpPr>
            <p:nvPr/>
          </p:nvGrpSpPr>
          <p:grpSpPr bwMode="auto">
            <a:xfrm>
              <a:off x="1134" y="3168"/>
              <a:ext cx="144" cy="350"/>
              <a:chOff x="672" y="3250"/>
              <a:chExt cx="240" cy="460"/>
            </a:xfrm>
          </p:grpSpPr>
          <p:sp>
            <p:nvSpPr>
              <p:cNvPr id="335070" name="AutoShape 22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71" name="Oval 22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72" name="AutoShape 22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73" name="AutoShape 22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74" name="Group 226"/>
            <p:cNvGrpSpPr>
              <a:grpSpLocks/>
            </p:cNvGrpSpPr>
            <p:nvPr/>
          </p:nvGrpSpPr>
          <p:grpSpPr bwMode="auto">
            <a:xfrm>
              <a:off x="1134" y="2712"/>
              <a:ext cx="144" cy="350"/>
              <a:chOff x="672" y="3250"/>
              <a:chExt cx="240" cy="460"/>
            </a:xfrm>
          </p:grpSpPr>
          <p:sp>
            <p:nvSpPr>
              <p:cNvPr id="335075" name="AutoShape 22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76" name="Oval 22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77" name="AutoShape 22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78" name="AutoShape 23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79" name="Group 231"/>
            <p:cNvGrpSpPr>
              <a:grpSpLocks/>
            </p:cNvGrpSpPr>
            <p:nvPr/>
          </p:nvGrpSpPr>
          <p:grpSpPr bwMode="auto">
            <a:xfrm>
              <a:off x="900" y="2256"/>
              <a:ext cx="144" cy="350"/>
              <a:chOff x="672" y="3250"/>
              <a:chExt cx="240" cy="460"/>
            </a:xfrm>
          </p:grpSpPr>
          <p:sp>
            <p:nvSpPr>
              <p:cNvPr id="335080" name="AutoShape 23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81" name="Oval 23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82" name="AutoShape 23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83" name="AutoShape 23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84" name="Group 236"/>
            <p:cNvGrpSpPr>
              <a:grpSpLocks/>
            </p:cNvGrpSpPr>
            <p:nvPr/>
          </p:nvGrpSpPr>
          <p:grpSpPr bwMode="auto">
            <a:xfrm>
              <a:off x="900" y="3168"/>
              <a:ext cx="144" cy="350"/>
              <a:chOff x="672" y="3250"/>
              <a:chExt cx="240" cy="460"/>
            </a:xfrm>
          </p:grpSpPr>
          <p:sp>
            <p:nvSpPr>
              <p:cNvPr id="335085" name="AutoShape 23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86" name="Oval 23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87" name="AutoShape 23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88" name="AutoShape 24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89" name="Group 241"/>
            <p:cNvGrpSpPr>
              <a:grpSpLocks/>
            </p:cNvGrpSpPr>
            <p:nvPr/>
          </p:nvGrpSpPr>
          <p:grpSpPr bwMode="auto">
            <a:xfrm>
              <a:off x="900" y="1812"/>
              <a:ext cx="144" cy="350"/>
              <a:chOff x="672" y="3250"/>
              <a:chExt cx="240" cy="460"/>
            </a:xfrm>
          </p:grpSpPr>
          <p:sp>
            <p:nvSpPr>
              <p:cNvPr id="335090" name="AutoShape 24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91" name="Oval 24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92" name="AutoShape 24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93" name="AutoShape 24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94" name="Group 246"/>
            <p:cNvGrpSpPr>
              <a:grpSpLocks/>
            </p:cNvGrpSpPr>
            <p:nvPr/>
          </p:nvGrpSpPr>
          <p:grpSpPr bwMode="auto">
            <a:xfrm>
              <a:off x="900" y="1344"/>
              <a:ext cx="144" cy="350"/>
              <a:chOff x="672" y="3250"/>
              <a:chExt cx="240" cy="460"/>
            </a:xfrm>
          </p:grpSpPr>
          <p:sp>
            <p:nvSpPr>
              <p:cNvPr id="335095" name="AutoShape 247"/>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096" name="Oval 248"/>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097" name="AutoShape 249"/>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098" name="AutoShape 250"/>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nvGrpSpPr>
            <p:cNvPr id="335099" name="Group 251"/>
            <p:cNvGrpSpPr>
              <a:grpSpLocks/>
            </p:cNvGrpSpPr>
            <p:nvPr/>
          </p:nvGrpSpPr>
          <p:grpSpPr bwMode="auto">
            <a:xfrm>
              <a:off x="900" y="2712"/>
              <a:ext cx="144" cy="350"/>
              <a:chOff x="672" y="3250"/>
              <a:chExt cx="240" cy="460"/>
            </a:xfrm>
          </p:grpSpPr>
          <p:sp>
            <p:nvSpPr>
              <p:cNvPr id="335100" name="AutoShape 252"/>
              <p:cNvSpPr>
                <a:spLocks noChangeArrowheads="1"/>
              </p:cNvSpPr>
              <p:nvPr/>
            </p:nvSpPr>
            <p:spPr bwMode="auto">
              <a:xfrm flipV="1">
                <a:off x="672" y="3360"/>
                <a:ext cx="240" cy="192"/>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sp>
            <p:nvSpPr>
              <p:cNvPr id="335101" name="Oval 253"/>
              <p:cNvSpPr>
                <a:spLocks noChangeArrowheads="1"/>
              </p:cNvSpPr>
              <p:nvPr/>
            </p:nvSpPr>
            <p:spPr bwMode="auto">
              <a:xfrm>
                <a:off x="743" y="3250"/>
                <a:ext cx="97" cy="110"/>
              </a:xfrm>
              <a:prstGeom prst="ellipse">
                <a:avLst/>
              </a:prstGeom>
              <a:solidFill>
                <a:srgbClr val="00FF00"/>
              </a:solidFill>
              <a:ln w="9525">
                <a:noFill/>
                <a:round/>
                <a:headEnd/>
                <a:tailEnd/>
              </a:ln>
              <a:effectLst/>
            </p:spPr>
            <p:txBody>
              <a:bodyPr wrap="none" anchor="ctr"/>
              <a:lstStyle/>
              <a:p>
                <a:endParaRPr lang="en-US"/>
              </a:p>
            </p:txBody>
          </p:sp>
          <p:sp>
            <p:nvSpPr>
              <p:cNvPr id="335102" name="AutoShape 254"/>
              <p:cNvSpPr>
                <a:spLocks noChangeArrowheads="1"/>
              </p:cNvSpPr>
              <p:nvPr/>
            </p:nvSpPr>
            <p:spPr bwMode="auto">
              <a:xfrm flipV="1">
                <a:off x="780" y="3470"/>
                <a:ext cx="59" cy="240"/>
              </a:xfrm>
              <a:prstGeom prst="triangle">
                <a:avLst>
                  <a:gd name="adj" fmla="val 50000"/>
                </a:avLst>
              </a:prstGeom>
              <a:solidFill>
                <a:srgbClr val="00FF00"/>
              </a:solidFill>
              <a:ln w="9525">
                <a:noFill/>
                <a:miter lim="800000"/>
                <a:headEnd/>
                <a:tailEnd/>
              </a:ln>
              <a:effectLst/>
            </p:spPr>
            <p:txBody>
              <a:bodyPr rot="10800000" wrap="none" anchor="ctr"/>
              <a:lstStyle/>
              <a:p>
                <a:pPr algn="ctr"/>
                <a:endParaRPr lang="en-US" sz="2400" b="1">
                  <a:latin typeface="Times New Roman" pitchFamily="18" charset="0"/>
                </a:endParaRPr>
              </a:p>
            </p:txBody>
          </p:sp>
          <p:sp>
            <p:nvSpPr>
              <p:cNvPr id="335103" name="AutoShape 255"/>
              <p:cNvSpPr>
                <a:spLocks noChangeArrowheads="1"/>
              </p:cNvSpPr>
              <p:nvPr/>
            </p:nvSpPr>
            <p:spPr bwMode="auto">
              <a:xfrm flipV="1">
                <a:off x="744" y="3470"/>
                <a:ext cx="59" cy="240"/>
              </a:xfrm>
              <a:prstGeom prst="triangle">
                <a:avLst>
                  <a:gd name="adj" fmla="val 50000"/>
                </a:avLst>
              </a:prstGeom>
              <a:solidFill>
                <a:srgbClr val="00FF00"/>
              </a:solidFill>
              <a:ln w="9525">
                <a:noFill/>
                <a:miter lim="800000"/>
                <a:headEnd/>
                <a:tailEnd/>
              </a:ln>
              <a:effectLst/>
            </p:spPr>
            <p:txBody>
              <a:bodyPr wrap="none" anchor="ctr"/>
              <a:lstStyle/>
              <a:p>
                <a:endParaRPr lang="en-US"/>
              </a:p>
            </p:txBody>
          </p:sp>
        </p:grpSp>
      </p:grpSp>
      <p:sp>
        <p:nvSpPr>
          <p:cNvPr id="335104" name="Text Box 256"/>
          <p:cNvSpPr txBox="1">
            <a:spLocks noChangeArrowheads="1"/>
          </p:cNvSpPr>
          <p:nvPr/>
        </p:nvSpPr>
        <p:spPr bwMode="auto">
          <a:xfrm>
            <a:off x="2362200" y="5676900"/>
            <a:ext cx="1379538" cy="579438"/>
          </a:xfrm>
          <a:prstGeom prst="rect">
            <a:avLst/>
          </a:prstGeom>
          <a:noFill/>
          <a:ln w="9525">
            <a:noFill/>
            <a:miter lim="800000"/>
            <a:headEnd/>
            <a:tailEnd/>
          </a:ln>
          <a:effectLst/>
        </p:spPr>
        <p:txBody>
          <a:bodyPr wrap="none" anchor="ctr">
            <a:spAutoFit/>
          </a:bodyPr>
          <a:lstStyle/>
          <a:p>
            <a:pPr algn="ctr">
              <a:spcBef>
                <a:spcPct val="50000"/>
              </a:spcBef>
            </a:pPr>
            <a:r>
              <a:rPr lang="en-US" sz="3200" b="1"/>
              <a:t>Cases</a:t>
            </a:r>
          </a:p>
        </p:txBody>
      </p:sp>
      <p:sp>
        <p:nvSpPr>
          <p:cNvPr id="335105" name="Text Box 257"/>
          <p:cNvSpPr txBox="1">
            <a:spLocks noChangeArrowheads="1"/>
          </p:cNvSpPr>
          <p:nvPr/>
        </p:nvSpPr>
        <p:spPr bwMode="auto">
          <a:xfrm>
            <a:off x="8001001" y="5676900"/>
            <a:ext cx="1852613" cy="579438"/>
          </a:xfrm>
          <a:prstGeom prst="rect">
            <a:avLst/>
          </a:prstGeom>
          <a:noFill/>
          <a:ln w="9525">
            <a:noFill/>
            <a:miter lim="800000"/>
            <a:headEnd/>
            <a:tailEnd/>
          </a:ln>
          <a:effectLst/>
        </p:spPr>
        <p:txBody>
          <a:bodyPr wrap="none" anchor="ctr">
            <a:spAutoFit/>
          </a:bodyPr>
          <a:lstStyle/>
          <a:p>
            <a:pPr algn="ctr">
              <a:spcBef>
                <a:spcPct val="50000"/>
              </a:spcBef>
            </a:pPr>
            <a:r>
              <a:rPr lang="en-US" sz="3200" b="1"/>
              <a:t>Controls</a:t>
            </a:r>
          </a:p>
        </p:txBody>
      </p:sp>
      <p:grpSp>
        <p:nvGrpSpPr>
          <p:cNvPr id="335106" name="Group 258"/>
          <p:cNvGrpSpPr>
            <a:grpSpLocks/>
          </p:cNvGrpSpPr>
          <p:nvPr/>
        </p:nvGrpSpPr>
        <p:grpSpPr bwMode="auto">
          <a:xfrm>
            <a:off x="4033838" y="3886202"/>
            <a:ext cx="3965576" cy="1473201"/>
            <a:chOff x="1638" y="2416"/>
            <a:chExt cx="2498" cy="928"/>
          </a:xfrm>
        </p:grpSpPr>
        <p:sp>
          <p:nvSpPr>
            <p:cNvPr id="335107" name="Rectangle 259"/>
            <p:cNvSpPr>
              <a:spLocks noChangeArrowheads="1"/>
            </p:cNvSpPr>
            <p:nvPr/>
          </p:nvSpPr>
          <p:spPr bwMode="auto">
            <a:xfrm>
              <a:off x="2460" y="2416"/>
              <a:ext cx="637" cy="233"/>
            </a:xfrm>
            <a:prstGeom prst="rect">
              <a:avLst/>
            </a:prstGeom>
            <a:noFill/>
            <a:ln w="9525">
              <a:noFill/>
              <a:miter lim="800000"/>
              <a:headEnd/>
              <a:tailEnd/>
            </a:ln>
          </p:spPr>
          <p:txBody>
            <a:bodyPr wrap="none" lIns="0" tIns="0" rIns="0" bIns="0">
              <a:spAutoFit/>
            </a:bodyPr>
            <a:lstStyle/>
            <a:p>
              <a:pPr algn="ctr"/>
              <a:r>
                <a:rPr lang="en-US" sz="2400"/>
                <a:t>Allele 1</a:t>
              </a:r>
              <a:endParaRPr lang="en-US" sz="2400" b="1">
                <a:latin typeface="Times New Roman" pitchFamily="18" charset="0"/>
              </a:endParaRPr>
            </a:p>
          </p:txBody>
        </p:sp>
        <p:sp>
          <p:nvSpPr>
            <p:cNvPr id="335108" name="Rectangle 260"/>
            <p:cNvSpPr>
              <a:spLocks noChangeArrowheads="1"/>
            </p:cNvSpPr>
            <p:nvPr/>
          </p:nvSpPr>
          <p:spPr bwMode="auto">
            <a:xfrm>
              <a:off x="3191" y="2416"/>
              <a:ext cx="637" cy="233"/>
            </a:xfrm>
            <a:prstGeom prst="rect">
              <a:avLst/>
            </a:prstGeom>
            <a:noFill/>
            <a:ln w="9525">
              <a:noFill/>
              <a:miter lim="800000"/>
              <a:headEnd/>
              <a:tailEnd/>
            </a:ln>
          </p:spPr>
          <p:txBody>
            <a:bodyPr wrap="none" lIns="0" tIns="0" rIns="0" bIns="0">
              <a:spAutoFit/>
            </a:bodyPr>
            <a:lstStyle/>
            <a:p>
              <a:pPr algn="ctr"/>
              <a:r>
                <a:rPr lang="en-US" sz="2400"/>
                <a:t>Allele 2</a:t>
              </a:r>
              <a:endParaRPr lang="en-US" sz="2400" b="1">
                <a:latin typeface="Times New Roman" pitchFamily="18" charset="0"/>
              </a:endParaRPr>
            </a:p>
          </p:txBody>
        </p:sp>
        <p:sp>
          <p:nvSpPr>
            <p:cNvPr id="335109" name="Rectangle 261"/>
            <p:cNvSpPr>
              <a:spLocks noChangeArrowheads="1"/>
            </p:cNvSpPr>
            <p:nvPr/>
          </p:nvSpPr>
          <p:spPr bwMode="auto">
            <a:xfrm>
              <a:off x="1724" y="2648"/>
              <a:ext cx="550" cy="233"/>
            </a:xfrm>
            <a:prstGeom prst="rect">
              <a:avLst/>
            </a:prstGeom>
            <a:noFill/>
            <a:ln w="9525">
              <a:noFill/>
              <a:miter lim="800000"/>
              <a:headEnd/>
              <a:tailEnd/>
            </a:ln>
          </p:spPr>
          <p:txBody>
            <a:bodyPr wrap="none" lIns="0" tIns="0" rIns="0" bIns="0">
              <a:spAutoFit/>
            </a:bodyPr>
            <a:lstStyle/>
            <a:p>
              <a:pPr algn="ctr"/>
              <a:r>
                <a:rPr lang="en-US" sz="2400"/>
                <a:t>Cases</a:t>
              </a:r>
              <a:endParaRPr lang="en-US" sz="2400" b="1">
                <a:latin typeface="Times New Roman" pitchFamily="18" charset="0"/>
              </a:endParaRPr>
            </a:p>
          </p:txBody>
        </p:sp>
        <p:sp>
          <p:nvSpPr>
            <p:cNvPr id="335110" name="Rectangle 262"/>
            <p:cNvSpPr>
              <a:spLocks noChangeArrowheads="1"/>
            </p:cNvSpPr>
            <p:nvPr/>
          </p:nvSpPr>
          <p:spPr bwMode="auto">
            <a:xfrm>
              <a:off x="2669" y="2648"/>
              <a:ext cx="216" cy="233"/>
            </a:xfrm>
            <a:prstGeom prst="rect">
              <a:avLst/>
            </a:prstGeom>
            <a:noFill/>
            <a:ln w="9525">
              <a:noFill/>
              <a:miter lim="800000"/>
              <a:headEnd/>
              <a:tailEnd/>
            </a:ln>
          </p:spPr>
          <p:txBody>
            <a:bodyPr wrap="none" lIns="0" tIns="0" rIns="0" bIns="0">
              <a:spAutoFit/>
            </a:bodyPr>
            <a:lstStyle/>
            <a:p>
              <a:pPr algn="ctr"/>
              <a:r>
                <a:rPr lang="en-US" sz="2400"/>
                <a:t>40</a:t>
              </a:r>
              <a:endParaRPr lang="en-US" sz="2400" b="1">
                <a:latin typeface="Times New Roman" pitchFamily="18" charset="0"/>
              </a:endParaRPr>
            </a:p>
          </p:txBody>
        </p:sp>
        <p:sp>
          <p:nvSpPr>
            <p:cNvPr id="335111" name="Rectangle 263"/>
            <p:cNvSpPr>
              <a:spLocks noChangeArrowheads="1"/>
            </p:cNvSpPr>
            <p:nvPr/>
          </p:nvSpPr>
          <p:spPr bwMode="auto">
            <a:xfrm>
              <a:off x="3400" y="2648"/>
              <a:ext cx="216" cy="233"/>
            </a:xfrm>
            <a:prstGeom prst="rect">
              <a:avLst/>
            </a:prstGeom>
            <a:noFill/>
            <a:ln w="9525">
              <a:noFill/>
              <a:miter lim="800000"/>
              <a:headEnd/>
              <a:tailEnd/>
            </a:ln>
          </p:spPr>
          <p:txBody>
            <a:bodyPr wrap="none" lIns="0" tIns="0" rIns="0" bIns="0">
              <a:spAutoFit/>
            </a:bodyPr>
            <a:lstStyle/>
            <a:p>
              <a:pPr algn="ctr"/>
              <a:r>
                <a:rPr lang="en-US" sz="2400"/>
                <a:t>10</a:t>
              </a:r>
              <a:endParaRPr lang="en-US" sz="2400" b="1">
                <a:latin typeface="Times New Roman" pitchFamily="18" charset="0"/>
              </a:endParaRPr>
            </a:p>
          </p:txBody>
        </p:sp>
        <p:sp>
          <p:nvSpPr>
            <p:cNvPr id="335112" name="Rectangle 264"/>
            <p:cNvSpPr>
              <a:spLocks noChangeArrowheads="1"/>
            </p:cNvSpPr>
            <p:nvPr/>
          </p:nvSpPr>
          <p:spPr bwMode="auto">
            <a:xfrm>
              <a:off x="3920" y="2648"/>
              <a:ext cx="216" cy="233"/>
            </a:xfrm>
            <a:prstGeom prst="rect">
              <a:avLst/>
            </a:prstGeom>
            <a:noFill/>
            <a:ln w="9525">
              <a:noFill/>
              <a:miter lim="800000"/>
              <a:headEnd/>
              <a:tailEnd/>
            </a:ln>
          </p:spPr>
          <p:txBody>
            <a:bodyPr wrap="none" lIns="0" tIns="0" rIns="0" bIns="0">
              <a:spAutoFit/>
            </a:bodyPr>
            <a:lstStyle/>
            <a:p>
              <a:pPr algn="ctr"/>
              <a:r>
                <a:rPr lang="en-US" sz="2400"/>
                <a:t>50</a:t>
              </a:r>
              <a:endParaRPr lang="en-US" sz="2400" b="1">
                <a:latin typeface="Times New Roman" pitchFamily="18" charset="0"/>
              </a:endParaRPr>
            </a:p>
          </p:txBody>
        </p:sp>
        <p:sp>
          <p:nvSpPr>
            <p:cNvPr id="335113" name="Rectangle 265"/>
            <p:cNvSpPr>
              <a:spLocks noChangeArrowheads="1"/>
            </p:cNvSpPr>
            <p:nvPr/>
          </p:nvSpPr>
          <p:spPr bwMode="auto">
            <a:xfrm>
              <a:off x="1638" y="2879"/>
              <a:ext cx="723" cy="233"/>
            </a:xfrm>
            <a:prstGeom prst="rect">
              <a:avLst/>
            </a:prstGeom>
            <a:noFill/>
            <a:ln w="9525">
              <a:noFill/>
              <a:miter lim="800000"/>
              <a:headEnd/>
              <a:tailEnd/>
            </a:ln>
          </p:spPr>
          <p:txBody>
            <a:bodyPr wrap="none" lIns="0" tIns="0" rIns="0" bIns="0">
              <a:spAutoFit/>
            </a:bodyPr>
            <a:lstStyle/>
            <a:p>
              <a:pPr algn="ctr"/>
              <a:r>
                <a:rPr lang="en-US" sz="2400"/>
                <a:t>Controls</a:t>
              </a:r>
              <a:endParaRPr lang="en-US" sz="2400" b="1">
                <a:latin typeface="Times New Roman" pitchFamily="18" charset="0"/>
              </a:endParaRPr>
            </a:p>
          </p:txBody>
        </p:sp>
        <p:sp>
          <p:nvSpPr>
            <p:cNvPr id="335114" name="Rectangle 266"/>
            <p:cNvSpPr>
              <a:spLocks noChangeArrowheads="1"/>
            </p:cNvSpPr>
            <p:nvPr/>
          </p:nvSpPr>
          <p:spPr bwMode="auto">
            <a:xfrm>
              <a:off x="2669" y="2879"/>
              <a:ext cx="216" cy="233"/>
            </a:xfrm>
            <a:prstGeom prst="rect">
              <a:avLst/>
            </a:prstGeom>
            <a:noFill/>
            <a:ln w="9525">
              <a:noFill/>
              <a:miter lim="800000"/>
              <a:headEnd/>
              <a:tailEnd/>
            </a:ln>
          </p:spPr>
          <p:txBody>
            <a:bodyPr wrap="none" lIns="0" tIns="0" rIns="0" bIns="0">
              <a:spAutoFit/>
            </a:bodyPr>
            <a:lstStyle/>
            <a:p>
              <a:pPr algn="ctr"/>
              <a:r>
                <a:rPr lang="en-US" sz="2400"/>
                <a:t>25</a:t>
              </a:r>
              <a:endParaRPr lang="en-US" sz="2400" b="1">
                <a:latin typeface="Times New Roman" pitchFamily="18" charset="0"/>
              </a:endParaRPr>
            </a:p>
          </p:txBody>
        </p:sp>
        <p:sp>
          <p:nvSpPr>
            <p:cNvPr id="335115" name="Rectangle 267"/>
            <p:cNvSpPr>
              <a:spLocks noChangeArrowheads="1"/>
            </p:cNvSpPr>
            <p:nvPr/>
          </p:nvSpPr>
          <p:spPr bwMode="auto">
            <a:xfrm>
              <a:off x="3400" y="2879"/>
              <a:ext cx="216" cy="233"/>
            </a:xfrm>
            <a:prstGeom prst="rect">
              <a:avLst/>
            </a:prstGeom>
            <a:noFill/>
            <a:ln w="9525">
              <a:noFill/>
              <a:miter lim="800000"/>
              <a:headEnd/>
              <a:tailEnd/>
            </a:ln>
          </p:spPr>
          <p:txBody>
            <a:bodyPr wrap="none" lIns="0" tIns="0" rIns="0" bIns="0">
              <a:spAutoFit/>
            </a:bodyPr>
            <a:lstStyle/>
            <a:p>
              <a:pPr algn="ctr"/>
              <a:r>
                <a:rPr lang="en-US" sz="2400"/>
                <a:t>25</a:t>
              </a:r>
              <a:endParaRPr lang="en-US" sz="2400" b="1">
                <a:latin typeface="Times New Roman" pitchFamily="18" charset="0"/>
              </a:endParaRPr>
            </a:p>
          </p:txBody>
        </p:sp>
        <p:sp>
          <p:nvSpPr>
            <p:cNvPr id="335116" name="Rectangle 268"/>
            <p:cNvSpPr>
              <a:spLocks noChangeArrowheads="1"/>
            </p:cNvSpPr>
            <p:nvPr/>
          </p:nvSpPr>
          <p:spPr bwMode="auto">
            <a:xfrm>
              <a:off x="3920" y="2879"/>
              <a:ext cx="216" cy="233"/>
            </a:xfrm>
            <a:prstGeom prst="rect">
              <a:avLst/>
            </a:prstGeom>
            <a:noFill/>
            <a:ln w="9525">
              <a:noFill/>
              <a:miter lim="800000"/>
              <a:headEnd/>
              <a:tailEnd/>
            </a:ln>
          </p:spPr>
          <p:txBody>
            <a:bodyPr wrap="none" lIns="0" tIns="0" rIns="0" bIns="0">
              <a:spAutoFit/>
            </a:bodyPr>
            <a:lstStyle/>
            <a:p>
              <a:pPr algn="ctr"/>
              <a:r>
                <a:rPr lang="en-US" sz="2400"/>
                <a:t>50</a:t>
              </a:r>
              <a:endParaRPr lang="en-US" sz="2400" b="1">
                <a:latin typeface="Times New Roman" pitchFamily="18" charset="0"/>
              </a:endParaRPr>
            </a:p>
          </p:txBody>
        </p:sp>
        <p:sp>
          <p:nvSpPr>
            <p:cNvPr id="335117" name="Rectangle 269"/>
            <p:cNvSpPr>
              <a:spLocks noChangeArrowheads="1"/>
            </p:cNvSpPr>
            <p:nvPr/>
          </p:nvSpPr>
          <p:spPr bwMode="auto">
            <a:xfrm>
              <a:off x="2669" y="3111"/>
              <a:ext cx="216" cy="233"/>
            </a:xfrm>
            <a:prstGeom prst="rect">
              <a:avLst/>
            </a:prstGeom>
            <a:noFill/>
            <a:ln w="9525">
              <a:noFill/>
              <a:miter lim="800000"/>
              <a:headEnd/>
              <a:tailEnd/>
            </a:ln>
          </p:spPr>
          <p:txBody>
            <a:bodyPr wrap="none" lIns="0" tIns="0" rIns="0" bIns="0">
              <a:spAutoFit/>
            </a:bodyPr>
            <a:lstStyle/>
            <a:p>
              <a:pPr algn="ctr"/>
              <a:r>
                <a:rPr lang="en-US" sz="2400"/>
                <a:t>65</a:t>
              </a:r>
              <a:endParaRPr lang="en-US" sz="2400" b="1">
                <a:latin typeface="Times New Roman" pitchFamily="18" charset="0"/>
              </a:endParaRPr>
            </a:p>
          </p:txBody>
        </p:sp>
        <p:sp>
          <p:nvSpPr>
            <p:cNvPr id="335118" name="Rectangle 270"/>
            <p:cNvSpPr>
              <a:spLocks noChangeArrowheads="1"/>
            </p:cNvSpPr>
            <p:nvPr/>
          </p:nvSpPr>
          <p:spPr bwMode="auto">
            <a:xfrm>
              <a:off x="3400" y="3111"/>
              <a:ext cx="216" cy="233"/>
            </a:xfrm>
            <a:prstGeom prst="rect">
              <a:avLst/>
            </a:prstGeom>
            <a:noFill/>
            <a:ln w="9525">
              <a:noFill/>
              <a:miter lim="800000"/>
              <a:headEnd/>
              <a:tailEnd/>
            </a:ln>
          </p:spPr>
          <p:txBody>
            <a:bodyPr wrap="none" lIns="0" tIns="0" rIns="0" bIns="0">
              <a:spAutoFit/>
            </a:bodyPr>
            <a:lstStyle/>
            <a:p>
              <a:pPr algn="ctr"/>
              <a:r>
                <a:rPr lang="en-US" sz="2400"/>
                <a:t>35</a:t>
              </a:r>
              <a:endParaRPr lang="en-US" sz="2400" b="1">
                <a:latin typeface="Times New Roman" pitchFamily="18" charset="0"/>
              </a:endParaRPr>
            </a:p>
          </p:txBody>
        </p:sp>
        <p:sp>
          <p:nvSpPr>
            <p:cNvPr id="335119" name="Line 271"/>
            <p:cNvSpPr>
              <a:spLocks noChangeShapeType="1"/>
            </p:cNvSpPr>
            <p:nvPr/>
          </p:nvSpPr>
          <p:spPr bwMode="auto">
            <a:xfrm>
              <a:off x="2362" y="2632"/>
              <a:ext cx="1" cy="470"/>
            </a:xfrm>
            <a:prstGeom prst="line">
              <a:avLst/>
            </a:prstGeom>
            <a:noFill/>
            <a:ln w="0">
              <a:solidFill>
                <a:srgbClr val="000000"/>
              </a:solidFill>
              <a:round/>
              <a:headEnd/>
              <a:tailEnd/>
            </a:ln>
          </p:spPr>
          <p:txBody>
            <a:bodyPr/>
            <a:lstStyle/>
            <a:p>
              <a:endParaRPr lang="en-US"/>
            </a:p>
          </p:txBody>
        </p:sp>
        <p:sp>
          <p:nvSpPr>
            <p:cNvPr id="335120" name="Rectangle 272"/>
            <p:cNvSpPr>
              <a:spLocks noChangeArrowheads="1"/>
            </p:cNvSpPr>
            <p:nvPr/>
          </p:nvSpPr>
          <p:spPr bwMode="auto">
            <a:xfrm>
              <a:off x="2362" y="2632"/>
              <a:ext cx="8" cy="470"/>
            </a:xfrm>
            <a:prstGeom prst="rect">
              <a:avLst/>
            </a:prstGeom>
            <a:solidFill>
              <a:srgbClr val="000000"/>
            </a:solidFill>
            <a:ln w="9525">
              <a:noFill/>
              <a:miter lim="800000"/>
              <a:headEnd/>
              <a:tailEnd/>
            </a:ln>
          </p:spPr>
          <p:txBody>
            <a:bodyPr/>
            <a:lstStyle/>
            <a:p>
              <a:endParaRPr lang="en-US"/>
            </a:p>
          </p:txBody>
        </p:sp>
        <p:sp>
          <p:nvSpPr>
            <p:cNvPr id="335121" name="Line 273"/>
            <p:cNvSpPr>
              <a:spLocks noChangeShapeType="1"/>
            </p:cNvSpPr>
            <p:nvPr/>
          </p:nvSpPr>
          <p:spPr bwMode="auto">
            <a:xfrm>
              <a:off x="3093" y="2639"/>
              <a:ext cx="1" cy="463"/>
            </a:xfrm>
            <a:prstGeom prst="line">
              <a:avLst/>
            </a:prstGeom>
            <a:noFill/>
            <a:ln w="0">
              <a:solidFill>
                <a:srgbClr val="000000"/>
              </a:solidFill>
              <a:round/>
              <a:headEnd/>
              <a:tailEnd/>
            </a:ln>
          </p:spPr>
          <p:txBody>
            <a:bodyPr/>
            <a:lstStyle/>
            <a:p>
              <a:endParaRPr lang="en-US"/>
            </a:p>
          </p:txBody>
        </p:sp>
        <p:sp>
          <p:nvSpPr>
            <p:cNvPr id="335122" name="Rectangle 274"/>
            <p:cNvSpPr>
              <a:spLocks noChangeArrowheads="1"/>
            </p:cNvSpPr>
            <p:nvPr/>
          </p:nvSpPr>
          <p:spPr bwMode="auto">
            <a:xfrm>
              <a:off x="3093" y="2639"/>
              <a:ext cx="7" cy="463"/>
            </a:xfrm>
            <a:prstGeom prst="rect">
              <a:avLst/>
            </a:prstGeom>
            <a:solidFill>
              <a:srgbClr val="000000"/>
            </a:solidFill>
            <a:ln w="9525">
              <a:noFill/>
              <a:miter lim="800000"/>
              <a:headEnd/>
              <a:tailEnd/>
            </a:ln>
          </p:spPr>
          <p:txBody>
            <a:bodyPr/>
            <a:lstStyle/>
            <a:p>
              <a:endParaRPr lang="en-US"/>
            </a:p>
          </p:txBody>
        </p:sp>
        <p:sp>
          <p:nvSpPr>
            <p:cNvPr id="335123" name="Line 275"/>
            <p:cNvSpPr>
              <a:spLocks noChangeShapeType="1"/>
            </p:cNvSpPr>
            <p:nvPr/>
          </p:nvSpPr>
          <p:spPr bwMode="auto">
            <a:xfrm>
              <a:off x="3824" y="2639"/>
              <a:ext cx="1" cy="463"/>
            </a:xfrm>
            <a:prstGeom prst="line">
              <a:avLst/>
            </a:prstGeom>
            <a:noFill/>
            <a:ln w="0">
              <a:solidFill>
                <a:srgbClr val="000000"/>
              </a:solidFill>
              <a:round/>
              <a:headEnd/>
              <a:tailEnd/>
            </a:ln>
          </p:spPr>
          <p:txBody>
            <a:bodyPr/>
            <a:lstStyle/>
            <a:p>
              <a:endParaRPr lang="en-US"/>
            </a:p>
          </p:txBody>
        </p:sp>
        <p:sp>
          <p:nvSpPr>
            <p:cNvPr id="335124" name="Rectangle 276"/>
            <p:cNvSpPr>
              <a:spLocks noChangeArrowheads="1"/>
            </p:cNvSpPr>
            <p:nvPr/>
          </p:nvSpPr>
          <p:spPr bwMode="auto">
            <a:xfrm>
              <a:off x="3824" y="2639"/>
              <a:ext cx="7" cy="463"/>
            </a:xfrm>
            <a:prstGeom prst="rect">
              <a:avLst/>
            </a:prstGeom>
            <a:solidFill>
              <a:srgbClr val="000000"/>
            </a:solidFill>
            <a:ln w="9525">
              <a:noFill/>
              <a:miter lim="800000"/>
              <a:headEnd/>
              <a:tailEnd/>
            </a:ln>
          </p:spPr>
          <p:txBody>
            <a:bodyPr/>
            <a:lstStyle/>
            <a:p>
              <a:endParaRPr lang="en-US"/>
            </a:p>
          </p:txBody>
        </p:sp>
        <p:sp>
          <p:nvSpPr>
            <p:cNvPr id="335125" name="Line 277"/>
            <p:cNvSpPr>
              <a:spLocks noChangeShapeType="1"/>
            </p:cNvSpPr>
            <p:nvPr/>
          </p:nvSpPr>
          <p:spPr bwMode="auto">
            <a:xfrm>
              <a:off x="2370" y="2632"/>
              <a:ext cx="1461" cy="1"/>
            </a:xfrm>
            <a:prstGeom prst="line">
              <a:avLst/>
            </a:prstGeom>
            <a:noFill/>
            <a:ln w="0">
              <a:solidFill>
                <a:srgbClr val="000000"/>
              </a:solidFill>
              <a:round/>
              <a:headEnd/>
              <a:tailEnd/>
            </a:ln>
          </p:spPr>
          <p:txBody>
            <a:bodyPr/>
            <a:lstStyle/>
            <a:p>
              <a:endParaRPr lang="en-US"/>
            </a:p>
          </p:txBody>
        </p:sp>
        <p:sp>
          <p:nvSpPr>
            <p:cNvPr id="335126" name="Rectangle 278"/>
            <p:cNvSpPr>
              <a:spLocks noChangeArrowheads="1"/>
            </p:cNvSpPr>
            <p:nvPr/>
          </p:nvSpPr>
          <p:spPr bwMode="auto">
            <a:xfrm>
              <a:off x="2370" y="2632"/>
              <a:ext cx="1461" cy="7"/>
            </a:xfrm>
            <a:prstGeom prst="rect">
              <a:avLst/>
            </a:prstGeom>
            <a:solidFill>
              <a:srgbClr val="000000"/>
            </a:solidFill>
            <a:ln w="9525">
              <a:noFill/>
              <a:miter lim="800000"/>
              <a:headEnd/>
              <a:tailEnd/>
            </a:ln>
          </p:spPr>
          <p:txBody>
            <a:bodyPr/>
            <a:lstStyle/>
            <a:p>
              <a:endParaRPr lang="en-US"/>
            </a:p>
          </p:txBody>
        </p:sp>
        <p:sp>
          <p:nvSpPr>
            <p:cNvPr id="335127" name="Line 279"/>
            <p:cNvSpPr>
              <a:spLocks noChangeShapeType="1"/>
            </p:cNvSpPr>
            <p:nvPr/>
          </p:nvSpPr>
          <p:spPr bwMode="auto">
            <a:xfrm>
              <a:off x="2370" y="2863"/>
              <a:ext cx="1461" cy="1"/>
            </a:xfrm>
            <a:prstGeom prst="line">
              <a:avLst/>
            </a:prstGeom>
            <a:noFill/>
            <a:ln w="0">
              <a:solidFill>
                <a:srgbClr val="000000"/>
              </a:solidFill>
              <a:round/>
              <a:headEnd/>
              <a:tailEnd/>
            </a:ln>
          </p:spPr>
          <p:txBody>
            <a:bodyPr/>
            <a:lstStyle/>
            <a:p>
              <a:endParaRPr lang="en-US"/>
            </a:p>
          </p:txBody>
        </p:sp>
        <p:sp>
          <p:nvSpPr>
            <p:cNvPr id="335128" name="Rectangle 280"/>
            <p:cNvSpPr>
              <a:spLocks noChangeArrowheads="1"/>
            </p:cNvSpPr>
            <p:nvPr/>
          </p:nvSpPr>
          <p:spPr bwMode="auto">
            <a:xfrm>
              <a:off x="2370" y="2863"/>
              <a:ext cx="1461" cy="8"/>
            </a:xfrm>
            <a:prstGeom prst="rect">
              <a:avLst/>
            </a:prstGeom>
            <a:solidFill>
              <a:srgbClr val="000000"/>
            </a:solidFill>
            <a:ln w="9525">
              <a:noFill/>
              <a:miter lim="800000"/>
              <a:headEnd/>
              <a:tailEnd/>
            </a:ln>
          </p:spPr>
          <p:txBody>
            <a:bodyPr/>
            <a:lstStyle/>
            <a:p>
              <a:endParaRPr lang="en-US"/>
            </a:p>
          </p:txBody>
        </p:sp>
        <p:sp>
          <p:nvSpPr>
            <p:cNvPr id="335129" name="Line 281"/>
            <p:cNvSpPr>
              <a:spLocks noChangeShapeType="1"/>
            </p:cNvSpPr>
            <p:nvPr/>
          </p:nvSpPr>
          <p:spPr bwMode="auto">
            <a:xfrm>
              <a:off x="2370" y="3095"/>
              <a:ext cx="1461" cy="1"/>
            </a:xfrm>
            <a:prstGeom prst="line">
              <a:avLst/>
            </a:prstGeom>
            <a:noFill/>
            <a:ln w="0">
              <a:solidFill>
                <a:srgbClr val="000000"/>
              </a:solidFill>
              <a:round/>
              <a:headEnd/>
              <a:tailEnd/>
            </a:ln>
          </p:spPr>
          <p:txBody>
            <a:bodyPr/>
            <a:lstStyle/>
            <a:p>
              <a:endParaRPr lang="en-US"/>
            </a:p>
          </p:txBody>
        </p:sp>
        <p:sp>
          <p:nvSpPr>
            <p:cNvPr id="335130" name="Rectangle 282"/>
            <p:cNvSpPr>
              <a:spLocks noChangeArrowheads="1"/>
            </p:cNvSpPr>
            <p:nvPr/>
          </p:nvSpPr>
          <p:spPr bwMode="auto">
            <a:xfrm>
              <a:off x="2370" y="3095"/>
              <a:ext cx="1461" cy="7"/>
            </a:xfrm>
            <a:prstGeom prst="rect">
              <a:avLst/>
            </a:prstGeom>
            <a:solidFill>
              <a:srgbClr val="000000"/>
            </a:solidFill>
            <a:ln w="9525">
              <a:noFill/>
              <a:miter lim="800000"/>
              <a:headEnd/>
              <a:tailEnd/>
            </a:ln>
          </p:spPr>
          <p:txBody>
            <a:bodyPr/>
            <a:lstStyle/>
            <a:p>
              <a:endParaRPr lang="en-US"/>
            </a:p>
          </p:txBody>
        </p:sp>
      </p:grpSp>
      <p:sp>
        <p:nvSpPr>
          <p:cNvPr id="335131" name="Text Box 283"/>
          <p:cNvSpPr txBox="1">
            <a:spLocks noChangeArrowheads="1"/>
          </p:cNvSpPr>
          <p:nvPr/>
        </p:nvSpPr>
        <p:spPr bwMode="auto">
          <a:xfrm>
            <a:off x="4038600" y="5334001"/>
            <a:ext cx="3886200" cy="969963"/>
          </a:xfrm>
          <a:prstGeom prst="rect">
            <a:avLst/>
          </a:prstGeom>
          <a:noFill/>
          <a:ln w="38100">
            <a:solidFill>
              <a:schemeClr val="hlink"/>
            </a:solidFill>
            <a:miter lim="800000"/>
            <a:headEnd/>
            <a:tailEnd/>
          </a:ln>
          <a:effectLst/>
        </p:spPr>
        <p:txBody>
          <a:bodyPr lIns="9144" tIns="9144" rIns="9144" bIns="9144" anchor="ctr">
            <a:spAutoFit/>
          </a:bodyPr>
          <a:lstStyle/>
          <a:p>
            <a:pPr algn="ctr">
              <a:spcBef>
                <a:spcPct val="50000"/>
              </a:spcBef>
            </a:pPr>
            <a:r>
              <a:rPr lang="en-US" sz="2400" b="1" dirty="0">
                <a:sym typeface="Symbol" pitchFamily="18" charset="2"/>
              </a:rPr>
              <a:t></a:t>
            </a:r>
            <a:r>
              <a:rPr lang="en-US" sz="2400" b="1" baseline="30000" dirty="0"/>
              <a:t>2</a:t>
            </a:r>
            <a:r>
              <a:rPr lang="en-US" sz="2400" b="1" dirty="0"/>
              <a:t> = 8.6, </a:t>
            </a:r>
            <a:r>
              <a:rPr lang="en-US" sz="2400" b="1" dirty="0" err="1"/>
              <a:t>df</a:t>
            </a:r>
            <a:r>
              <a:rPr lang="en-US" sz="2400" b="1" dirty="0"/>
              <a:t>=1, p=0.003</a:t>
            </a:r>
          </a:p>
          <a:p>
            <a:pPr algn="ctr">
              <a:spcBef>
                <a:spcPct val="50000"/>
              </a:spcBef>
            </a:pPr>
            <a:r>
              <a:rPr lang="en-US" sz="2400" b="1" dirty="0"/>
              <a:t>Odds Ratio = 4.0</a:t>
            </a:r>
          </a:p>
        </p:txBody>
      </p:sp>
      <p:grpSp>
        <p:nvGrpSpPr>
          <p:cNvPr id="335132" name="Group 284"/>
          <p:cNvGrpSpPr>
            <a:grpSpLocks/>
          </p:cNvGrpSpPr>
          <p:nvPr/>
        </p:nvGrpSpPr>
        <p:grpSpPr bwMode="auto">
          <a:xfrm>
            <a:off x="2265364" y="2724150"/>
            <a:ext cx="7469187" cy="3041650"/>
            <a:chOff x="467" y="1716"/>
            <a:chExt cx="4705" cy="1916"/>
          </a:xfrm>
        </p:grpSpPr>
        <p:grpSp>
          <p:nvGrpSpPr>
            <p:cNvPr id="335133" name="Group 285"/>
            <p:cNvGrpSpPr>
              <a:grpSpLocks/>
            </p:cNvGrpSpPr>
            <p:nvPr/>
          </p:nvGrpSpPr>
          <p:grpSpPr bwMode="auto">
            <a:xfrm>
              <a:off x="467" y="1730"/>
              <a:ext cx="1009" cy="1902"/>
              <a:chOff x="467" y="1730"/>
              <a:chExt cx="1009" cy="1902"/>
            </a:xfrm>
          </p:grpSpPr>
          <p:sp>
            <p:nvSpPr>
              <p:cNvPr id="335134" name="Text Box 286"/>
              <p:cNvSpPr txBox="1">
                <a:spLocks noChangeArrowheads="1"/>
              </p:cNvSpPr>
              <p:nvPr/>
            </p:nvSpPr>
            <p:spPr bwMode="auto">
              <a:xfrm>
                <a:off x="1404" y="308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35" name="Text Box 287"/>
              <p:cNvSpPr txBox="1">
                <a:spLocks noChangeArrowheads="1"/>
              </p:cNvSpPr>
              <p:nvPr/>
            </p:nvSpPr>
            <p:spPr bwMode="auto">
              <a:xfrm>
                <a:off x="1170" y="3555"/>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36" name="Text Box 288"/>
              <p:cNvSpPr txBox="1">
                <a:spLocks noChangeArrowheads="1"/>
              </p:cNvSpPr>
              <p:nvPr/>
            </p:nvSpPr>
            <p:spPr bwMode="auto">
              <a:xfrm>
                <a:off x="1170" y="173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37" name="Text Box 289"/>
              <p:cNvSpPr txBox="1">
                <a:spLocks noChangeArrowheads="1"/>
              </p:cNvSpPr>
              <p:nvPr/>
            </p:nvSpPr>
            <p:spPr bwMode="auto">
              <a:xfrm>
                <a:off x="467" y="173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38" name="Text Box 290"/>
              <p:cNvSpPr txBox="1">
                <a:spLocks noChangeArrowheads="1"/>
              </p:cNvSpPr>
              <p:nvPr/>
            </p:nvSpPr>
            <p:spPr bwMode="auto">
              <a:xfrm>
                <a:off x="714" y="173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39" name="Text Box 291"/>
              <p:cNvSpPr txBox="1">
                <a:spLocks noChangeArrowheads="1"/>
              </p:cNvSpPr>
              <p:nvPr/>
            </p:nvSpPr>
            <p:spPr bwMode="auto">
              <a:xfrm>
                <a:off x="714" y="217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0" name="Text Box 292"/>
              <p:cNvSpPr txBox="1">
                <a:spLocks noChangeArrowheads="1"/>
              </p:cNvSpPr>
              <p:nvPr/>
            </p:nvSpPr>
            <p:spPr bwMode="auto">
              <a:xfrm>
                <a:off x="1170" y="2174"/>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1" name="Text Box 293"/>
              <p:cNvSpPr txBox="1">
                <a:spLocks noChangeArrowheads="1"/>
              </p:cNvSpPr>
              <p:nvPr/>
            </p:nvSpPr>
            <p:spPr bwMode="auto">
              <a:xfrm>
                <a:off x="1404" y="217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2" name="Text Box 294"/>
              <p:cNvSpPr txBox="1">
                <a:spLocks noChangeArrowheads="1"/>
              </p:cNvSpPr>
              <p:nvPr/>
            </p:nvSpPr>
            <p:spPr bwMode="auto">
              <a:xfrm>
                <a:off x="714" y="308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3" name="Text Box 295"/>
              <p:cNvSpPr txBox="1">
                <a:spLocks noChangeArrowheads="1"/>
              </p:cNvSpPr>
              <p:nvPr/>
            </p:nvSpPr>
            <p:spPr bwMode="auto">
              <a:xfrm>
                <a:off x="467" y="262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4" name="Text Box 296"/>
              <p:cNvSpPr txBox="1">
                <a:spLocks noChangeArrowheads="1"/>
              </p:cNvSpPr>
              <p:nvPr/>
            </p:nvSpPr>
            <p:spPr bwMode="auto">
              <a:xfrm>
                <a:off x="936" y="262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5" name="Text Box 297"/>
              <p:cNvSpPr txBox="1">
                <a:spLocks noChangeArrowheads="1"/>
              </p:cNvSpPr>
              <p:nvPr/>
            </p:nvSpPr>
            <p:spPr bwMode="auto">
              <a:xfrm>
                <a:off x="1404" y="262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6" name="Text Box 298"/>
              <p:cNvSpPr txBox="1">
                <a:spLocks noChangeArrowheads="1"/>
              </p:cNvSpPr>
              <p:nvPr/>
            </p:nvSpPr>
            <p:spPr bwMode="auto">
              <a:xfrm>
                <a:off x="1170" y="308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7" name="Text Box 299"/>
              <p:cNvSpPr txBox="1">
                <a:spLocks noChangeArrowheads="1"/>
              </p:cNvSpPr>
              <p:nvPr/>
            </p:nvSpPr>
            <p:spPr bwMode="auto">
              <a:xfrm>
                <a:off x="467" y="308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8" name="Text Box 300"/>
              <p:cNvSpPr txBox="1">
                <a:spLocks noChangeArrowheads="1"/>
              </p:cNvSpPr>
              <p:nvPr/>
            </p:nvSpPr>
            <p:spPr bwMode="auto">
              <a:xfrm>
                <a:off x="936" y="3555"/>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49" name="Text Box 301"/>
              <p:cNvSpPr txBox="1">
                <a:spLocks noChangeArrowheads="1"/>
              </p:cNvSpPr>
              <p:nvPr/>
            </p:nvSpPr>
            <p:spPr bwMode="auto">
              <a:xfrm>
                <a:off x="467" y="3554"/>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50" name="Text Box 302"/>
              <p:cNvSpPr txBox="1">
                <a:spLocks noChangeArrowheads="1"/>
              </p:cNvSpPr>
              <p:nvPr/>
            </p:nvSpPr>
            <p:spPr bwMode="auto">
              <a:xfrm>
                <a:off x="714" y="262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1" name="Text Box 303"/>
              <p:cNvSpPr txBox="1">
                <a:spLocks noChangeArrowheads="1"/>
              </p:cNvSpPr>
              <p:nvPr/>
            </p:nvSpPr>
            <p:spPr bwMode="auto">
              <a:xfrm>
                <a:off x="936" y="308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2" name="Text Box 304"/>
              <p:cNvSpPr txBox="1">
                <a:spLocks noChangeArrowheads="1"/>
              </p:cNvSpPr>
              <p:nvPr/>
            </p:nvSpPr>
            <p:spPr bwMode="auto">
              <a:xfrm>
                <a:off x="1170" y="262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3" name="Text Box 305"/>
              <p:cNvSpPr txBox="1">
                <a:spLocks noChangeArrowheads="1"/>
              </p:cNvSpPr>
              <p:nvPr/>
            </p:nvSpPr>
            <p:spPr bwMode="auto">
              <a:xfrm>
                <a:off x="1404" y="173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4" name="Text Box 306"/>
              <p:cNvSpPr txBox="1">
                <a:spLocks noChangeArrowheads="1"/>
              </p:cNvSpPr>
              <p:nvPr/>
            </p:nvSpPr>
            <p:spPr bwMode="auto">
              <a:xfrm>
                <a:off x="936" y="173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5" name="Text Box 307"/>
              <p:cNvSpPr txBox="1">
                <a:spLocks noChangeArrowheads="1"/>
              </p:cNvSpPr>
              <p:nvPr/>
            </p:nvSpPr>
            <p:spPr bwMode="auto">
              <a:xfrm>
                <a:off x="467" y="217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6" name="Text Box 308"/>
              <p:cNvSpPr txBox="1">
                <a:spLocks noChangeArrowheads="1"/>
              </p:cNvSpPr>
              <p:nvPr/>
            </p:nvSpPr>
            <p:spPr bwMode="auto">
              <a:xfrm>
                <a:off x="714" y="3554"/>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7" name="Text Box 309"/>
              <p:cNvSpPr txBox="1">
                <a:spLocks noChangeArrowheads="1"/>
              </p:cNvSpPr>
              <p:nvPr/>
            </p:nvSpPr>
            <p:spPr bwMode="auto">
              <a:xfrm>
                <a:off x="1404" y="3554"/>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58" name="Text Box 310"/>
              <p:cNvSpPr txBox="1">
                <a:spLocks noChangeArrowheads="1"/>
              </p:cNvSpPr>
              <p:nvPr/>
            </p:nvSpPr>
            <p:spPr bwMode="auto">
              <a:xfrm>
                <a:off x="936" y="2174"/>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grpSp>
        <p:grpSp>
          <p:nvGrpSpPr>
            <p:cNvPr id="335159" name="Group 311"/>
            <p:cNvGrpSpPr>
              <a:grpSpLocks/>
            </p:cNvGrpSpPr>
            <p:nvPr/>
          </p:nvGrpSpPr>
          <p:grpSpPr bwMode="auto">
            <a:xfrm>
              <a:off x="4163" y="1716"/>
              <a:ext cx="1009" cy="1902"/>
              <a:chOff x="4163" y="1716"/>
              <a:chExt cx="1009" cy="1902"/>
            </a:xfrm>
          </p:grpSpPr>
          <p:sp>
            <p:nvSpPr>
              <p:cNvPr id="335160" name="Text Box 312"/>
              <p:cNvSpPr txBox="1">
                <a:spLocks noChangeArrowheads="1"/>
              </p:cNvSpPr>
              <p:nvPr/>
            </p:nvSpPr>
            <p:spPr bwMode="auto">
              <a:xfrm>
                <a:off x="5100" y="306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61" name="Text Box 313"/>
              <p:cNvSpPr txBox="1">
                <a:spLocks noChangeArrowheads="1"/>
              </p:cNvSpPr>
              <p:nvPr/>
            </p:nvSpPr>
            <p:spPr bwMode="auto">
              <a:xfrm>
                <a:off x="4866" y="354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62" name="Text Box 314"/>
              <p:cNvSpPr txBox="1">
                <a:spLocks noChangeArrowheads="1"/>
              </p:cNvSpPr>
              <p:nvPr/>
            </p:nvSpPr>
            <p:spPr bwMode="auto">
              <a:xfrm>
                <a:off x="4866" y="171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63" name="Text Box 315"/>
              <p:cNvSpPr txBox="1">
                <a:spLocks noChangeArrowheads="1"/>
              </p:cNvSpPr>
              <p:nvPr/>
            </p:nvSpPr>
            <p:spPr bwMode="auto">
              <a:xfrm>
                <a:off x="4163" y="171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64" name="Text Box 316"/>
              <p:cNvSpPr txBox="1">
                <a:spLocks noChangeArrowheads="1"/>
              </p:cNvSpPr>
              <p:nvPr/>
            </p:nvSpPr>
            <p:spPr bwMode="auto">
              <a:xfrm>
                <a:off x="4410" y="171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65" name="Text Box 317"/>
              <p:cNvSpPr txBox="1">
                <a:spLocks noChangeArrowheads="1"/>
              </p:cNvSpPr>
              <p:nvPr/>
            </p:nvSpPr>
            <p:spPr bwMode="auto">
              <a:xfrm>
                <a:off x="4410" y="2159"/>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66" name="Text Box 318"/>
              <p:cNvSpPr txBox="1">
                <a:spLocks noChangeArrowheads="1"/>
              </p:cNvSpPr>
              <p:nvPr/>
            </p:nvSpPr>
            <p:spPr bwMode="auto">
              <a:xfrm>
                <a:off x="4866" y="216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67" name="Text Box 319"/>
              <p:cNvSpPr txBox="1">
                <a:spLocks noChangeArrowheads="1"/>
              </p:cNvSpPr>
              <p:nvPr/>
            </p:nvSpPr>
            <p:spPr bwMode="auto">
              <a:xfrm>
                <a:off x="5100" y="2159"/>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68" name="Text Box 320"/>
              <p:cNvSpPr txBox="1">
                <a:spLocks noChangeArrowheads="1"/>
              </p:cNvSpPr>
              <p:nvPr/>
            </p:nvSpPr>
            <p:spPr bwMode="auto">
              <a:xfrm>
                <a:off x="4410" y="306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69" name="Text Box 321"/>
              <p:cNvSpPr txBox="1">
                <a:spLocks noChangeArrowheads="1"/>
              </p:cNvSpPr>
              <p:nvPr/>
            </p:nvSpPr>
            <p:spPr bwMode="auto">
              <a:xfrm>
                <a:off x="4163" y="261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70" name="Text Box 322"/>
              <p:cNvSpPr txBox="1">
                <a:spLocks noChangeArrowheads="1"/>
              </p:cNvSpPr>
              <p:nvPr/>
            </p:nvSpPr>
            <p:spPr bwMode="auto">
              <a:xfrm>
                <a:off x="4632" y="261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71" name="Text Box 323"/>
              <p:cNvSpPr txBox="1">
                <a:spLocks noChangeArrowheads="1"/>
              </p:cNvSpPr>
              <p:nvPr/>
            </p:nvSpPr>
            <p:spPr bwMode="auto">
              <a:xfrm>
                <a:off x="5100" y="261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72" name="Text Box 324"/>
              <p:cNvSpPr txBox="1">
                <a:spLocks noChangeArrowheads="1"/>
              </p:cNvSpPr>
              <p:nvPr/>
            </p:nvSpPr>
            <p:spPr bwMode="auto">
              <a:xfrm>
                <a:off x="4866" y="306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73" name="Text Box 325"/>
              <p:cNvSpPr txBox="1">
                <a:spLocks noChangeArrowheads="1"/>
              </p:cNvSpPr>
              <p:nvPr/>
            </p:nvSpPr>
            <p:spPr bwMode="auto">
              <a:xfrm>
                <a:off x="4163" y="306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74" name="Text Box 326"/>
              <p:cNvSpPr txBox="1">
                <a:spLocks noChangeArrowheads="1"/>
              </p:cNvSpPr>
              <p:nvPr/>
            </p:nvSpPr>
            <p:spPr bwMode="auto">
              <a:xfrm>
                <a:off x="4632" y="3541"/>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75" name="Text Box 327"/>
              <p:cNvSpPr txBox="1">
                <a:spLocks noChangeArrowheads="1"/>
              </p:cNvSpPr>
              <p:nvPr/>
            </p:nvSpPr>
            <p:spPr bwMode="auto">
              <a:xfrm>
                <a:off x="4163" y="354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sp>
            <p:nvSpPr>
              <p:cNvPr id="335176" name="Text Box 328"/>
              <p:cNvSpPr txBox="1">
                <a:spLocks noChangeArrowheads="1"/>
              </p:cNvSpPr>
              <p:nvPr/>
            </p:nvSpPr>
            <p:spPr bwMode="auto">
              <a:xfrm>
                <a:off x="4410" y="261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77" name="Text Box 329"/>
              <p:cNvSpPr txBox="1">
                <a:spLocks noChangeArrowheads="1"/>
              </p:cNvSpPr>
              <p:nvPr/>
            </p:nvSpPr>
            <p:spPr bwMode="auto">
              <a:xfrm>
                <a:off x="4632" y="306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78" name="Text Box 330"/>
              <p:cNvSpPr txBox="1">
                <a:spLocks noChangeArrowheads="1"/>
              </p:cNvSpPr>
              <p:nvPr/>
            </p:nvSpPr>
            <p:spPr bwMode="auto">
              <a:xfrm>
                <a:off x="4866" y="2613"/>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79" name="Text Box 331"/>
              <p:cNvSpPr txBox="1">
                <a:spLocks noChangeArrowheads="1"/>
              </p:cNvSpPr>
              <p:nvPr/>
            </p:nvSpPr>
            <p:spPr bwMode="auto">
              <a:xfrm>
                <a:off x="5100" y="1716"/>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80" name="Text Box 332"/>
              <p:cNvSpPr txBox="1">
                <a:spLocks noChangeArrowheads="1"/>
              </p:cNvSpPr>
              <p:nvPr/>
            </p:nvSpPr>
            <p:spPr bwMode="auto">
              <a:xfrm>
                <a:off x="4632" y="1717"/>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81" name="Text Box 333"/>
              <p:cNvSpPr txBox="1">
                <a:spLocks noChangeArrowheads="1"/>
              </p:cNvSpPr>
              <p:nvPr/>
            </p:nvSpPr>
            <p:spPr bwMode="auto">
              <a:xfrm>
                <a:off x="4163" y="2159"/>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22</a:t>
                </a:r>
              </a:p>
            </p:txBody>
          </p:sp>
          <p:sp>
            <p:nvSpPr>
              <p:cNvPr id="335182" name="Text Box 334"/>
              <p:cNvSpPr txBox="1">
                <a:spLocks noChangeArrowheads="1"/>
              </p:cNvSpPr>
              <p:nvPr/>
            </p:nvSpPr>
            <p:spPr bwMode="auto">
              <a:xfrm>
                <a:off x="4410" y="354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83" name="Text Box 335"/>
              <p:cNvSpPr txBox="1">
                <a:spLocks noChangeArrowheads="1"/>
              </p:cNvSpPr>
              <p:nvPr/>
            </p:nvSpPr>
            <p:spPr bwMode="auto">
              <a:xfrm>
                <a:off x="5100" y="354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12</a:t>
                </a:r>
              </a:p>
            </p:txBody>
          </p:sp>
          <p:sp>
            <p:nvSpPr>
              <p:cNvPr id="335184" name="Text Box 336"/>
              <p:cNvSpPr txBox="1">
                <a:spLocks noChangeArrowheads="1"/>
              </p:cNvSpPr>
              <p:nvPr/>
            </p:nvSpPr>
            <p:spPr bwMode="auto">
              <a:xfrm>
                <a:off x="4632" y="2160"/>
                <a:ext cx="72" cy="77"/>
              </a:xfrm>
              <a:prstGeom prst="rect">
                <a:avLst/>
              </a:prstGeom>
              <a:noFill/>
              <a:ln w="9525">
                <a:noFill/>
                <a:miter lim="800000"/>
                <a:headEnd/>
                <a:tailEnd/>
              </a:ln>
              <a:effectLst/>
            </p:spPr>
            <p:txBody>
              <a:bodyPr wrap="none" lIns="0" tIns="0" rIns="0" bIns="0" anchor="ctr">
                <a:spAutoFit/>
              </a:bodyPr>
              <a:lstStyle/>
              <a:p>
                <a:pPr algn="ctr">
                  <a:spcBef>
                    <a:spcPct val="50000"/>
                  </a:spcBef>
                </a:pPr>
                <a:r>
                  <a:rPr lang="en-US" sz="800" b="1"/>
                  <a:t>11</a:t>
                </a:r>
              </a:p>
            </p:txBody>
          </p:sp>
        </p:grpSp>
      </p:grpSp>
      <p:sp>
        <p:nvSpPr>
          <p:cNvPr id="335185" name="Rectangle 337"/>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a:solidFill>
                  <a:srgbClr val="0066FF"/>
                </a:solidFill>
                <a:latin typeface="Avenir Book" panose="02000503020000020003" pitchFamily="2" charset="0"/>
              </a:rPr>
              <a:t>Allelic Association</a:t>
            </a:r>
          </a:p>
        </p:txBody>
      </p:sp>
    </p:spTree>
    <p:extLst>
      <p:ext uri="{BB962C8B-B14F-4D97-AF65-F5344CB8AC3E}">
        <p14:creationId xmlns:p14="http://schemas.microsoft.com/office/powerpoint/2010/main" val="38431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9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335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497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335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497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35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977" grpId="0" uiExpand="1" build="p"/>
      <p:bldP spid="33513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2133600" y="144462"/>
            <a:ext cx="7772400" cy="1143000"/>
          </a:xfrm>
          <a:prstGeom prst="rect">
            <a:avLst/>
          </a:prstGeom>
          <a:noFill/>
          <a:ln w="9525">
            <a:noFill/>
            <a:miter lim="800000"/>
            <a:headEnd/>
            <a:tailEnd/>
          </a:ln>
          <a:effectLst/>
        </p:spPr>
        <p:txBody>
          <a:bodyPr anchor="ctr"/>
          <a:lstStyle/>
          <a:p>
            <a:pPr algn="ctr"/>
            <a:r>
              <a:rPr lang="en-US" sz="4400" b="1" dirty="0">
                <a:solidFill>
                  <a:srgbClr val="0066FF"/>
                </a:solidFill>
                <a:latin typeface="Avenir Book" panose="02000503020000020003" pitchFamily="2" charset="0"/>
              </a:rPr>
              <a:t>Association</a:t>
            </a:r>
          </a:p>
        </p:txBody>
      </p:sp>
      <p:sp>
        <p:nvSpPr>
          <p:cNvPr id="524292" name="Rectangle 4"/>
          <p:cNvSpPr>
            <a:spLocks noGrp="1" noChangeArrowheads="1"/>
          </p:cNvSpPr>
          <p:nvPr>
            <p:ph type="body" idx="1"/>
          </p:nvPr>
        </p:nvSpPr>
        <p:spPr>
          <a:xfrm>
            <a:off x="228600" y="1358900"/>
            <a:ext cx="11734800" cy="4660900"/>
          </a:xfrm>
          <a:noFill/>
          <a:ln/>
        </p:spPr>
        <p:txBody>
          <a:bodyPr/>
          <a:lstStyle/>
          <a:p>
            <a:pPr marL="0" indent="0">
              <a:buNone/>
            </a:pPr>
            <a:r>
              <a:rPr lang="en-US" sz="4400" b="1" dirty="0">
                <a:latin typeface="Avenir Book" panose="02000503020000020003" pitchFamily="2" charset="0"/>
              </a:rPr>
              <a:t>Interpretation</a:t>
            </a:r>
          </a:p>
          <a:p>
            <a:pPr lvl="1"/>
            <a:r>
              <a:rPr lang="en-US" sz="3600" dirty="0">
                <a:latin typeface="Avenir Book" panose="02000503020000020003" pitchFamily="2" charset="0"/>
              </a:rPr>
              <a:t>p=0.003, probability that observation was due to chance is 3/1000, or 0.3%</a:t>
            </a:r>
          </a:p>
          <a:p>
            <a:pPr lvl="2"/>
            <a:r>
              <a:rPr lang="en-US" sz="3200" u="sng" dirty="0">
                <a:latin typeface="Avenir Book" panose="02000503020000020003" pitchFamily="2" charset="0"/>
              </a:rPr>
              <a:t>Convention: p &lt; 0.05</a:t>
            </a:r>
          </a:p>
          <a:p>
            <a:pPr lvl="1"/>
            <a:r>
              <a:rPr lang="en-US" sz="3600" dirty="0">
                <a:latin typeface="Avenir Book" panose="02000503020000020003" pitchFamily="2" charset="0"/>
              </a:rPr>
              <a:t>Odds Ratio = 4.0, a person is 4x more likely to be a case if they have the “1” allele than if they do not</a:t>
            </a:r>
          </a:p>
        </p:txBody>
      </p:sp>
    </p:spTree>
    <p:extLst>
      <p:ext uri="{BB962C8B-B14F-4D97-AF65-F5344CB8AC3E}">
        <p14:creationId xmlns:p14="http://schemas.microsoft.com/office/powerpoint/2010/main" val="306908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42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337"/>
            <a:ext cx="10972800" cy="1143000"/>
          </a:xfrm>
        </p:spPr>
        <p:txBody>
          <a:bodyPr/>
          <a:lstStyle/>
          <a:p>
            <a:r>
              <a:rPr lang="en-US" b="1" dirty="0">
                <a:solidFill>
                  <a:srgbClr val="0066FF"/>
                </a:solidFill>
                <a:latin typeface="Avenir Book" panose="02000503020000020003" pitchFamily="2" charset="0"/>
              </a:rPr>
              <a:t>Manhattan Plot</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8714994" cy="476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833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510" b="2478"/>
          <a:stretch/>
        </p:blipFill>
        <p:spPr bwMode="auto">
          <a:xfrm>
            <a:off x="3048001" y="1143002"/>
            <a:ext cx="5821575" cy="512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2209800" y="101600"/>
            <a:ext cx="7772400" cy="1143000"/>
          </a:xfrm>
          <a:prstGeom prst="rect">
            <a:avLst/>
          </a:prstGeom>
          <a:noFill/>
          <a:ln w="9525">
            <a:noFill/>
            <a:miter lim="800000"/>
            <a:headEnd/>
            <a:tailEnd/>
          </a:ln>
          <a:effectLst/>
        </p:spPr>
        <p:txBody>
          <a:bodyPr anchor="ctr"/>
          <a:lstStyle/>
          <a:p>
            <a:pPr algn="ctr"/>
            <a:r>
              <a:rPr lang="en-US" sz="4400" b="1" dirty="0">
                <a:solidFill>
                  <a:srgbClr val="0066FF"/>
                </a:solidFill>
                <a:latin typeface="Avenir Book" panose="02000503020000020003" pitchFamily="2" charset="0"/>
              </a:rPr>
              <a:t>QQ Plot</a:t>
            </a:r>
          </a:p>
        </p:txBody>
      </p:sp>
    </p:spTree>
    <p:extLst>
      <p:ext uri="{BB962C8B-B14F-4D97-AF65-F5344CB8AC3E}">
        <p14:creationId xmlns:p14="http://schemas.microsoft.com/office/powerpoint/2010/main" val="419586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2D762F-956F-FD4C-A4B6-F9D323EF8E20}"/>
              </a:ext>
            </a:extLst>
          </p:cNvPr>
          <p:cNvPicPr>
            <a:picLocks noChangeAspect="1"/>
          </p:cNvPicPr>
          <p:nvPr/>
        </p:nvPicPr>
        <p:blipFill>
          <a:blip r:embed="rId2"/>
          <a:stretch>
            <a:fillRect/>
          </a:stretch>
        </p:blipFill>
        <p:spPr>
          <a:xfrm>
            <a:off x="2705100" y="635000"/>
            <a:ext cx="6781800" cy="5588000"/>
          </a:xfrm>
          <a:prstGeom prst="rect">
            <a:avLst/>
          </a:prstGeom>
        </p:spPr>
      </p:pic>
    </p:spTree>
    <p:extLst>
      <p:ext uri="{BB962C8B-B14F-4D97-AF65-F5344CB8AC3E}">
        <p14:creationId xmlns:p14="http://schemas.microsoft.com/office/powerpoint/2010/main" val="3229877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4DC99F-E03C-7745-8764-B55FA4226510}"/>
              </a:ext>
            </a:extLst>
          </p:cNvPr>
          <p:cNvSpPr txBox="1"/>
          <p:nvPr/>
        </p:nvSpPr>
        <p:spPr>
          <a:xfrm>
            <a:off x="4590619" y="3044279"/>
            <a:ext cx="3010761" cy="769441"/>
          </a:xfrm>
          <a:prstGeom prst="rect">
            <a:avLst/>
          </a:prstGeom>
          <a:noFill/>
        </p:spPr>
        <p:txBody>
          <a:bodyPr wrap="none" rtlCol="0">
            <a:spAutoFit/>
          </a:bodyPr>
          <a:lstStyle/>
          <a:p>
            <a:r>
              <a:rPr lang="en-US" sz="4400" b="1" dirty="0">
                <a:solidFill>
                  <a:srgbClr val="0066FF"/>
                </a:solidFill>
                <a:latin typeface="Avenir Book" panose="02000503020000020003" pitchFamily="2" charset="0"/>
              </a:rPr>
              <a:t>Questions?</a:t>
            </a:r>
          </a:p>
        </p:txBody>
      </p:sp>
    </p:spTree>
    <p:extLst>
      <p:ext uri="{BB962C8B-B14F-4D97-AF65-F5344CB8AC3E}">
        <p14:creationId xmlns:p14="http://schemas.microsoft.com/office/powerpoint/2010/main" val="4196998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4BFA-D121-F946-83A6-573C5037BFD9}"/>
              </a:ext>
            </a:extLst>
          </p:cNvPr>
          <p:cNvSpPr>
            <a:spLocks noGrp="1"/>
          </p:cNvSpPr>
          <p:nvPr>
            <p:ph type="title"/>
          </p:nvPr>
        </p:nvSpPr>
        <p:spPr/>
        <p:txBody>
          <a:bodyPr/>
          <a:lstStyle/>
          <a:p>
            <a:r>
              <a:rPr lang="en-US" b="1" dirty="0">
                <a:solidFill>
                  <a:srgbClr val="0066FF"/>
                </a:solidFill>
                <a:latin typeface="Avenir Book" panose="02000503020000020003" pitchFamily="2" charset="0"/>
              </a:rPr>
              <a:t>GWAS Exercise (Friday next week)</a:t>
            </a:r>
          </a:p>
        </p:txBody>
      </p:sp>
    </p:spTree>
    <p:extLst>
      <p:ext uri="{BB962C8B-B14F-4D97-AF65-F5344CB8AC3E}">
        <p14:creationId xmlns:p14="http://schemas.microsoft.com/office/powerpoint/2010/main" val="1744652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B2E5-45F9-614C-95C1-39597FD296D7}"/>
              </a:ext>
            </a:extLst>
          </p:cNvPr>
          <p:cNvSpPr>
            <a:spLocks noGrp="1"/>
          </p:cNvSpPr>
          <p:nvPr>
            <p:ph type="title"/>
          </p:nvPr>
        </p:nvSpPr>
        <p:spPr/>
        <p:txBody>
          <a:bodyPr/>
          <a:lstStyle/>
          <a:p>
            <a:r>
              <a:rPr lang="en-US" b="1" dirty="0">
                <a:solidFill>
                  <a:srgbClr val="0066FF"/>
                </a:solidFill>
                <a:latin typeface="Avenir Book" panose="02000503020000020003" pitchFamily="2" charset="0"/>
              </a:rPr>
              <a:t>Files for GWAS lab</a:t>
            </a:r>
          </a:p>
        </p:txBody>
      </p:sp>
      <p:sp>
        <p:nvSpPr>
          <p:cNvPr id="6" name="Rectangle 5">
            <a:extLst>
              <a:ext uri="{FF2B5EF4-FFF2-40B4-BE49-F238E27FC236}">
                <a16:creationId xmlns:a16="http://schemas.microsoft.com/office/drawing/2014/main" id="{0F275B02-EA7F-C241-BFE4-3C3F3A37417F}"/>
              </a:ext>
            </a:extLst>
          </p:cNvPr>
          <p:cNvSpPr/>
          <p:nvPr/>
        </p:nvSpPr>
        <p:spPr>
          <a:xfrm>
            <a:off x="1066800" y="5022365"/>
            <a:ext cx="10363200" cy="646331"/>
          </a:xfrm>
          <a:prstGeom prst="rect">
            <a:avLst/>
          </a:prstGeom>
        </p:spPr>
        <p:txBody>
          <a:bodyPr wrap="square">
            <a:spAutoFit/>
          </a:bodyPr>
          <a:lstStyle/>
          <a:p>
            <a:r>
              <a:rPr lang="en-US" dirty="0"/>
              <a:t>Download exercise files </a:t>
            </a:r>
            <a:r>
              <a:rPr lang="en-US" dirty="0">
                <a:hlinkClick r:id="rId2"/>
              </a:rPr>
              <a:t>https://www.dropbox.com/sh/b403jhaoegv30d0/AACSGQ8qVjsYy1QmuvWTdcbUa?dl=0</a:t>
            </a:r>
            <a:r>
              <a:rPr lang="en-US" dirty="0"/>
              <a:t> </a:t>
            </a:r>
          </a:p>
        </p:txBody>
      </p:sp>
      <p:sp>
        <p:nvSpPr>
          <p:cNvPr id="7" name="TextBox 6">
            <a:extLst>
              <a:ext uri="{FF2B5EF4-FFF2-40B4-BE49-F238E27FC236}">
                <a16:creationId xmlns:a16="http://schemas.microsoft.com/office/drawing/2014/main" id="{71AC6DDA-F6DC-6E48-9DD1-C103C2060E18}"/>
              </a:ext>
            </a:extLst>
          </p:cNvPr>
          <p:cNvSpPr txBox="1"/>
          <p:nvPr/>
        </p:nvSpPr>
        <p:spPr>
          <a:xfrm>
            <a:off x="1130531" y="2094807"/>
            <a:ext cx="6288966" cy="646331"/>
          </a:xfrm>
          <a:prstGeom prst="rect">
            <a:avLst/>
          </a:prstGeom>
          <a:noFill/>
        </p:spPr>
        <p:txBody>
          <a:bodyPr wrap="none" rtlCol="0">
            <a:spAutoFit/>
          </a:bodyPr>
          <a:lstStyle/>
          <a:p>
            <a:r>
              <a:rPr lang="en-US" dirty="0"/>
              <a:t>Download PLINK 1.9 (</a:t>
            </a:r>
            <a:r>
              <a:rPr lang="en-US" dirty="0">
                <a:hlinkClick r:id="rId3"/>
              </a:rPr>
              <a:t>https://www.cog-genomics.org/plink/</a:t>
            </a:r>
            <a:r>
              <a:rPr lang="en-US" dirty="0"/>
              <a:t> )</a:t>
            </a:r>
          </a:p>
          <a:p>
            <a:endParaRPr lang="en-US" dirty="0"/>
          </a:p>
        </p:txBody>
      </p:sp>
      <p:sp>
        <p:nvSpPr>
          <p:cNvPr id="8" name="TextBox 7">
            <a:extLst>
              <a:ext uri="{FF2B5EF4-FFF2-40B4-BE49-F238E27FC236}">
                <a16:creationId xmlns:a16="http://schemas.microsoft.com/office/drawing/2014/main" id="{EECC1F43-21E8-6B42-8910-A1041582D8AD}"/>
              </a:ext>
            </a:extLst>
          </p:cNvPr>
          <p:cNvSpPr txBox="1"/>
          <p:nvPr/>
        </p:nvSpPr>
        <p:spPr>
          <a:xfrm>
            <a:off x="1066800" y="3059084"/>
            <a:ext cx="2227918" cy="369332"/>
          </a:xfrm>
          <a:prstGeom prst="rect">
            <a:avLst/>
          </a:prstGeom>
          <a:noFill/>
        </p:spPr>
        <p:txBody>
          <a:bodyPr wrap="none" rtlCol="0">
            <a:spAutoFit/>
          </a:bodyPr>
          <a:lstStyle/>
          <a:p>
            <a:r>
              <a:rPr lang="en-US" dirty="0"/>
              <a:t>Add PLINK to PATH</a:t>
            </a:r>
          </a:p>
        </p:txBody>
      </p:sp>
      <p:sp>
        <p:nvSpPr>
          <p:cNvPr id="9" name="TextBox 8">
            <a:extLst>
              <a:ext uri="{FF2B5EF4-FFF2-40B4-BE49-F238E27FC236}">
                <a16:creationId xmlns:a16="http://schemas.microsoft.com/office/drawing/2014/main" id="{05809CED-F5D6-4241-8353-0F7A0D357E00}"/>
              </a:ext>
            </a:extLst>
          </p:cNvPr>
          <p:cNvSpPr txBox="1"/>
          <p:nvPr/>
        </p:nvSpPr>
        <p:spPr>
          <a:xfrm>
            <a:off x="1066800" y="6227710"/>
            <a:ext cx="5917004" cy="369332"/>
          </a:xfrm>
          <a:prstGeom prst="rect">
            <a:avLst/>
          </a:prstGeom>
          <a:noFill/>
        </p:spPr>
        <p:txBody>
          <a:bodyPr wrap="none" rtlCol="0">
            <a:spAutoFit/>
          </a:bodyPr>
          <a:lstStyle/>
          <a:p>
            <a:r>
              <a:rPr lang="en-US" dirty="0"/>
              <a:t>Create folder in Desktop with exercise and PLINK files</a:t>
            </a:r>
          </a:p>
        </p:txBody>
      </p:sp>
      <p:sp>
        <p:nvSpPr>
          <p:cNvPr id="10" name="TextBox 9">
            <a:extLst>
              <a:ext uri="{FF2B5EF4-FFF2-40B4-BE49-F238E27FC236}">
                <a16:creationId xmlns:a16="http://schemas.microsoft.com/office/drawing/2014/main" id="{EC31688F-89A4-AC4E-A237-717F2AFCD5DC}"/>
              </a:ext>
            </a:extLst>
          </p:cNvPr>
          <p:cNvSpPr txBox="1"/>
          <p:nvPr/>
        </p:nvSpPr>
        <p:spPr>
          <a:xfrm>
            <a:off x="1040477" y="3690851"/>
            <a:ext cx="2941831" cy="369332"/>
          </a:xfrm>
          <a:prstGeom prst="rect">
            <a:avLst/>
          </a:prstGeom>
          <a:noFill/>
        </p:spPr>
        <p:txBody>
          <a:bodyPr wrap="none" rtlCol="0">
            <a:spAutoFit/>
          </a:bodyPr>
          <a:lstStyle/>
          <a:p>
            <a:r>
              <a:rPr lang="en-US" dirty="0"/>
              <a:t>Have R ready and updated</a:t>
            </a:r>
          </a:p>
        </p:txBody>
      </p:sp>
      <p:sp>
        <p:nvSpPr>
          <p:cNvPr id="11" name="TextBox 10">
            <a:extLst>
              <a:ext uri="{FF2B5EF4-FFF2-40B4-BE49-F238E27FC236}">
                <a16:creationId xmlns:a16="http://schemas.microsoft.com/office/drawing/2014/main" id="{024891EF-0116-7847-B482-252BC77CB0E0}"/>
              </a:ext>
            </a:extLst>
          </p:cNvPr>
          <p:cNvSpPr txBox="1"/>
          <p:nvPr/>
        </p:nvSpPr>
        <p:spPr>
          <a:xfrm>
            <a:off x="990600" y="4405745"/>
            <a:ext cx="2877711" cy="369332"/>
          </a:xfrm>
          <a:prstGeom prst="rect">
            <a:avLst/>
          </a:prstGeom>
          <a:noFill/>
        </p:spPr>
        <p:txBody>
          <a:bodyPr wrap="none" rtlCol="0">
            <a:spAutoFit/>
          </a:bodyPr>
          <a:lstStyle/>
          <a:p>
            <a:r>
              <a:rPr lang="en-US" dirty="0"/>
              <a:t>Install R package “</a:t>
            </a:r>
            <a:r>
              <a:rPr lang="en-US" dirty="0" err="1"/>
              <a:t>qqman</a:t>
            </a:r>
            <a:r>
              <a:rPr lang="en-US" dirty="0"/>
              <a:t>”</a:t>
            </a:r>
          </a:p>
        </p:txBody>
      </p:sp>
    </p:spTree>
    <p:extLst>
      <p:ext uri="{BB962C8B-B14F-4D97-AF65-F5344CB8AC3E}">
        <p14:creationId xmlns:p14="http://schemas.microsoft.com/office/powerpoint/2010/main" val="2756937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66FF"/>
                </a:solidFill>
                <a:latin typeface="Avenir Book" panose="02000503020000020003" pitchFamily="2" charset="0"/>
              </a:rPr>
              <a:t>Data set</a:t>
            </a:r>
          </a:p>
        </p:txBody>
      </p:sp>
      <p:sp>
        <p:nvSpPr>
          <p:cNvPr id="3" name="Content Placeholder 2"/>
          <p:cNvSpPr>
            <a:spLocks noGrp="1"/>
          </p:cNvSpPr>
          <p:nvPr>
            <p:ph idx="1"/>
          </p:nvPr>
        </p:nvSpPr>
        <p:spPr/>
        <p:txBody>
          <a:bodyPr/>
          <a:lstStyle/>
          <a:p>
            <a:r>
              <a:rPr lang="en-US" dirty="0">
                <a:latin typeface="Avenir Book" panose="02000503020000020003" pitchFamily="2" charset="0"/>
              </a:rPr>
              <a:t>Rheumatoid Arthritis </a:t>
            </a:r>
            <a:r>
              <a:rPr lang="en-US" dirty="0" err="1">
                <a:latin typeface="Avenir Book" panose="02000503020000020003" pitchFamily="2" charset="0"/>
              </a:rPr>
              <a:t>case:control</a:t>
            </a:r>
            <a:r>
              <a:rPr lang="en-US" dirty="0">
                <a:latin typeface="Avenir Book" panose="02000503020000020003" pitchFamily="2" charset="0"/>
              </a:rPr>
              <a:t> study</a:t>
            </a:r>
          </a:p>
          <a:p>
            <a:r>
              <a:rPr lang="en-US" dirty="0">
                <a:latin typeface="Avenir Book" panose="02000503020000020003" pitchFamily="2" charset="0"/>
              </a:rPr>
              <a:t>868 cases and 1194 are controls</a:t>
            </a:r>
          </a:p>
          <a:p>
            <a:r>
              <a:rPr lang="en-US" dirty="0">
                <a:latin typeface="Avenir Book" panose="02000503020000020003" pitchFamily="2" charset="0"/>
              </a:rPr>
              <a:t>569 males, 1493 females</a:t>
            </a:r>
          </a:p>
          <a:p>
            <a:r>
              <a:rPr lang="en-US" dirty="0">
                <a:latin typeface="Avenir Book" panose="02000503020000020003" pitchFamily="2" charset="0"/>
              </a:rPr>
              <a:t>545,080 SNPs</a:t>
            </a:r>
          </a:p>
          <a:p>
            <a:endParaRPr lang="en-US" dirty="0">
              <a:latin typeface="Avenir Book" panose="02000503020000020003" pitchFamily="2" charset="0"/>
            </a:endParaRPr>
          </a:p>
        </p:txBody>
      </p:sp>
    </p:spTree>
    <p:extLst>
      <p:ext uri="{BB962C8B-B14F-4D97-AF65-F5344CB8AC3E}">
        <p14:creationId xmlns:p14="http://schemas.microsoft.com/office/powerpoint/2010/main" val="2608929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4DC99F-E03C-7745-8764-B55FA4226510}"/>
              </a:ext>
            </a:extLst>
          </p:cNvPr>
          <p:cNvSpPr txBox="1"/>
          <p:nvPr/>
        </p:nvSpPr>
        <p:spPr>
          <a:xfrm>
            <a:off x="4062430" y="3044279"/>
            <a:ext cx="4810932" cy="769441"/>
          </a:xfrm>
          <a:prstGeom prst="rect">
            <a:avLst/>
          </a:prstGeom>
          <a:noFill/>
        </p:spPr>
        <p:txBody>
          <a:bodyPr wrap="none" rtlCol="0">
            <a:spAutoFit/>
          </a:bodyPr>
          <a:lstStyle/>
          <a:p>
            <a:r>
              <a:rPr lang="en-US" sz="4400" b="1" dirty="0">
                <a:solidFill>
                  <a:srgbClr val="0066FF"/>
                </a:solidFill>
                <a:latin typeface="Avenir Book" panose="02000503020000020003" pitchFamily="2" charset="0"/>
              </a:rPr>
              <a:t>See you Thursday!</a:t>
            </a:r>
          </a:p>
        </p:txBody>
      </p:sp>
    </p:spTree>
    <p:extLst>
      <p:ext uri="{BB962C8B-B14F-4D97-AF65-F5344CB8AC3E}">
        <p14:creationId xmlns:p14="http://schemas.microsoft.com/office/powerpoint/2010/main" val="363842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2A65D2-FDBA-D347-A515-042D354F551E}"/>
              </a:ext>
            </a:extLst>
          </p:cNvPr>
          <p:cNvPicPr>
            <a:picLocks noChangeAspect="1"/>
          </p:cNvPicPr>
          <p:nvPr/>
        </p:nvPicPr>
        <p:blipFill>
          <a:blip r:embed="rId2"/>
          <a:stretch>
            <a:fillRect/>
          </a:stretch>
        </p:blipFill>
        <p:spPr>
          <a:xfrm>
            <a:off x="3581401" y="1066800"/>
            <a:ext cx="4086427" cy="5310472"/>
          </a:xfrm>
          <a:prstGeom prst="rect">
            <a:avLst/>
          </a:prstGeom>
        </p:spPr>
      </p:pic>
      <p:sp>
        <p:nvSpPr>
          <p:cNvPr id="3" name="TextBox 2">
            <a:extLst>
              <a:ext uri="{FF2B5EF4-FFF2-40B4-BE49-F238E27FC236}">
                <a16:creationId xmlns:a16="http://schemas.microsoft.com/office/drawing/2014/main" id="{8841C1A6-D9C6-0245-8982-3C081A605E00}"/>
              </a:ext>
            </a:extLst>
          </p:cNvPr>
          <p:cNvSpPr txBox="1"/>
          <p:nvPr/>
        </p:nvSpPr>
        <p:spPr>
          <a:xfrm>
            <a:off x="3794985" y="96007"/>
            <a:ext cx="4602029" cy="769441"/>
          </a:xfrm>
          <a:prstGeom prst="rect">
            <a:avLst/>
          </a:prstGeom>
          <a:noFill/>
        </p:spPr>
        <p:txBody>
          <a:bodyPr wrap="none" rtlCol="0">
            <a:spAutoFit/>
          </a:bodyPr>
          <a:lstStyle/>
          <a:p>
            <a:r>
              <a:rPr lang="en-US" sz="4400" b="1" dirty="0">
                <a:solidFill>
                  <a:srgbClr val="0066FF"/>
                </a:solidFill>
                <a:latin typeface="Avenir Book" panose="02000503020000020003" pitchFamily="2" charset="0"/>
              </a:rPr>
              <a:t>Meiotic crossover</a:t>
            </a:r>
          </a:p>
        </p:txBody>
      </p:sp>
    </p:spTree>
    <p:extLst>
      <p:ext uri="{BB962C8B-B14F-4D97-AF65-F5344CB8AC3E}">
        <p14:creationId xmlns:p14="http://schemas.microsoft.com/office/powerpoint/2010/main" val="1093517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ChangeArrowheads="1"/>
          </p:cNvSpPr>
          <p:nvPr/>
        </p:nvSpPr>
        <p:spPr bwMode="auto">
          <a:xfrm>
            <a:off x="1524000" y="914400"/>
            <a:ext cx="9144000" cy="5791200"/>
          </a:xfrm>
          <a:prstGeom prst="rect">
            <a:avLst/>
          </a:prstGeom>
          <a:gradFill rotWithShape="0">
            <a:gsLst>
              <a:gs pos="0">
                <a:srgbClr val="160F12"/>
              </a:gs>
              <a:gs pos="50000">
                <a:srgbClr val="160F12">
                  <a:gamma/>
                  <a:tint val="61176"/>
                  <a:invGamma/>
                </a:srgbClr>
              </a:gs>
              <a:gs pos="100000">
                <a:srgbClr val="160F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0000"/>
              </a:solidFill>
              <a:latin typeface="Times" charset="0"/>
            </a:endParaRPr>
          </a:p>
        </p:txBody>
      </p:sp>
      <p:pic>
        <p:nvPicPr>
          <p:cNvPr id="36866" name="Picture 2" descr="migration map.pct                                              00060019Macintosh HD                   B55BF55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6" y="1524000"/>
            <a:ext cx="8620125" cy="4711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2"/>
          <p:cNvSpPr txBox="1">
            <a:spLocks noChangeArrowheads="1"/>
          </p:cNvSpPr>
          <p:nvPr/>
        </p:nvSpPr>
        <p:spPr bwMode="auto">
          <a:xfrm>
            <a:off x="1819275" y="179457"/>
            <a:ext cx="8620125" cy="769441"/>
          </a:xfrm>
          <a:prstGeom prst="rect">
            <a:avLst/>
          </a:prstGeom>
          <a:noFill/>
          <a:ln w="9525">
            <a:noFill/>
            <a:miter lim="800000"/>
            <a:headEnd/>
            <a:tailEnd/>
          </a:ln>
        </p:spPr>
        <p:txBody>
          <a:bodyPr wrap="square">
            <a:spAutoFit/>
          </a:bodyPr>
          <a:lstStyle/>
          <a:p>
            <a:pPr algn="ctr">
              <a:spcBef>
                <a:spcPct val="50000"/>
              </a:spcBef>
            </a:pPr>
            <a:r>
              <a:rPr lang="en-US" sz="4400" b="1" dirty="0">
                <a:solidFill>
                  <a:srgbClr val="0066FF"/>
                </a:solidFill>
                <a:latin typeface="Avenir Book"/>
                <a:cs typeface="Avenir Book"/>
              </a:rPr>
              <a:t>Out of Africa</a:t>
            </a:r>
          </a:p>
        </p:txBody>
      </p:sp>
    </p:spTree>
    <p:extLst>
      <p:ext uri="{BB962C8B-B14F-4D97-AF65-F5344CB8AC3E}">
        <p14:creationId xmlns:p14="http://schemas.microsoft.com/office/powerpoint/2010/main" val="89449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reeform 2"/>
          <p:cNvSpPr>
            <a:spLocks/>
          </p:cNvSpPr>
          <p:nvPr/>
        </p:nvSpPr>
        <p:spPr bwMode="auto">
          <a:xfrm>
            <a:off x="1981200" y="671513"/>
            <a:ext cx="7239000" cy="5257800"/>
          </a:xfrm>
          <a:custGeom>
            <a:avLst/>
            <a:gdLst>
              <a:gd name="T0" fmla="*/ 1152 w 4560"/>
              <a:gd name="T1" fmla="*/ 0 h 3312"/>
              <a:gd name="T2" fmla="*/ 1728 w 4560"/>
              <a:gd name="T3" fmla="*/ 0 h 3312"/>
              <a:gd name="T4" fmla="*/ 1728 w 4560"/>
              <a:gd name="T5" fmla="*/ 816 h 3312"/>
              <a:gd name="T6" fmla="*/ 3744 w 4560"/>
              <a:gd name="T7" fmla="*/ 2016 h 3312"/>
              <a:gd name="T8" fmla="*/ 4560 w 4560"/>
              <a:gd name="T9" fmla="*/ 3312 h 3312"/>
              <a:gd name="T10" fmla="*/ 4176 w 4560"/>
              <a:gd name="T11" fmla="*/ 3312 h 3312"/>
              <a:gd name="T12" fmla="*/ 3744 w 4560"/>
              <a:gd name="T13" fmla="*/ 2208 h 3312"/>
              <a:gd name="T14" fmla="*/ 2400 w 4560"/>
              <a:gd name="T15" fmla="*/ 1344 h 3312"/>
              <a:gd name="T16" fmla="*/ 3360 w 4560"/>
              <a:gd name="T17" fmla="*/ 2112 h 3312"/>
              <a:gd name="T18" fmla="*/ 3456 w 4560"/>
              <a:gd name="T19" fmla="*/ 2688 h 3312"/>
              <a:gd name="T20" fmla="*/ 3936 w 4560"/>
              <a:gd name="T21" fmla="*/ 3312 h 3312"/>
              <a:gd name="T22" fmla="*/ 3552 w 4560"/>
              <a:gd name="T23" fmla="*/ 3312 h 3312"/>
              <a:gd name="T24" fmla="*/ 3360 w 4560"/>
              <a:gd name="T25" fmla="*/ 2592 h 3312"/>
              <a:gd name="T26" fmla="*/ 3408 w 4560"/>
              <a:gd name="T27" fmla="*/ 3312 h 3312"/>
              <a:gd name="T28" fmla="*/ 3072 w 4560"/>
              <a:gd name="T29" fmla="*/ 3312 h 3312"/>
              <a:gd name="T30" fmla="*/ 3216 w 4560"/>
              <a:gd name="T31" fmla="*/ 2352 h 3312"/>
              <a:gd name="T32" fmla="*/ 2832 w 4560"/>
              <a:gd name="T33" fmla="*/ 2832 h 3312"/>
              <a:gd name="T34" fmla="*/ 2784 w 4560"/>
              <a:gd name="T35" fmla="*/ 3264 h 3312"/>
              <a:gd name="T36" fmla="*/ 2784 w 4560"/>
              <a:gd name="T37" fmla="*/ 3312 h 3312"/>
              <a:gd name="T38" fmla="*/ 2496 w 4560"/>
              <a:gd name="T39" fmla="*/ 3312 h 3312"/>
              <a:gd name="T40" fmla="*/ 2688 w 4560"/>
              <a:gd name="T41" fmla="*/ 2688 h 3312"/>
              <a:gd name="T42" fmla="*/ 3120 w 4560"/>
              <a:gd name="T43" fmla="*/ 2208 h 3312"/>
              <a:gd name="T44" fmla="*/ 1728 w 4560"/>
              <a:gd name="T45" fmla="*/ 960 h 3312"/>
              <a:gd name="T46" fmla="*/ 1584 w 4560"/>
              <a:gd name="T47" fmla="*/ 2640 h 3312"/>
              <a:gd name="T48" fmla="*/ 1776 w 4560"/>
              <a:gd name="T49" fmla="*/ 3312 h 3312"/>
              <a:gd name="T50" fmla="*/ 1392 w 4560"/>
              <a:gd name="T51" fmla="*/ 3312 h 3312"/>
              <a:gd name="T52" fmla="*/ 1584 w 4560"/>
              <a:gd name="T53" fmla="*/ 528 h 3312"/>
              <a:gd name="T54" fmla="*/ 1200 w 4560"/>
              <a:gd name="T55" fmla="*/ 2688 h 3312"/>
              <a:gd name="T56" fmla="*/ 1226 w 4560"/>
              <a:gd name="T57" fmla="*/ 3300 h 3312"/>
              <a:gd name="T58" fmla="*/ 1226 w 4560"/>
              <a:gd name="T59" fmla="*/ 3274 h 3312"/>
              <a:gd name="T60" fmla="*/ 1248 w 4560"/>
              <a:gd name="T61" fmla="*/ 3312 h 3312"/>
              <a:gd name="T62" fmla="*/ 960 w 4560"/>
              <a:gd name="T63" fmla="*/ 3312 h 3312"/>
              <a:gd name="T64" fmla="*/ 1056 w 4560"/>
              <a:gd name="T65" fmla="*/ 2784 h 3312"/>
              <a:gd name="T66" fmla="*/ 1392 w 4560"/>
              <a:gd name="T67" fmla="*/ 528 h 3312"/>
              <a:gd name="T68" fmla="*/ 768 w 4560"/>
              <a:gd name="T69" fmla="*/ 2736 h 3312"/>
              <a:gd name="T70" fmla="*/ 816 w 4560"/>
              <a:gd name="T71" fmla="*/ 3312 h 3312"/>
              <a:gd name="T72" fmla="*/ 480 w 4560"/>
              <a:gd name="T73" fmla="*/ 3312 h 3312"/>
              <a:gd name="T74" fmla="*/ 672 w 4560"/>
              <a:gd name="T75" fmla="*/ 2784 h 3312"/>
              <a:gd name="T76" fmla="*/ 1104 w 4560"/>
              <a:gd name="T77" fmla="*/ 1104 h 3312"/>
              <a:gd name="T78" fmla="*/ 288 w 4560"/>
              <a:gd name="T79" fmla="*/ 2736 h 3312"/>
              <a:gd name="T80" fmla="*/ 336 w 4560"/>
              <a:gd name="T81" fmla="*/ 3312 h 3312"/>
              <a:gd name="T82" fmla="*/ 0 w 4560"/>
              <a:gd name="T83" fmla="*/ 3312 h 3312"/>
              <a:gd name="T84" fmla="*/ 144 w 4560"/>
              <a:gd name="T85" fmla="*/ 2592 h 3312"/>
              <a:gd name="T86" fmla="*/ 1104 w 4560"/>
              <a:gd name="T87" fmla="*/ 768 h 3312"/>
              <a:gd name="T88" fmla="*/ 1152 w 4560"/>
              <a:gd name="T89" fmla="*/ 0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60" h="3312">
                <a:moveTo>
                  <a:pt x="1152" y="0"/>
                </a:moveTo>
                <a:lnTo>
                  <a:pt x="1728" y="0"/>
                </a:lnTo>
                <a:lnTo>
                  <a:pt x="1728" y="816"/>
                </a:lnTo>
                <a:lnTo>
                  <a:pt x="3744" y="2016"/>
                </a:lnTo>
                <a:lnTo>
                  <a:pt x="4560" y="3312"/>
                </a:lnTo>
                <a:lnTo>
                  <a:pt x="4176" y="3312"/>
                </a:lnTo>
                <a:lnTo>
                  <a:pt x="3744" y="2208"/>
                </a:lnTo>
                <a:lnTo>
                  <a:pt x="2400" y="1344"/>
                </a:lnTo>
                <a:lnTo>
                  <a:pt x="3360" y="2112"/>
                </a:lnTo>
                <a:lnTo>
                  <a:pt x="3456" y="2688"/>
                </a:lnTo>
                <a:lnTo>
                  <a:pt x="3936" y="3312"/>
                </a:lnTo>
                <a:lnTo>
                  <a:pt x="3552" y="3312"/>
                </a:lnTo>
                <a:lnTo>
                  <a:pt x="3360" y="2592"/>
                </a:lnTo>
                <a:lnTo>
                  <a:pt x="3408" y="3312"/>
                </a:lnTo>
                <a:lnTo>
                  <a:pt x="3072" y="3312"/>
                </a:lnTo>
                <a:lnTo>
                  <a:pt x="3216" y="2352"/>
                </a:lnTo>
                <a:lnTo>
                  <a:pt x="2832" y="2832"/>
                </a:lnTo>
                <a:lnTo>
                  <a:pt x="2784" y="3264"/>
                </a:lnTo>
                <a:lnTo>
                  <a:pt x="2784" y="3312"/>
                </a:lnTo>
                <a:lnTo>
                  <a:pt x="2496" y="3312"/>
                </a:lnTo>
                <a:lnTo>
                  <a:pt x="2688" y="2688"/>
                </a:lnTo>
                <a:lnTo>
                  <a:pt x="3120" y="2208"/>
                </a:lnTo>
                <a:lnTo>
                  <a:pt x="1728" y="960"/>
                </a:lnTo>
                <a:lnTo>
                  <a:pt x="1584" y="2640"/>
                </a:lnTo>
                <a:lnTo>
                  <a:pt x="1776" y="3312"/>
                </a:lnTo>
                <a:lnTo>
                  <a:pt x="1392" y="3312"/>
                </a:lnTo>
                <a:lnTo>
                  <a:pt x="1584" y="528"/>
                </a:lnTo>
                <a:lnTo>
                  <a:pt x="1200" y="2688"/>
                </a:lnTo>
                <a:lnTo>
                  <a:pt x="1226" y="3300"/>
                </a:lnTo>
                <a:lnTo>
                  <a:pt x="1226" y="3274"/>
                </a:lnTo>
                <a:lnTo>
                  <a:pt x="1248" y="3312"/>
                </a:lnTo>
                <a:lnTo>
                  <a:pt x="960" y="3312"/>
                </a:lnTo>
                <a:lnTo>
                  <a:pt x="1056" y="2784"/>
                </a:lnTo>
                <a:lnTo>
                  <a:pt x="1392" y="528"/>
                </a:lnTo>
                <a:lnTo>
                  <a:pt x="768" y="2736"/>
                </a:lnTo>
                <a:lnTo>
                  <a:pt x="816" y="3312"/>
                </a:lnTo>
                <a:lnTo>
                  <a:pt x="480" y="3312"/>
                </a:lnTo>
                <a:lnTo>
                  <a:pt x="672" y="2784"/>
                </a:lnTo>
                <a:lnTo>
                  <a:pt x="1104" y="1104"/>
                </a:lnTo>
                <a:lnTo>
                  <a:pt x="288" y="2736"/>
                </a:lnTo>
                <a:lnTo>
                  <a:pt x="336" y="3312"/>
                </a:lnTo>
                <a:lnTo>
                  <a:pt x="0" y="3312"/>
                </a:lnTo>
                <a:lnTo>
                  <a:pt x="144" y="2592"/>
                </a:lnTo>
                <a:lnTo>
                  <a:pt x="1104" y="768"/>
                </a:lnTo>
                <a:lnTo>
                  <a:pt x="1152" y="0"/>
                </a:lnTo>
                <a:close/>
              </a:path>
            </a:pathLst>
          </a:custGeom>
          <a:gradFill rotWithShape="0">
            <a:gsLst>
              <a:gs pos="0">
                <a:srgbClr val="969696"/>
              </a:gs>
              <a:gs pos="100000">
                <a:srgbClr val="969696">
                  <a:gamma/>
                  <a:shade val="46275"/>
                  <a:invGamma/>
                </a:srgbClr>
              </a:gs>
            </a:gsLst>
            <a:lin ang="5400000" scaled="1"/>
          </a:gradFill>
          <a:ln w="19050" cmpd="sng">
            <a:solidFill>
              <a:srgbClr val="4D4D4D"/>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66FF"/>
              </a:solidFill>
              <a:latin typeface="Times" charset="0"/>
            </a:endParaRPr>
          </a:p>
        </p:txBody>
      </p:sp>
      <p:sp>
        <p:nvSpPr>
          <p:cNvPr id="113667" name="Line 3"/>
          <p:cNvSpPr>
            <a:spLocks noChangeShapeType="1"/>
          </p:cNvSpPr>
          <p:nvPr/>
        </p:nvSpPr>
        <p:spPr bwMode="auto">
          <a:xfrm>
            <a:off x="9448800" y="595313"/>
            <a:ext cx="0" cy="533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latin typeface="Times" charset="0"/>
            </a:endParaRPr>
          </a:p>
        </p:txBody>
      </p:sp>
      <p:sp>
        <p:nvSpPr>
          <p:cNvPr id="113668" name="Text Box 4"/>
          <p:cNvSpPr txBox="1">
            <a:spLocks noChangeArrowheads="1"/>
          </p:cNvSpPr>
          <p:nvPr/>
        </p:nvSpPr>
        <p:spPr bwMode="auto">
          <a:xfrm>
            <a:off x="9432925" y="606425"/>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t>200</a:t>
            </a:r>
          </a:p>
        </p:txBody>
      </p:sp>
      <p:sp>
        <p:nvSpPr>
          <p:cNvPr id="113669" name="Text Box 5"/>
          <p:cNvSpPr txBox="1">
            <a:spLocks noChangeArrowheads="1"/>
          </p:cNvSpPr>
          <p:nvPr/>
        </p:nvSpPr>
        <p:spPr bwMode="auto">
          <a:xfrm>
            <a:off x="9432925" y="1185863"/>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t>150</a:t>
            </a:r>
          </a:p>
        </p:txBody>
      </p:sp>
      <p:sp>
        <p:nvSpPr>
          <p:cNvPr id="113670" name="Text Box 6"/>
          <p:cNvSpPr txBox="1">
            <a:spLocks noChangeArrowheads="1"/>
          </p:cNvSpPr>
          <p:nvPr/>
        </p:nvSpPr>
        <p:spPr bwMode="auto">
          <a:xfrm>
            <a:off x="9432926" y="1855788"/>
            <a:ext cx="9829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t>75-100</a:t>
            </a:r>
          </a:p>
        </p:txBody>
      </p:sp>
      <p:sp>
        <p:nvSpPr>
          <p:cNvPr id="113671" name="Text Box 7"/>
          <p:cNvSpPr txBox="1">
            <a:spLocks noChangeArrowheads="1"/>
          </p:cNvSpPr>
          <p:nvPr/>
        </p:nvSpPr>
        <p:spPr bwMode="auto">
          <a:xfrm>
            <a:off x="9432926" y="4005263"/>
            <a:ext cx="840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t>30-40</a:t>
            </a:r>
          </a:p>
        </p:txBody>
      </p:sp>
      <p:sp>
        <p:nvSpPr>
          <p:cNvPr id="113672" name="Text Box 8"/>
          <p:cNvSpPr txBox="1">
            <a:spLocks noChangeArrowheads="1"/>
          </p:cNvSpPr>
          <p:nvPr/>
        </p:nvSpPr>
        <p:spPr bwMode="auto">
          <a:xfrm>
            <a:off x="9432926" y="4843463"/>
            <a:ext cx="840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t>15-30</a:t>
            </a:r>
          </a:p>
        </p:txBody>
      </p:sp>
      <p:sp>
        <p:nvSpPr>
          <p:cNvPr id="113673" name="Text Box 9"/>
          <p:cNvSpPr txBox="1">
            <a:spLocks noChangeArrowheads="1"/>
          </p:cNvSpPr>
          <p:nvPr/>
        </p:nvSpPr>
        <p:spPr bwMode="auto">
          <a:xfrm>
            <a:off x="8712201" y="214313"/>
            <a:ext cx="14359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600"/>
              <a:t>Yr. BP x 1000</a:t>
            </a:r>
            <a:endParaRPr lang="en-US" altLang="en-US" sz="2000"/>
          </a:p>
        </p:txBody>
      </p:sp>
      <p:sp>
        <p:nvSpPr>
          <p:cNvPr id="113674" name="Text Box 10"/>
          <p:cNvSpPr txBox="1">
            <a:spLocks noChangeArrowheads="1"/>
          </p:cNvSpPr>
          <p:nvPr/>
        </p:nvSpPr>
        <p:spPr bwMode="auto">
          <a:xfrm>
            <a:off x="4953000" y="657225"/>
            <a:ext cx="27350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solidFill>
                  <a:srgbClr val="0066FF"/>
                </a:solidFill>
              </a:rPr>
              <a:t>Modern human origins</a:t>
            </a:r>
            <a:endParaRPr lang="en-US" altLang="en-US" sz="2400">
              <a:solidFill>
                <a:srgbClr val="0066FF"/>
              </a:solidFill>
            </a:endParaRPr>
          </a:p>
        </p:txBody>
      </p:sp>
      <p:sp>
        <p:nvSpPr>
          <p:cNvPr id="113675" name="Text Box 11"/>
          <p:cNvSpPr txBox="1">
            <a:spLocks noChangeArrowheads="1"/>
          </p:cNvSpPr>
          <p:nvPr/>
        </p:nvSpPr>
        <p:spPr bwMode="auto">
          <a:xfrm>
            <a:off x="4953001" y="1208088"/>
            <a:ext cx="27238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solidFill>
                  <a:srgbClr val="0066FF"/>
                </a:solidFill>
              </a:rPr>
              <a:t>Population divergence</a:t>
            </a:r>
            <a:endParaRPr lang="en-US" altLang="en-US" sz="2400">
              <a:solidFill>
                <a:srgbClr val="0066FF"/>
              </a:solidFill>
            </a:endParaRPr>
          </a:p>
        </p:txBody>
      </p:sp>
      <p:sp>
        <p:nvSpPr>
          <p:cNvPr id="113676" name="Text Box 12"/>
          <p:cNvSpPr txBox="1">
            <a:spLocks noChangeArrowheads="1"/>
          </p:cNvSpPr>
          <p:nvPr/>
        </p:nvSpPr>
        <p:spPr bwMode="auto">
          <a:xfrm>
            <a:off x="4953000" y="1800226"/>
            <a:ext cx="265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000">
                <a:solidFill>
                  <a:srgbClr val="0066FF"/>
                </a:solidFill>
              </a:rPr>
              <a:t>Migration out of Africa</a:t>
            </a:r>
            <a:endParaRPr lang="en-US" altLang="en-US" sz="2400">
              <a:solidFill>
                <a:srgbClr val="0066FF"/>
              </a:solidFill>
            </a:endParaRPr>
          </a:p>
        </p:txBody>
      </p:sp>
      <p:sp>
        <p:nvSpPr>
          <p:cNvPr id="113677" name="Text Box 13"/>
          <p:cNvSpPr txBox="1">
            <a:spLocks noChangeArrowheads="1"/>
          </p:cNvSpPr>
          <p:nvPr/>
        </p:nvSpPr>
        <p:spPr bwMode="auto">
          <a:xfrm>
            <a:off x="1981201" y="5929313"/>
            <a:ext cx="7204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en-US" sz="2000" dirty="0">
                <a:solidFill>
                  <a:srgbClr val="0066FF"/>
                </a:solidFill>
              </a:rPr>
              <a:t>		  NE Africa             EU         AS      AM       OC</a:t>
            </a:r>
          </a:p>
          <a:p>
            <a:pPr eaLnBrk="0" hangingPunct="0"/>
            <a:r>
              <a:rPr lang="en-US" altLang="en-US" sz="1600" dirty="0">
                <a:solidFill>
                  <a:srgbClr val="0066FF"/>
                </a:solidFill>
              </a:rPr>
              <a:t>------ Sub Saharan Africa -------</a:t>
            </a:r>
            <a:endParaRPr lang="en-US" altLang="en-US" sz="2400" dirty="0">
              <a:solidFill>
                <a:srgbClr val="0066FF"/>
              </a:solidFill>
            </a:endParaRPr>
          </a:p>
        </p:txBody>
      </p:sp>
      <p:sp>
        <p:nvSpPr>
          <p:cNvPr id="113678" name="Text Box 14"/>
          <p:cNvSpPr txBox="1">
            <a:spLocks noChangeArrowheads="1"/>
          </p:cNvSpPr>
          <p:nvPr/>
        </p:nvSpPr>
        <p:spPr bwMode="auto">
          <a:xfrm>
            <a:off x="1889125" y="2479676"/>
            <a:ext cx="663964"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400">
                <a:solidFill>
                  <a:srgbClr val="0066FF"/>
                </a:solidFill>
              </a:rPr>
              <a:t>LD </a:t>
            </a:r>
          </a:p>
        </p:txBody>
      </p:sp>
      <p:sp>
        <p:nvSpPr>
          <p:cNvPr id="113679" name="Line 15"/>
          <p:cNvSpPr>
            <a:spLocks noChangeShapeType="1"/>
          </p:cNvSpPr>
          <p:nvPr/>
        </p:nvSpPr>
        <p:spPr bwMode="auto">
          <a:xfrm>
            <a:off x="2514600" y="2549525"/>
            <a:ext cx="0" cy="407988"/>
          </a:xfrm>
          <a:prstGeom prst="line">
            <a:avLst/>
          </a:prstGeom>
          <a:noFill/>
          <a:ln w="28575">
            <a:solidFill>
              <a:schemeClr val="hlink"/>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66FF"/>
              </a:solidFill>
              <a:latin typeface="Times" charset="0"/>
            </a:endParaRPr>
          </a:p>
        </p:txBody>
      </p:sp>
      <p:sp>
        <p:nvSpPr>
          <p:cNvPr id="113680" name="Rectangle 16"/>
          <p:cNvSpPr>
            <a:spLocks noChangeArrowheads="1"/>
          </p:cNvSpPr>
          <p:nvPr/>
        </p:nvSpPr>
        <p:spPr bwMode="auto">
          <a:xfrm>
            <a:off x="1889126" y="2500313"/>
            <a:ext cx="854075" cy="64135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66FF"/>
              </a:solidFill>
              <a:latin typeface="Times" charset="0"/>
            </a:endParaRPr>
          </a:p>
        </p:txBody>
      </p:sp>
      <p:sp>
        <p:nvSpPr>
          <p:cNvPr id="113681" name="Text Box 17"/>
          <p:cNvSpPr txBox="1">
            <a:spLocks noChangeArrowheads="1"/>
          </p:cNvSpPr>
          <p:nvPr/>
        </p:nvSpPr>
        <p:spPr bwMode="auto">
          <a:xfrm>
            <a:off x="7399338" y="2528889"/>
            <a:ext cx="6639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2400">
                <a:solidFill>
                  <a:srgbClr val="0066FF"/>
                </a:solidFill>
              </a:rPr>
              <a:t>LD </a:t>
            </a:r>
          </a:p>
        </p:txBody>
      </p:sp>
      <p:sp>
        <p:nvSpPr>
          <p:cNvPr id="113682" name="Line 18"/>
          <p:cNvSpPr>
            <a:spLocks noChangeShapeType="1"/>
          </p:cNvSpPr>
          <p:nvPr/>
        </p:nvSpPr>
        <p:spPr bwMode="auto">
          <a:xfrm flipV="1">
            <a:off x="8024813" y="2598739"/>
            <a:ext cx="0" cy="407987"/>
          </a:xfrm>
          <a:prstGeom prst="line">
            <a:avLst/>
          </a:prstGeom>
          <a:noFill/>
          <a:ln w="28575">
            <a:solidFill>
              <a:schemeClr val="hlink"/>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66FF"/>
              </a:solidFill>
              <a:latin typeface="Times" charset="0"/>
            </a:endParaRPr>
          </a:p>
        </p:txBody>
      </p:sp>
      <p:sp>
        <p:nvSpPr>
          <p:cNvPr id="113683" name="Rectangle 19"/>
          <p:cNvSpPr>
            <a:spLocks noChangeArrowheads="1"/>
          </p:cNvSpPr>
          <p:nvPr/>
        </p:nvSpPr>
        <p:spPr bwMode="auto">
          <a:xfrm>
            <a:off x="7399339" y="2549525"/>
            <a:ext cx="854075" cy="6413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endParaRPr lang="en-US" sz="2400">
              <a:solidFill>
                <a:srgbClr val="0066FF"/>
              </a:solidFill>
              <a:latin typeface="Times" charset="0"/>
            </a:endParaRPr>
          </a:p>
        </p:txBody>
      </p:sp>
      <p:sp>
        <p:nvSpPr>
          <p:cNvPr id="113684" name="Text Box 20"/>
          <p:cNvSpPr txBox="1">
            <a:spLocks noChangeArrowheads="1"/>
          </p:cNvSpPr>
          <p:nvPr/>
        </p:nvSpPr>
        <p:spPr bwMode="auto">
          <a:xfrm>
            <a:off x="9147635" y="6570663"/>
            <a:ext cx="31072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200" i="1" dirty="0" err="1">
                <a:solidFill>
                  <a:srgbClr val="0066FF"/>
                </a:solidFill>
              </a:rPr>
              <a:t>Tishkoff</a:t>
            </a:r>
            <a:r>
              <a:rPr lang="en-US" altLang="en-US" sz="1200" i="1" dirty="0">
                <a:solidFill>
                  <a:srgbClr val="0066FF"/>
                </a:solidFill>
              </a:rPr>
              <a:t> and Williams Nat Rev. Genet 2002</a:t>
            </a:r>
            <a:endParaRPr lang="en-US" altLang="en-US" sz="2400" i="1" dirty="0">
              <a:solidFill>
                <a:srgbClr val="0066FF"/>
              </a:solidFill>
            </a:endParaRPr>
          </a:p>
        </p:txBody>
      </p:sp>
    </p:spTree>
    <p:extLst>
      <p:ext uri="{BB962C8B-B14F-4D97-AF65-F5344CB8AC3E}">
        <p14:creationId xmlns:p14="http://schemas.microsoft.com/office/powerpoint/2010/main" val="90615144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117015</TotalTime>
  <Words>2485</Words>
  <Application>Microsoft Macintosh PowerPoint</Application>
  <PresentationFormat>Widescreen</PresentationFormat>
  <Paragraphs>536</Paragraphs>
  <Slides>64</Slides>
  <Notes>37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64</vt:i4>
      </vt:variant>
    </vt:vector>
  </HeadingPairs>
  <TitlesOfParts>
    <vt:vector size="76" baseType="lpstr">
      <vt:lpstr>Arial</vt:lpstr>
      <vt:lpstr>Arial</vt:lpstr>
      <vt:lpstr>Avenir Book</vt:lpstr>
      <vt:lpstr>Calibri</vt:lpstr>
      <vt:lpstr>Helvetica</vt:lpstr>
      <vt:lpstr>Times</vt:lpstr>
      <vt:lpstr>Times New Roman</vt:lpstr>
      <vt:lpstr>Wingdings</vt:lpstr>
      <vt:lpstr>Default Design</vt:lpstr>
      <vt:lpstr>Office Theme</vt:lpstr>
      <vt:lpstr>Excel.Sheet.8</vt:lpstr>
      <vt:lpstr>Chart</vt:lpstr>
      <vt:lpstr>PowerPoint Presentation</vt:lpstr>
      <vt:lpstr>Genetics and Genomics Module  Modes of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variants can abound, but only at extremely modest ORs permitted by this selective pressure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Manhattan Plot</vt:lpstr>
      <vt:lpstr>PowerPoint Presentation</vt:lpstr>
      <vt:lpstr>PowerPoint Presentation</vt:lpstr>
      <vt:lpstr>GWAS Exercise (Friday next week)</vt:lpstr>
      <vt:lpstr>Files for GWAS lab</vt:lpstr>
      <vt:lpstr>Data set</vt:lpstr>
      <vt:lpstr>PowerPoint Presentation</vt:lpstr>
    </vt:vector>
  </TitlesOfParts>
  <Company>LPPI 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Traits #1</dc:title>
  <dc:creator>steveh</dc:creator>
  <cp:lastModifiedBy>Baranzini, Sergio</cp:lastModifiedBy>
  <cp:revision>315</cp:revision>
  <dcterms:created xsi:type="dcterms:W3CDTF">2013-03-02T00:15:14Z</dcterms:created>
  <dcterms:modified xsi:type="dcterms:W3CDTF">2023-09-05T01:39:20Z</dcterms:modified>
</cp:coreProperties>
</file>